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905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733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8717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1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79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75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984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100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2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075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6512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7147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0553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0633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4506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3303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928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5941B8-671E-4394-AA53-F88540E0DD42}" type="datetimeFigureOut">
              <a:rPr lang="fi-FI" smtClean="0"/>
              <a:t>18.12.2025</a:t>
            </a:fld>
            <a:endParaRPr lang="fi-FI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851D82B-AF8C-4742-AD81-DC5ED3C142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731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b1hiGwoCMw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58DBE3-E800-5BEA-8F16-9D0C424EB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Suomen autonomia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159BF6B-CF6D-2DB5-C221-216576D2C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>
                <a:hlinkClick r:id="rId2"/>
              </a:rPr>
              <a:t>https://www.youtube.com/watch?v=ub1hiGwoCMw</a:t>
            </a:r>
            <a:r>
              <a:rPr lang="fi-FI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0389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2B0D07-AEFC-760D-EE98-1B4EDF65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Porvoon valtiopäivät 1809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54544E-798E-01E4-F5B6-939D2C35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Aleksanteri I kutsui säädyt koolle jo sodan aikana -&gt; tavoitteena säätää uusia lakeja</a:t>
            </a:r>
          </a:p>
          <a:p>
            <a:r>
              <a:rPr lang="fi-FI" sz="2400" b="1" dirty="0"/>
              <a:t>Säädyt: Aatelisto, papisto, porvaristo ja talonpojat</a:t>
            </a:r>
          </a:p>
          <a:p>
            <a:r>
              <a:rPr lang="fi-FI" sz="2400" dirty="0"/>
              <a:t>Aleksanteri lupasi säilyttää vanhat Ruotsin aikaiset lait ja luterilaisen uskonnon</a:t>
            </a:r>
          </a:p>
          <a:p>
            <a:r>
              <a:rPr lang="fi-FI" sz="2400" b="1" dirty="0"/>
              <a:t>Suomi sai autonomian eli itsehallinnon! </a:t>
            </a:r>
            <a:r>
              <a:rPr lang="fi-FI" sz="2400" dirty="0"/>
              <a:t>Oikeus päättää omista asioista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546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24802519-BA68-70E7-F9DD-73B447714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58" y="0"/>
            <a:ext cx="6096000" cy="3429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9A1BAF20-61CC-131D-962F-2019F3120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658" y="3208283"/>
            <a:ext cx="8832000" cy="49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18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49B51C-4D1B-0177-3792-9F387834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hallinto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A32303-2C83-72F2-D3CB-2FEE99EDF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grpSp>
        <p:nvGrpSpPr>
          <p:cNvPr id="5" name="Organization Chart 5">
            <a:extLst>
              <a:ext uri="{FF2B5EF4-FFF2-40B4-BE49-F238E27FC236}">
                <a16:creationId xmlns:a16="http://schemas.microsoft.com/office/drawing/2014/main" id="{2BFF1D04-C49D-66C0-3707-32EB4C9889E3}"/>
              </a:ext>
            </a:extLst>
          </p:cNvPr>
          <p:cNvGrpSpPr>
            <a:grpSpLocks/>
          </p:cNvGrpSpPr>
          <p:nvPr/>
        </p:nvGrpSpPr>
        <p:grpSpPr bwMode="auto">
          <a:xfrm>
            <a:off x="2338388" y="1970088"/>
            <a:ext cx="8208962" cy="4449762"/>
            <a:chOff x="279" y="926"/>
            <a:chExt cx="2016" cy="1152"/>
          </a:xfrm>
        </p:grpSpPr>
        <p:cxnSp>
          <p:nvCxnSpPr>
            <p:cNvPr id="1028" name="_s1028">
              <a:extLst>
                <a:ext uri="{FF2B5EF4-FFF2-40B4-BE49-F238E27FC236}">
                  <a16:creationId xmlns:a16="http://schemas.microsoft.com/office/drawing/2014/main" id="{7451AF5F-21D8-534F-2B87-70BAB8154C52}"/>
                </a:ext>
              </a:extLst>
            </p:cNvPr>
            <p:cNvCxnSpPr>
              <a:cxnSpLocks noChangeShapeType="1"/>
              <a:stCxn id="9" idx="3"/>
              <a:endCxn id="6" idx="2"/>
            </p:cNvCxnSpPr>
            <p:nvPr/>
          </p:nvCxnSpPr>
          <p:spPr bwMode="auto">
            <a:xfrm flipV="1">
              <a:off x="1143" y="1214"/>
              <a:ext cx="144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>
              <a:extLst>
                <a:ext uri="{FF2B5EF4-FFF2-40B4-BE49-F238E27FC236}">
                  <a16:creationId xmlns:a16="http://schemas.microsoft.com/office/drawing/2014/main" id="{B145A8AA-956B-C395-EB9C-DE85DE5B914E}"/>
                </a:ext>
              </a:extLst>
            </p:cNvPr>
            <p:cNvCxnSpPr>
              <a:cxnSpLocks noChangeShapeType="1"/>
              <a:stCxn id="8" idx="1"/>
              <a:endCxn id="6" idx="2"/>
            </p:cNvCxnSpPr>
            <p:nvPr/>
          </p:nvCxnSpPr>
          <p:spPr bwMode="auto">
            <a:xfrm rot="10800000">
              <a:off x="1287" y="1214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>
              <a:extLst>
                <a:ext uri="{FF2B5EF4-FFF2-40B4-BE49-F238E27FC236}">
                  <a16:creationId xmlns:a16="http://schemas.microsoft.com/office/drawing/2014/main" id="{5B887D3E-D357-EF48-03EB-7A445CECD8EC}"/>
                </a:ext>
              </a:extLst>
            </p:cNvPr>
            <p:cNvCxnSpPr>
              <a:cxnSpLocks noChangeShapeType="1"/>
              <a:stCxn id="7" idx="3"/>
              <a:endCxn id="6" idx="2"/>
            </p:cNvCxnSpPr>
            <p:nvPr/>
          </p:nvCxnSpPr>
          <p:spPr bwMode="auto">
            <a:xfrm flipV="1">
              <a:off x="1143" y="1214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_s1031">
              <a:extLst>
                <a:ext uri="{FF2B5EF4-FFF2-40B4-BE49-F238E27FC236}">
                  <a16:creationId xmlns:a16="http://schemas.microsoft.com/office/drawing/2014/main" id="{A9ED5EC0-4F48-F73A-B6F8-E4DCB9BE5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92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9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Keisari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Vahvistaa tai hylkää lait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Kutsuu valtiopäivät koolle</a:t>
              </a:r>
            </a:p>
          </p:txBody>
        </p:sp>
        <p:sp>
          <p:nvSpPr>
            <p:cNvPr id="7" name="_s1032">
              <a:extLst>
                <a:ext uri="{FF2B5EF4-FFF2-40B4-BE49-F238E27FC236}">
                  <a16:creationId xmlns:a16="http://schemas.microsoft.com/office/drawing/2014/main" id="{744F4FB1-90F0-C548-92FD-05ED38265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" y="135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4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Suomessa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Kenraalikuvernööri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Edustaa keisaria Suomessa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Johtaa senaattia</a:t>
              </a:r>
            </a:p>
          </p:txBody>
        </p:sp>
        <p:sp>
          <p:nvSpPr>
            <p:cNvPr id="8" name="_s1033">
              <a:extLst>
                <a:ext uri="{FF2B5EF4-FFF2-40B4-BE49-F238E27FC236}">
                  <a16:creationId xmlns:a16="http://schemas.microsoft.com/office/drawing/2014/main" id="{9818CA80-F564-A31C-12FE-6768978BF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1" y="135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4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Venäjällä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Ministerivaltiosihteeri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Esittelee Suomen asiat keisarille</a:t>
              </a:r>
            </a:p>
          </p:txBody>
        </p:sp>
        <p:sp>
          <p:nvSpPr>
            <p:cNvPr id="9" name="_s1034">
              <a:extLst>
                <a:ext uri="{FF2B5EF4-FFF2-40B4-BE49-F238E27FC236}">
                  <a16:creationId xmlns:a16="http://schemas.microsoft.com/office/drawing/2014/main" id="{64C0B35A-8DE4-51C9-F68A-397E8F27F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" y="179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1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Senaatti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Panee toimeen lait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i-FI" altLang="fi-FI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Hoitaa hallintoasioita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0604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5EA5C9-DA1B-F44F-B6CB-6A1E780B0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9E3783-5590-B07B-B5F6-4831E5DA1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i-FI" altLang="fi-FI" sz="2800" dirty="0"/>
              <a:t>Kuvittele olevasi iltapäivälehden toimittaja Porvoon valtiopäivien aikana. </a:t>
            </a:r>
            <a:r>
              <a:rPr lang="fi-FI" altLang="fi-FI" sz="2800" b="1" u="sng" dirty="0"/>
              <a:t>Tee lööppisivu Aleksanterin saapumisesta Porvooseen.</a:t>
            </a:r>
          </a:p>
          <a:p>
            <a:pPr eaLnBrk="1" hangingPunct="1"/>
            <a:r>
              <a:rPr lang="fi-FI" altLang="fi-FI" sz="2800" dirty="0"/>
              <a:t>Tehkää lööppi vihkoon joko yksin tai pareittain.</a:t>
            </a:r>
          </a:p>
          <a:p>
            <a:pPr eaLnBrk="1" hangingPunct="1"/>
            <a:r>
              <a:rPr lang="fi-FI" altLang="fi-FI" sz="2800" dirty="0"/>
              <a:t>Lööppiin voi myös piirtää kuvan.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69116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, kartta&#10;&#10;Kuvaus luotu automaattisesti">
            <a:extLst>
              <a:ext uri="{FF2B5EF4-FFF2-40B4-BE49-F238E27FC236}">
                <a16:creationId xmlns:a16="http://schemas.microsoft.com/office/drawing/2014/main" id="{BBC73C95-6AF4-43D4-D5B4-8486CBD68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023937"/>
            <a:ext cx="102489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5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FE5905-6675-BFEA-8A3B-5BBC22D1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Helsingistä pääkaupunki 1812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07A7DD-23D9-0922-EF69-5AF3573CD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i-FI" altLang="fi-FI" sz="2400" dirty="0"/>
              <a:t>Keisari määräsi pääkaupungin siirrettäväksi Helsinkiin 1812</a:t>
            </a:r>
          </a:p>
          <a:p>
            <a:r>
              <a:rPr lang="fi-FI" altLang="fi-FI" sz="2400" dirty="0"/>
              <a:t>Myös yliopisto siirtyi Helsinkiin 1827.</a:t>
            </a:r>
          </a:p>
          <a:p>
            <a:pPr eaLnBrk="1" hangingPunct="1"/>
            <a:r>
              <a:rPr lang="fi-FI" altLang="fi-FI" sz="2400" dirty="0"/>
              <a:t>Kaupungin suunnittelusta vastasi C.L. Engel, tunnettu saksalainen arkkitehti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997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C9FD30-24E1-EED8-5BAC-0816DCF0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8C97C4-DAF3-A82D-CF82-9565EE7CA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4562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panoraama, taivas, piha-, rakennus&#10;&#10;Kuvaus luotu automaattisesti">
            <a:extLst>
              <a:ext uri="{FF2B5EF4-FFF2-40B4-BE49-F238E27FC236}">
                <a16:creationId xmlns:a16="http://schemas.microsoft.com/office/drawing/2014/main" id="{6C1BA12E-DAD0-A4F1-46B7-A7669E247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7832"/>
            <a:ext cx="12192000" cy="294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33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i (johtoryhmä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254</TotalTime>
  <Words>145</Words>
  <Application>Microsoft Office PowerPoint</Application>
  <PresentationFormat>Laajakuva</PresentationFormat>
  <Paragraphs>29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Ioni (johtoryhmä)</vt:lpstr>
      <vt:lpstr>Suomen autonomia</vt:lpstr>
      <vt:lpstr>Porvoon valtiopäivät 1809</vt:lpstr>
      <vt:lpstr>PowerPoint-esitys</vt:lpstr>
      <vt:lpstr>Suomen hallinto</vt:lpstr>
      <vt:lpstr>Tehtävä</vt:lpstr>
      <vt:lpstr>PowerPoint-esitys</vt:lpstr>
      <vt:lpstr>Helsingistä pääkaupunki 1812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autonomia</dc:title>
  <dc:creator>Helenius Niki</dc:creator>
  <cp:lastModifiedBy>Helenius Niki</cp:lastModifiedBy>
  <cp:revision>7</cp:revision>
  <dcterms:created xsi:type="dcterms:W3CDTF">2023-08-17T10:11:18Z</dcterms:created>
  <dcterms:modified xsi:type="dcterms:W3CDTF">2025-12-18T05:51:35Z</dcterms:modified>
</cp:coreProperties>
</file>