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66" r:id="rId5"/>
    <p:sldId id="258" r:id="rId6"/>
    <p:sldId id="260" r:id="rId7"/>
    <p:sldId id="262" r:id="rId8"/>
    <p:sldId id="269" r:id="rId9"/>
    <p:sldId id="259" r:id="rId10"/>
    <p:sldId id="264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B8444-A8DA-4F2E-A16C-6FD8190129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A3BEE-A4CC-41B6-AA43-9D48BC55A182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Keskivartalolihavuus</a:t>
          </a:r>
          <a:r>
            <a:rPr lang="en-US" sz="2400" dirty="0"/>
            <a:t> </a:t>
          </a:r>
        </a:p>
      </dgm:t>
    </dgm:pt>
    <dgm:pt modelId="{91B28351-5981-4ADB-89A4-B9DA3F1C265A}" type="parTrans" cxnId="{4E1ACFAC-FC22-431D-ADC0-4706F3510FA5}">
      <dgm:prSet/>
      <dgm:spPr/>
      <dgm:t>
        <a:bodyPr/>
        <a:lstStyle/>
        <a:p>
          <a:endParaRPr lang="en-US"/>
        </a:p>
      </dgm:t>
    </dgm:pt>
    <dgm:pt modelId="{F1F71793-E4B2-46FC-A16A-3CF8B238955E}" type="sibTrans" cxnId="{4E1ACFAC-FC22-431D-ADC0-4706F3510FA5}">
      <dgm:prSet/>
      <dgm:spPr/>
      <dgm:t>
        <a:bodyPr/>
        <a:lstStyle/>
        <a:p>
          <a:endParaRPr lang="en-US"/>
        </a:p>
      </dgm:t>
    </dgm:pt>
    <dgm:pt modelId="{2DBF6AF0-08EC-4BBE-A607-00447E6D87A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Häiriöitä</a:t>
          </a:r>
          <a:r>
            <a:rPr lang="en-US" sz="2000" dirty="0"/>
            <a:t> </a:t>
          </a:r>
          <a:r>
            <a:rPr lang="en-US" sz="2000" dirty="0" err="1"/>
            <a:t>aineenvaihdunnassa</a:t>
          </a:r>
          <a:endParaRPr lang="en-US" sz="2000" dirty="0"/>
        </a:p>
      </dgm:t>
    </dgm:pt>
    <dgm:pt modelId="{75CBB2E1-8042-4B2E-93D5-AAC4621DF775}" type="parTrans" cxnId="{CDDCBCDC-3FF5-40D2-8787-3E038689AA9A}">
      <dgm:prSet/>
      <dgm:spPr/>
      <dgm:t>
        <a:bodyPr/>
        <a:lstStyle/>
        <a:p>
          <a:endParaRPr lang="en-US"/>
        </a:p>
      </dgm:t>
    </dgm:pt>
    <dgm:pt modelId="{D24245BE-037F-4A89-B10F-7197AEAE09A5}" type="sibTrans" cxnId="{CDDCBCDC-3FF5-40D2-8787-3E038689AA9A}">
      <dgm:prSet/>
      <dgm:spPr/>
      <dgm:t>
        <a:bodyPr/>
        <a:lstStyle/>
        <a:p>
          <a:endParaRPr lang="en-US"/>
        </a:p>
      </dgm:t>
    </dgm:pt>
    <dgm:pt modelId="{AE51A425-1AA0-4F42-9CED-373064F0D5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Matala-asteinen</a:t>
          </a:r>
          <a:r>
            <a:rPr lang="en-US" sz="2000" dirty="0"/>
            <a:t> </a:t>
          </a:r>
          <a:r>
            <a:rPr lang="en-US" sz="2000" dirty="0" err="1"/>
            <a:t>tulehdus</a:t>
          </a:r>
          <a:r>
            <a:rPr lang="en-US" sz="2000" dirty="0"/>
            <a:t> </a:t>
          </a:r>
          <a:r>
            <a:rPr lang="en-US" sz="2000" dirty="0" err="1"/>
            <a:t>lisää</a:t>
          </a:r>
          <a:r>
            <a:rPr lang="en-US" sz="2000" dirty="0"/>
            <a:t> </a:t>
          </a:r>
          <a:r>
            <a:rPr lang="en-US" sz="2000" dirty="0" err="1"/>
            <a:t>sairastumisriskiä</a:t>
          </a:r>
          <a:endParaRPr lang="en-US" sz="2000" dirty="0"/>
        </a:p>
      </dgm:t>
    </dgm:pt>
    <dgm:pt modelId="{580075A7-C506-4C50-875E-86C9D217704F}" type="parTrans" cxnId="{EFEBD7AC-0C7D-4AA6-9354-9C58C790F419}">
      <dgm:prSet/>
      <dgm:spPr/>
      <dgm:t>
        <a:bodyPr/>
        <a:lstStyle/>
        <a:p>
          <a:endParaRPr lang="en-US"/>
        </a:p>
      </dgm:t>
    </dgm:pt>
    <dgm:pt modelId="{75B49A47-BC13-4339-AF3C-0C29FF881EC8}" type="sibTrans" cxnId="{EFEBD7AC-0C7D-4AA6-9354-9C58C790F419}">
      <dgm:prSet/>
      <dgm:spPr/>
      <dgm:t>
        <a:bodyPr/>
        <a:lstStyle/>
        <a:p>
          <a:endParaRPr lang="en-US"/>
        </a:p>
      </dgm:t>
    </dgm:pt>
    <dgm:pt modelId="{48C05198-0134-4E19-AC63-DB5020B37435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Selkeä</a:t>
          </a:r>
          <a:r>
            <a:rPr lang="en-US" sz="2400" b="1" dirty="0"/>
            <a:t> </a:t>
          </a:r>
          <a:r>
            <a:rPr lang="en-US" sz="2400" b="1" dirty="0" err="1"/>
            <a:t>alipaino</a:t>
          </a:r>
          <a:endParaRPr lang="en-US" sz="2400" dirty="0"/>
        </a:p>
      </dgm:t>
    </dgm:pt>
    <dgm:pt modelId="{001B9999-1634-46F2-A4B4-A7CECDB99A54}" type="parTrans" cxnId="{31849396-8819-4B8F-9B50-CE2316AAF997}">
      <dgm:prSet/>
      <dgm:spPr/>
      <dgm:t>
        <a:bodyPr/>
        <a:lstStyle/>
        <a:p>
          <a:endParaRPr lang="en-US"/>
        </a:p>
      </dgm:t>
    </dgm:pt>
    <dgm:pt modelId="{65F1C7F7-1A2A-45CD-91E9-723FBD2D6916}" type="sibTrans" cxnId="{31849396-8819-4B8F-9B50-CE2316AAF997}">
      <dgm:prSet/>
      <dgm:spPr/>
      <dgm:t>
        <a:bodyPr/>
        <a:lstStyle/>
        <a:p>
          <a:endParaRPr lang="en-US"/>
        </a:p>
      </dgm:t>
    </dgm:pt>
    <dgm:pt modelId="{41F2E8DB-22C8-43C8-B56A-80E7DE419E73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Lisää</a:t>
          </a:r>
          <a:r>
            <a:rPr lang="en-US" dirty="0"/>
            <a:t> </a:t>
          </a:r>
          <a:r>
            <a:rPr lang="en-US" dirty="0" err="1"/>
            <a:t>riskiä</a:t>
          </a:r>
          <a:r>
            <a:rPr lang="en-US" dirty="0"/>
            <a:t> </a:t>
          </a:r>
          <a:r>
            <a:rPr lang="en-US" dirty="0" err="1"/>
            <a:t>rasitusvammoihin</a:t>
          </a:r>
          <a:endParaRPr lang="en-US" dirty="0"/>
        </a:p>
      </dgm:t>
    </dgm:pt>
    <dgm:pt modelId="{5C3B6220-D774-4C57-AA69-CAAEFA3787FD}" type="parTrans" cxnId="{C03A829B-6EF2-4430-87FD-B7DB10D72CDA}">
      <dgm:prSet/>
      <dgm:spPr/>
      <dgm:t>
        <a:bodyPr/>
        <a:lstStyle/>
        <a:p>
          <a:endParaRPr lang="en-US"/>
        </a:p>
      </dgm:t>
    </dgm:pt>
    <dgm:pt modelId="{8716A059-8B8A-48A3-AB87-06E32FF80936}" type="sibTrans" cxnId="{C03A829B-6EF2-4430-87FD-B7DB10D72CDA}">
      <dgm:prSet/>
      <dgm:spPr/>
      <dgm:t>
        <a:bodyPr/>
        <a:lstStyle/>
        <a:p>
          <a:endParaRPr lang="en-US"/>
        </a:p>
      </dgm:t>
    </dgm:pt>
    <dgm:pt modelId="{EE0AFF82-6965-4C72-93D9-AB5569E30CA8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Häiritsee</a:t>
          </a:r>
          <a:r>
            <a:rPr lang="en-US" dirty="0"/>
            <a:t> </a:t>
          </a:r>
          <a:r>
            <a:rPr lang="en-US" dirty="0" err="1"/>
            <a:t>hormonitoimintaa</a:t>
          </a:r>
          <a:r>
            <a:rPr lang="en-US" dirty="0"/>
            <a:t>, </a:t>
          </a:r>
          <a:r>
            <a:rPr lang="en-US" dirty="0" err="1"/>
            <a:t>kasvua</a:t>
          </a:r>
          <a:r>
            <a:rPr lang="en-US" dirty="0"/>
            <a:t> ja </a:t>
          </a:r>
          <a:r>
            <a:rPr lang="en-US" dirty="0" err="1"/>
            <a:t>kehitystä</a:t>
          </a:r>
          <a:endParaRPr lang="en-US" dirty="0"/>
        </a:p>
      </dgm:t>
    </dgm:pt>
    <dgm:pt modelId="{9DF1C56C-5605-438E-8D83-ABFBB6185ADA}" type="parTrans" cxnId="{37C33247-C618-4F73-AE4A-CEF627DB0D56}">
      <dgm:prSet/>
      <dgm:spPr/>
      <dgm:t>
        <a:bodyPr/>
        <a:lstStyle/>
        <a:p>
          <a:endParaRPr lang="en-US"/>
        </a:p>
      </dgm:t>
    </dgm:pt>
    <dgm:pt modelId="{F44957D4-DD34-4ADB-B81E-924B075778DD}" type="sibTrans" cxnId="{37C33247-C618-4F73-AE4A-CEF627DB0D56}">
      <dgm:prSet/>
      <dgm:spPr/>
      <dgm:t>
        <a:bodyPr/>
        <a:lstStyle/>
        <a:p>
          <a:endParaRPr lang="en-US"/>
        </a:p>
      </dgm:t>
    </dgm:pt>
    <dgm:pt modelId="{80EF87AE-1E3E-4EFE-A26F-E53F7BA64FE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Heikentää</a:t>
          </a:r>
          <a:r>
            <a:rPr lang="en-US" dirty="0"/>
            <a:t> </a:t>
          </a:r>
          <a:r>
            <a:rPr lang="en-US" dirty="0" err="1"/>
            <a:t>toiminta</a:t>
          </a:r>
          <a:r>
            <a:rPr lang="en-US" dirty="0"/>
            <a:t>- ja </a:t>
          </a:r>
          <a:r>
            <a:rPr lang="en-US" dirty="0" err="1"/>
            <a:t>opiskelukykyä</a:t>
          </a:r>
          <a:endParaRPr lang="en-US" dirty="0"/>
        </a:p>
      </dgm:t>
    </dgm:pt>
    <dgm:pt modelId="{454DE398-0AC4-401D-B52E-503E0040E0FA}" type="parTrans" cxnId="{9D6C7856-1C30-40F1-9770-55A37BCE8064}">
      <dgm:prSet/>
      <dgm:spPr/>
      <dgm:t>
        <a:bodyPr/>
        <a:lstStyle/>
        <a:p>
          <a:endParaRPr lang="en-US"/>
        </a:p>
      </dgm:t>
    </dgm:pt>
    <dgm:pt modelId="{40DACA01-70D8-4C9E-83F5-40F284D830EC}" type="sibTrans" cxnId="{9D6C7856-1C30-40F1-9770-55A37BCE8064}">
      <dgm:prSet/>
      <dgm:spPr/>
      <dgm:t>
        <a:bodyPr/>
        <a:lstStyle/>
        <a:p>
          <a:endParaRPr lang="en-US"/>
        </a:p>
      </dgm:t>
    </dgm:pt>
    <dgm:pt modelId="{39FCA740-1ED8-40AE-A8C1-C9230F27E38B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sydän</a:t>
          </a:r>
          <a:r>
            <a:rPr lang="en-US" sz="2000" dirty="0"/>
            <a:t>- ja </a:t>
          </a:r>
          <a:r>
            <a:rPr lang="en-US" sz="2000" dirty="0" err="1"/>
            <a:t>verisuonitaudit</a:t>
          </a:r>
          <a:r>
            <a:rPr lang="en-US" sz="2000" dirty="0"/>
            <a:t>, </a:t>
          </a:r>
          <a:r>
            <a:rPr lang="en-US" sz="2000" dirty="0" err="1"/>
            <a:t>tyypin</a:t>
          </a:r>
          <a:r>
            <a:rPr lang="en-US" sz="2000" dirty="0"/>
            <a:t> 2 diabetes</a:t>
          </a:r>
        </a:p>
      </dgm:t>
    </dgm:pt>
    <dgm:pt modelId="{F156CFB7-DC37-4158-8E88-BBF8572B7C2A}" type="parTrans" cxnId="{D78A5921-B27E-4FF0-8345-432847772DAD}">
      <dgm:prSet/>
      <dgm:spPr/>
      <dgm:t>
        <a:bodyPr/>
        <a:lstStyle/>
        <a:p>
          <a:endParaRPr lang="fi-FI"/>
        </a:p>
      </dgm:t>
    </dgm:pt>
    <dgm:pt modelId="{01B4D8D5-1E3E-4961-8E3C-A0CC263C4CAB}" type="sibTrans" cxnId="{D78A5921-B27E-4FF0-8345-432847772DAD}">
      <dgm:prSet/>
      <dgm:spPr/>
      <dgm:t>
        <a:bodyPr/>
        <a:lstStyle/>
        <a:p>
          <a:endParaRPr lang="fi-FI"/>
        </a:p>
      </dgm:t>
    </dgm:pt>
    <dgm:pt modelId="{BEA42B21-6FF7-4FEB-A730-3075D1823AEB}" type="pres">
      <dgm:prSet presAssocID="{3E2B8444-A8DA-4F2E-A16C-6FD819012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CEBC9DA-BBAA-42EB-8571-E79E7FBB1286}" type="pres">
      <dgm:prSet presAssocID="{1A9A3BEE-A4CC-41B6-AA43-9D48BC55A182}" presName="parentLin" presStyleCnt="0"/>
      <dgm:spPr/>
    </dgm:pt>
    <dgm:pt modelId="{2765B016-B828-476C-9881-EAB93F86008A}" type="pres">
      <dgm:prSet presAssocID="{1A9A3BEE-A4CC-41B6-AA43-9D48BC55A182}" presName="parentLeftMargin" presStyleLbl="node1" presStyleIdx="0" presStyleCnt="2"/>
      <dgm:spPr/>
      <dgm:t>
        <a:bodyPr/>
        <a:lstStyle/>
        <a:p>
          <a:endParaRPr lang="fi-FI"/>
        </a:p>
      </dgm:t>
    </dgm:pt>
    <dgm:pt modelId="{94105012-3B79-4575-B340-104F12C13B5B}" type="pres">
      <dgm:prSet presAssocID="{1A9A3BEE-A4CC-41B6-AA43-9D48BC55A18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680A8BA-C7AB-4C38-AA1B-C269E031CF8A}" type="pres">
      <dgm:prSet presAssocID="{1A9A3BEE-A4CC-41B6-AA43-9D48BC55A182}" presName="negativeSpace" presStyleCnt="0"/>
      <dgm:spPr/>
    </dgm:pt>
    <dgm:pt modelId="{417726D2-6A4D-4AD0-8240-E6378F360CA3}" type="pres">
      <dgm:prSet presAssocID="{1A9A3BEE-A4CC-41B6-AA43-9D48BC55A182}" presName="childText" presStyleLbl="conFgAcc1" presStyleIdx="0" presStyleCnt="2" custScaleY="11416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064B090-A6A6-4DA8-9AB2-8278AFA952E2}" type="pres">
      <dgm:prSet presAssocID="{F1F71793-E4B2-46FC-A16A-3CF8B238955E}" presName="spaceBetweenRectangles" presStyleCnt="0"/>
      <dgm:spPr/>
    </dgm:pt>
    <dgm:pt modelId="{6ED9E7B1-5709-47E5-B1F8-7FA90B83166B}" type="pres">
      <dgm:prSet presAssocID="{48C05198-0134-4E19-AC63-DB5020B37435}" presName="parentLin" presStyleCnt="0"/>
      <dgm:spPr/>
    </dgm:pt>
    <dgm:pt modelId="{3769946D-8E68-48B1-8772-BFDBC40535D4}" type="pres">
      <dgm:prSet presAssocID="{48C05198-0134-4E19-AC63-DB5020B37435}" presName="parentLeftMargin" presStyleLbl="node1" presStyleIdx="0" presStyleCnt="2"/>
      <dgm:spPr/>
      <dgm:t>
        <a:bodyPr/>
        <a:lstStyle/>
        <a:p>
          <a:endParaRPr lang="fi-FI"/>
        </a:p>
      </dgm:t>
    </dgm:pt>
    <dgm:pt modelId="{BD13B9E4-7FB3-408A-8EFB-30C44F2BDF05}" type="pres">
      <dgm:prSet presAssocID="{48C05198-0134-4E19-AC63-DB5020B374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F0B9C4-FD4F-444A-869F-A1CEC9A66D52}" type="pres">
      <dgm:prSet presAssocID="{48C05198-0134-4E19-AC63-DB5020B37435}" presName="negativeSpace" presStyleCnt="0"/>
      <dgm:spPr/>
    </dgm:pt>
    <dgm:pt modelId="{243E8DEC-D046-48C2-B8E4-0323EB1C917A}" type="pres">
      <dgm:prSet presAssocID="{48C05198-0134-4E19-AC63-DB5020B3743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AA8C1D5-362C-42AF-9BBF-C4A93DAECFFC}" type="presOf" srcId="{EE0AFF82-6965-4C72-93D9-AB5569E30CA8}" destId="{243E8DEC-D046-48C2-B8E4-0323EB1C917A}" srcOrd="0" destOrd="1" presId="urn:microsoft.com/office/officeart/2005/8/layout/list1"/>
    <dgm:cxn modelId="{1A6D1E32-27B3-4D47-A3D8-62FAA516B6BF}" type="presOf" srcId="{48C05198-0134-4E19-AC63-DB5020B37435}" destId="{BD13B9E4-7FB3-408A-8EFB-30C44F2BDF05}" srcOrd="1" destOrd="0" presId="urn:microsoft.com/office/officeart/2005/8/layout/list1"/>
    <dgm:cxn modelId="{DC72A12C-78B9-4E57-9604-ABDECECAD86A}" type="presOf" srcId="{3E2B8444-A8DA-4F2E-A16C-6FD819012912}" destId="{BEA42B21-6FF7-4FEB-A730-3075D1823AEB}" srcOrd="0" destOrd="0" presId="urn:microsoft.com/office/officeart/2005/8/layout/list1"/>
    <dgm:cxn modelId="{C03A829B-6EF2-4430-87FD-B7DB10D72CDA}" srcId="{48C05198-0134-4E19-AC63-DB5020B37435}" destId="{41F2E8DB-22C8-43C8-B56A-80E7DE419E73}" srcOrd="0" destOrd="0" parTransId="{5C3B6220-D774-4C57-AA69-CAAEFA3787FD}" sibTransId="{8716A059-8B8A-48A3-AB87-06E32FF80936}"/>
    <dgm:cxn modelId="{37C33247-C618-4F73-AE4A-CEF627DB0D56}" srcId="{48C05198-0134-4E19-AC63-DB5020B37435}" destId="{EE0AFF82-6965-4C72-93D9-AB5569E30CA8}" srcOrd="1" destOrd="0" parTransId="{9DF1C56C-5605-438E-8D83-ABFBB6185ADA}" sibTransId="{F44957D4-DD34-4ADB-B81E-924B075778DD}"/>
    <dgm:cxn modelId="{9D6C7856-1C30-40F1-9770-55A37BCE8064}" srcId="{48C05198-0134-4E19-AC63-DB5020B37435}" destId="{80EF87AE-1E3E-4EFE-A26F-E53F7BA64FE2}" srcOrd="2" destOrd="0" parTransId="{454DE398-0AC4-401D-B52E-503E0040E0FA}" sibTransId="{40DACA01-70D8-4C9E-83F5-40F284D830EC}"/>
    <dgm:cxn modelId="{4E1ACFAC-FC22-431D-ADC0-4706F3510FA5}" srcId="{3E2B8444-A8DA-4F2E-A16C-6FD819012912}" destId="{1A9A3BEE-A4CC-41B6-AA43-9D48BC55A182}" srcOrd="0" destOrd="0" parTransId="{91B28351-5981-4ADB-89A4-B9DA3F1C265A}" sibTransId="{F1F71793-E4B2-46FC-A16A-3CF8B238955E}"/>
    <dgm:cxn modelId="{DE058ECF-85EF-4AF2-9216-E66760DFFD80}" type="presOf" srcId="{AE51A425-1AA0-4F42-9CED-373064F0D52A}" destId="{417726D2-6A4D-4AD0-8240-E6378F360CA3}" srcOrd="0" destOrd="1" presId="urn:microsoft.com/office/officeart/2005/8/layout/list1"/>
    <dgm:cxn modelId="{EFEBD7AC-0C7D-4AA6-9354-9C58C790F419}" srcId="{1A9A3BEE-A4CC-41B6-AA43-9D48BC55A182}" destId="{AE51A425-1AA0-4F42-9CED-373064F0D52A}" srcOrd="1" destOrd="0" parTransId="{580075A7-C506-4C50-875E-86C9D217704F}" sibTransId="{75B49A47-BC13-4339-AF3C-0C29FF881EC8}"/>
    <dgm:cxn modelId="{D78A5921-B27E-4FF0-8345-432847772DAD}" srcId="{AE51A425-1AA0-4F42-9CED-373064F0D52A}" destId="{39FCA740-1ED8-40AE-A8C1-C9230F27E38B}" srcOrd="0" destOrd="0" parTransId="{F156CFB7-DC37-4158-8E88-BBF8572B7C2A}" sibTransId="{01B4D8D5-1E3E-4961-8E3C-A0CC263C4CAB}"/>
    <dgm:cxn modelId="{674CE60E-75BB-4192-A44E-A5E0EE31DA49}" type="presOf" srcId="{80EF87AE-1E3E-4EFE-A26F-E53F7BA64FE2}" destId="{243E8DEC-D046-48C2-B8E4-0323EB1C917A}" srcOrd="0" destOrd="2" presId="urn:microsoft.com/office/officeart/2005/8/layout/list1"/>
    <dgm:cxn modelId="{1702184F-14ED-4C58-BF52-F2C1F0B1327D}" type="presOf" srcId="{39FCA740-1ED8-40AE-A8C1-C9230F27E38B}" destId="{417726D2-6A4D-4AD0-8240-E6378F360CA3}" srcOrd="0" destOrd="2" presId="urn:microsoft.com/office/officeart/2005/8/layout/list1"/>
    <dgm:cxn modelId="{9A84F568-908A-482D-8705-A09188C262DB}" type="presOf" srcId="{2DBF6AF0-08EC-4BBE-A607-00447E6D87A2}" destId="{417726D2-6A4D-4AD0-8240-E6378F360CA3}" srcOrd="0" destOrd="0" presId="urn:microsoft.com/office/officeart/2005/8/layout/list1"/>
    <dgm:cxn modelId="{CDDCBCDC-3FF5-40D2-8787-3E038689AA9A}" srcId="{1A9A3BEE-A4CC-41B6-AA43-9D48BC55A182}" destId="{2DBF6AF0-08EC-4BBE-A607-00447E6D87A2}" srcOrd="0" destOrd="0" parTransId="{75CBB2E1-8042-4B2E-93D5-AAC4621DF775}" sibTransId="{D24245BE-037F-4A89-B10F-7197AEAE09A5}"/>
    <dgm:cxn modelId="{31849396-8819-4B8F-9B50-CE2316AAF997}" srcId="{3E2B8444-A8DA-4F2E-A16C-6FD819012912}" destId="{48C05198-0134-4E19-AC63-DB5020B37435}" srcOrd="1" destOrd="0" parTransId="{001B9999-1634-46F2-A4B4-A7CECDB99A54}" sibTransId="{65F1C7F7-1A2A-45CD-91E9-723FBD2D6916}"/>
    <dgm:cxn modelId="{E7B0D15D-1A92-48D8-9E23-B7B2E1444F19}" type="presOf" srcId="{48C05198-0134-4E19-AC63-DB5020B37435}" destId="{3769946D-8E68-48B1-8772-BFDBC40535D4}" srcOrd="0" destOrd="0" presId="urn:microsoft.com/office/officeart/2005/8/layout/list1"/>
    <dgm:cxn modelId="{2C0C5D8D-81CC-4D40-AB49-52F7D2B19562}" type="presOf" srcId="{41F2E8DB-22C8-43C8-B56A-80E7DE419E73}" destId="{243E8DEC-D046-48C2-B8E4-0323EB1C917A}" srcOrd="0" destOrd="0" presId="urn:microsoft.com/office/officeart/2005/8/layout/list1"/>
    <dgm:cxn modelId="{5CBD3A32-450C-4CFC-B300-154A084D038F}" type="presOf" srcId="{1A9A3BEE-A4CC-41B6-AA43-9D48BC55A182}" destId="{2765B016-B828-476C-9881-EAB93F86008A}" srcOrd="0" destOrd="0" presId="urn:microsoft.com/office/officeart/2005/8/layout/list1"/>
    <dgm:cxn modelId="{A70E69C6-824D-4CDC-B9AF-7516EDC0B5F7}" type="presOf" srcId="{1A9A3BEE-A4CC-41B6-AA43-9D48BC55A182}" destId="{94105012-3B79-4575-B340-104F12C13B5B}" srcOrd="1" destOrd="0" presId="urn:microsoft.com/office/officeart/2005/8/layout/list1"/>
    <dgm:cxn modelId="{5E7B802E-1483-4CE1-82AF-3F12A71F087A}" type="presParOf" srcId="{BEA42B21-6FF7-4FEB-A730-3075D1823AEB}" destId="{ACEBC9DA-BBAA-42EB-8571-E79E7FBB1286}" srcOrd="0" destOrd="0" presId="urn:microsoft.com/office/officeart/2005/8/layout/list1"/>
    <dgm:cxn modelId="{D3DFB2C0-04C0-4CAB-9ED5-7CB8A5F3651F}" type="presParOf" srcId="{ACEBC9DA-BBAA-42EB-8571-E79E7FBB1286}" destId="{2765B016-B828-476C-9881-EAB93F86008A}" srcOrd="0" destOrd="0" presId="urn:microsoft.com/office/officeart/2005/8/layout/list1"/>
    <dgm:cxn modelId="{FE813B0A-5B95-4C1E-907A-2994991C32F9}" type="presParOf" srcId="{ACEBC9DA-BBAA-42EB-8571-E79E7FBB1286}" destId="{94105012-3B79-4575-B340-104F12C13B5B}" srcOrd="1" destOrd="0" presId="urn:microsoft.com/office/officeart/2005/8/layout/list1"/>
    <dgm:cxn modelId="{3432FFD4-12B4-46E3-87B1-6EAB2D9AD781}" type="presParOf" srcId="{BEA42B21-6FF7-4FEB-A730-3075D1823AEB}" destId="{F680A8BA-C7AB-4C38-AA1B-C269E031CF8A}" srcOrd="1" destOrd="0" presId="urn:microsoft.com/office/officeart/2005/8/layout/list1"/>
    <dgm:cxn modelId="{30746D44-E9BE-42B0-A326-1200C078082A}" type="presParOf" srcId="{BEA42B21-6FF7-4FEB-A730-3075D1823AEB}" destId="{417726D2-6A4D-4AD0-8240-E6378F360CA3}" srcOrd="2" destOrd="0" presId="urn:microsoft.com/office/officeart/2005/8/layout/list1"/>
    <dgm:cxn modelId="{80619083-DF84-42B4-89C9-39D7B856A58D}" type="presParOf" srcId="{BEA42B21-6FF7-4FEB-A730-3075D1823AEB}" destId="{1064B090-A6A6-4DA8-9AB2-8278AFA952E2}" srcOrd="3" destOrd="0" presId="urn:microsoft.com/office/officeart/2005/8/layout/list1"/>
    <dgm:cxn modelId="{46312C45-8973-4771-9C0F-D77BFACFEB4F}" type="presParOf" srcId="{BEA42B21-6FF7-4FEB-A730-3075D1823AEB}" destId="{6ED9E7B1-5709-47E5-B1F8-7FA90B83166B}" srcOrd="4" destOrd="0" presId="urn:microsoft.com/office/officeart/2005/8/layout/list1"/>
    <dgm:cxn modelId="{331E34F2-B317-4CB9-A039-23B87CE2D485}" type="presParOf" srcId="{6ED9E7B1-5709-47E5-B1F8-7FA90B83166B}" destId="{3769946D-8E68-48B1-8772-BFDBC40535D4}" srcOrd="0" destOrd="0" presId="urn:microsoft.com/office/officeart/2005/8/layout/list1"/>
    <dgm:cxn modelId="{FCBB406F-BA89-42EA-9397-23397CBBB4D7}" type="presParOf" srcId="{6ED9E7B1-5709-47E5-B1F8-7FA90B83166B}" destId="{BD13B9E4-7FB3-408A-8EFB-30C44F2BDF05}" srcOrd="1" destOrd="0" presId="urn:microsoft.com/office/officeart/2005/8/layout/list1"/>
    <dgm:cxn modelId="{34C92DA0-8474-4A1A-BB73-3FD6AD56D833}" type="presParOf" srcId="{BEA42B21-6FF7-4FEB-A730-3075D1823AEB}" destId="{A1F0B9C4-FD4F-444A-869F-A1CEC9A66D52}" srcOrd="5" destOrd="0" presId="urn:microsoft.com/office/officeart/2005/8/layout/list1"/>
    <dgm:cxn modelId="{4C1B5917-271E-4086-96E2-B80D194C9EC3}" type="presParOf" srcId="{BEA42B21-6FF7-4FEB-A730-3075D1823AEB}" destId="{243E8DEC-D046-48C2-B8E4-0323EB1C91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26D2-6A4D-4AD0-8240-E6378F360CA3}">
      <dsp:nvSpPr>
        <dsp:cNvPr id="0" name=""/>
        <dsp:cNvSpPr/>
      </dsp:nvSpPr>
      <dsp:spPr>
        <a:xfrm>
          <a:off x="0" y="696457"/>
          <a:ext cx="6541684" cy="1654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Häiriöitä</a:t>
          </a:r>
          <a:r>
            <a:rPr lang="en-US" sz="2000" kern="1200" dirty="0"/>
            <a:t> </a:t>
          </a:r>
          <a:r>
            <a:rPr lang="en-US" sz="2000" kern="1200" dirty="0" err="1"/>
            <a:t>aineenvaihdunnassa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Matala-asteinen</a:t>
          </a:r>
          <a:r>
            <a:rPr lang="en-US" sz="2000" kern="1200" dirty="0"/>
            <a:t> </a:t>
          </a:r>
          <a:r>
            <a:rPr lang="en-US" sz="2000" kern="1200" dirty="0" err="1"/>
            <a:t>tulehdus</a:t>
          </a:r>
          <a:r>
            <a:rPr lang="en-US" sz="2000" kern="1200" dirty="0"/>
            <a:t> </a:t>
          </a: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sairastumisriskiä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sydän</a:t>
          </a:r>
          <a:r>
            <a:rPr lang="en-US" sz="2000" kern="1200" dirty="0"/>
            <a:t>- ja </a:t>
          </a:r>
          <a:r>
            <a:rPr lang="en-US" sz="2000" kern="1200" dirty="0" err="1"/>
            <a:t>verisuonitaudit</a:t>
          </a:r>
          <a:r>
            <a:rPr lang="en-US" sz="2000" kern="1200" dirty="0"/>
            <a:t>, </a:t>
          </a:r>
          <a:r>
            <a:rPr lang="en-US" sz="2000" kern="1200" dirty="0" err="1"/>
            <a:t>tyypin</a:t>
          </a:r>
          <a:r>
            <a:rPr lang="en-US" sz="2000" kern="1200" dirty="0"/>
            <a:t> 2 diabetes</a:t>
          </a:r>
        </a:p>
      </dsp:txBody>
      <dsp:txXfrm>
        <a:off x="0" y="696457"/>
        <a:ext cx="6541684" cy="1654279"/>
      </dsp:txXfrm>
    </dsp:sp>
    <dsp:sp modelId="{94105012-3B79-4575-B340-104F12C13B5B}">
      <dsp:nvSpPr>
        <dsp:cNvPr id="0" name=""/>
        <dsp:cNvSpPr/>
      </dsp:nvSpPr>
      <dsp:spPr>
        <a:xfrm>
          <a:off x="327084" y="40125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Keskivartalolihavuus</a:t>
          </a:r>
          <a:r>
            <a:rPr lang="en-US" sz="2400" kern="1200" dirty="0"/>
            <a:t> </a:t>
          </a:r>
        </a:p>
      </dsp:txBody>
      <dsp:txXfrm>
        <a:off x="355905" y="430078"/>
        <a:ext cx="4521537" cy="532758"/>
      </dsp:txXfrm>
    </dsp:sp>
    <dsp:sp modelId="{243E8DEC-D046-48C2-B8E4-0323EB1C917A}">
      <dsp:nvSpPr>
        <dsp:cNvPr id="0" name=""/>
        <dsp:cNvSpPr/>
      </dsp:nvSpPr>
      <dsp:spPr>
        <a:xfrm>
          <a:off x="0" y="2753937"/>
          <a:ext cx="6541684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riskiä</a:t>
          </a:r>
          <a:r>
            <a:rPr lang="en-US" sz="2000" kern="1200" dirty="0"/>
            <a:t> </a:t>
          </a:r>
          <a:r>
            <a:rPr lang="en-US" sz="2000" kern="1200" dirty="0" err="1"/>
            <a:t>rasitusvammoihin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Häiritsee</a:t>
          </a:r>
          <a:r>
            <a:rPr lang="en-US" sz="2000" kern="1200" dirty="0"/>
            <a:t> </a:t>
          </a:r>
          <a:r>
            <a:rPr lang="en-US" sz="2000" kern="1200" dirty="0" err="1"/>
            <a:t>hormonitoimintaa</a:t>
          </a:r>
          <a:r>
            <a:rPr lang="en-US" sz="2000" kern="1200" dirty="0"/>
            <a:t>, </a:t>
          </a:r>
          <a:r>
            <a:rPr lang="en-US" sz="2000" kern="1200" dirty="0" err="1"/>
            <a:t>kasvua</a:t>
          </a:r>
          <a:r>
            <a:rPr lang="en-US" sz="2000" kern="1200" dirty="0"/>
            <a:t> ja </a:t>
          </a:r>
          <a:r>
            <a:rPr lang="en-US" sz="2000" kern="1200" dirty="0" err="1"/>
            <a:t>kehitystä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Heikentää</a:t>
          </a:r>
          <a:r>
            <a:rPr lang="en-US" sz="2000" kern="1200" dirty="0"/>
            <a:t> </a:t>
          </a:r>
          <a:r>
            <a:rPr lang="en-US" sz="2000" kern="1200" dirty="0" err="1"/>
            <a:t>toiminta</a:t>
          </a:r>
          <a:r>
            <a:rPr lang="en-US" sz="2000" kern="1200" dirty="0"/>
            <a:t>- ja </a:t>
          </a:r>
          <a:r>
            <a:rPr lang="en-US" sz="2000" kern="1200" dirty="0" err="1"/>
            <a:t>opiskelukykyä</a:t>
          </a:r>
          <a:endParaRPr lang="en-US" sz="2000" kern="1200" dirty="0"/>
        </a:p>
      </dsp:txBody>
      <dsp:txXfrm>
        <a:off x="0" y="2753937"/>
        <a:ext cx="6541684" cy="1449000"/>
      </dsp:txXfrm>
    </dsp:sp>
    <dsp:sp modelId="{BD13B9E4-7FB3-408A-8EFB-30C44F2BDF05}">
      <dsp:nvSpPr>
        <dsp:cNvPr id="0" name=""/>
        <dsp:cNvSpPr/>
      </dsp:nvSpPr>
      <dsp:spPr>
        <a:xfrm>
          <a:off x="327084" y="245873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Selkeä</a:t>
          </a:r>
          <a:r>
            <a:rPr lang="en-US" sz="2400" b="1" kern="1200" dirty="0"/>
            <a:t> </a:t>
          </a:r>
          <a:r>
            <a:rPr lang="en-US" sz="2400" b="1" kern="1200" dirty="0" err="1"/>
            <a:t>alipaino</a:t>
          </a:r>
          <a:endParaRPr lang="en-US" sz="2400" kern="1200" dirty="0"/>
        </a:p>
      </dsp:txBody>
      <dsp:txXfrm>
        <a:off x="355905" y="2487558"/>
        <a:ext cx="452153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 descr="Kuva, joka sisältää kohteen vesi, ulko, henkilö, henkilöt&#10;&#10;Kuvaus luotu automaattisesti">
            <a:extLst>
              <a:ext uri="{FF2B5EF4-FFF2-40B4-BE49-F238E27FC236}">
                <a16:creationId xmlns:a16="http://schemas.microsoft.com/office/drawing/2014/main" id="{42AB4AC6-AAFE-4B6E-96C1-80398EA9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1ACE4AF-84DA-48B2-A249-C353FC933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43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96EF0F-AF6D-480C-96A4-5C04B0D6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72" y="908794"/>
            <a:ext cx="10835191" cy="806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Terveellinen paino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AD3D95-31CF-4915-A025-B56738D8C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863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B975C3-0536-42F4-AD0C-1F78E02EF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93DB6E-278E-4E34-A316-411967A60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8550C421-9A9E-45DD-912F-2DA78071C7A4}"/>
              </a:ext>
            </a:extLst>
          </p:cNvPr>
          <p:cNvSpPr txBox="1"/>
          <p:nvPr/>
        </p:nvSpPr>
        <p:spPr>
          <a:xfrm>
            <a:off x="9502775" y="2471868"/>
            <a:ext cx="3232150" cy="25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</a:t>
            </a:r>
            <a:r>
              <a:rPr lang="en-US" sz="1200" dirty="0" err="1">
                <a:latin typeface="Abadi Extra Light" panose="020B0604020202020204" pitchFamily="34" charset="0"/>
              </a:rPr>
              <a:t>Duy</a:t>
            </a:r>
            <a:r>
              <a:rPr lang="en-US" sz="1200" dirty="0">
                <a:latin typeface="Abadi Extra Light" panose="020B0604020202020204" pitchFamily="34" charset="0"/>
              </a:rPr>
              <a:t> Pham</a:t>
            </a:r>
          </a:p>
        </p:txBody>
      </p:sp>
    </p:spTree>
    <p:extLst>
      <p:ext uri="{BB962C8B-B14F-4D97-AF65-F5344CB8AC3E}">
        <p14:creationId xmlns:p14="http://schemas.microsoft.com/office/powerpoint/2010/main" val="30276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8E408C-AFB1-4097-A39E-7871B3D0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/>
              <a:t>Terveruokasuhde edistää hyvinvointia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isällön paikkamerkki 5" descr="Kuva, joka sisältää kohteen henkilö, sisä, sisäkatto, astia&#10;&#10;Kuvaus luotu automaattisesti">
            <a:extLst>
              <a:ext uri="{FF2B5EF4-FFF2-40B4-BE49-F238E27FC236}">
                <a16:creationId xmlns:a16="http://schemas.microsoft.com/office/drawing/2014/main" id="{CFCEA30E-74F5-4D4B-A464-B3196E900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27" y="2030713"/>
            <a:ext cx="5766873" cy="411206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E534C79-5468-4BF3-B51E-1E9DDD60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A8543B9-7A68-4776-A123-F4F503700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6AC3FB98-75EB-474E-A56C-F5E7EC023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29540" y="2000635"/>
            <a:ext cx="5242134" cy="4410322"/>
          </a:xfr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2A515A70-8AF2-492E-A314-8F2BA516E98B}"/>
              </a:ext>
            </a:extLst>
          </p:cNvPr>
          <p:cNvSpPr txBox="1"/>
          <p:nvPr/>
        </p:nvSpPr>
        <p:spPr>
          <a:xfrm rot="5400000">
            <a:off x="8981503" y="5029834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Unsplash.com/Pablo </a:t>
            </a:r>
            <a:r>
              <a:rPr lang="en-US" sz="1200" dirty="0" err="1">
                <a:latin typeface="Abadi Extra Light" panose="020B0604020202020204" pitchFamily="34" charset="0"/>
              </a:rPr>
              <a:t>Merchàn</a:t>
            </a:r>
            <a:r>
              <a:rPr lang="en-US" sz="1200" dirty="0">
                <a:latin typeface="Abadi Extra Light" panose="020B0604020202020204" pitchFamily="34" charset="0"/>
              </a:rPr>
              <a:t> Montes</a:t>
            </a:r>
          </a:p>
        </p:txBody>
      </p:sp>
    </p:spTree>
    <p:extLst>
      <p:ext uri="{BB962C8B-B14F-4D97-AF65-F5344CB8AC3E}">
        <p14:creationId xmlns:p14="http://schemas.microsoft.com/office/powerpoint/2010/main" val="34984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EBBFF6-1619-4B8C-A863-D03FA24A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4730"/>
            <a:ext cx="4257675" cy="16525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Painonhallinta</a:t>
            </a:r>
            <a:b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cap="all" spc="3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EF34C-5622-413F-9C9F-AC937E306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984E3D-AAD7-4E98-98F1-D5E9C08E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3127" y="1045669"/>
            <a:ext cx="6219825" cy="5860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Energiansaanti</a:t>
            </a:r>
            <a:r>
              <a:rPr lang="en-US" sz="2400" b="1" dirty="0"/>
              <a:t> ja </a:t>
            </a:r>
            <a:r>
              <a:rPr lang="en-US" sz="2400" b="1" dirty="0" err="1"/>
              <a:t>kulutus</a:t>
            </a:r>
            <a:r>
              <a:rPr lang="en-US" sz="2400" b="1" dirty="0"/>
              <a:t> </a:t>
            </a:r>
            <a:r>
              <a:rPr lang="en-US" sz="2400" b="1" dirty="0" err="1"/>
              <a:t>ovat</a:t>
            </a:r>
            <a:r>
              <a:rPr lang="en-US" sz="2400" b="1" dirty="0"/>
              <a:t> </a:t>
            </a:r>
            <a:r>
              <a:rPr lang="en-US" sz="2400" b="1" dirty="0" err="1"/>
              <a:t>tasapainossa</a:t>
            </a:r>
            <a:endParaRPr lang="en-US" sz="2400" b="1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549954-3C0C-48B7-9BE6-9B32C39D04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6B0E03E2-3A34-4BCC-831C-511E3B45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5" y="1628632"/>
            <a:ext cx="5423940" cy="4953466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225488-00E6-480A-ABAC-5D03DEFA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8E9655-7F34-486D-9380-4B051380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3D4A8778-6B54-4F81-9930-46ABE75A20C1}"/>
              </a:ext>
            </a:extLst>
          </p:cNvPr>
          <p:cNvSpPr txBox="1"/>
          <p:nvPr/>
        </p:nvSpPr>
        <p:spPr>
          <a:xfrm>
            <a:off x="5486399" y="6233174"/>
            <a:ext cx="363728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Unsplash.com/Sigmund</a:t>
            </a:r>
          </a:p>
        </p:txBody>
      </p:sp>
      <p:pic>
        <p:nvPicPr>
          <p:cNvPr id="20" name="Sisällön paikkamerkki 19">
            <a:extLst>
              <a:ext uri="{FF2B5EF4-FFF2-40B4-BE49-F238E27FC236}">
                <a16:creationId xmlns:a16="http://schemas.microsoft.com/office/drawing/2014/main" id="{B8B25A3A-CE1A-4588-B147-13903A16B5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9062" r="2" b="2"/>
          <a:stretch/>
        </p:blipFill>
        <p:spPr>
          <a:xfrm>
            <a:off x="5972175" y="1848452"/>
            <a:ext cx="5915025" cy="43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D1ADD0-A553-4707-868C-727CCFC8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1450"/>
            <a:ext cx="9634538" cy="819150"/>
          </a:xfrm>
        </p:spPr>
        <p:txBody>
          <a:bodyPr>
            <a:normAutofit/>
          </a:bodyPr>
          <a:lstStyle/>
          <a:p>
            <a:r>
              <a:rPr lang="fi-FI" sz="3600" dirty="0"/>
              <a:t>Nälkä ja kylläisyyden tunne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4CF86F-DE43-4137-BCFA-3161A6AD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973687"/>
            <a:ext cx="6038850" cy="5198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BIOLOGISIA TEKIJÖITÄ</a:t>
            </a:r>
          </a:p>
          <a:p>
            <a:r>
              <a:rPr lang="fi-FI" sz="2200" b="1" dirty="0"/>
              <a:t>Perimä</a:t>
            </a:r>
          </a:p>
          <a:p>
            <a:pPr lvl="1"/>
            <a:r>
              <a:rPr lang="fi-FI" sz="2200" dirty="0"/>
              <a:t>energiankulutus, rasvan varastoituminen</a:t>
            </a:r>
          </a:p>
          <a:p>
            <a:r>
              <a:rPr lang="fi-FI" sz="2200" b="1" dirty="0"/>
              <a:t>Hormonit</a:t>
            </a:r>
          </a:p>
          <a:p>
            <a:pPr lvl="1"/>
            <a:r>
              <a:rPr lang="fi-FI" sz="2200" dirty="0" err="1"/>
              <a:t>Greliini</a:t>
            </a:r>
            <a:r>
              <a:rPr lang="fi-FI" sz="2200" dirty="0"/>
              <a:t> lisää, </a:t>
            </a:r>
            <a:r>
              <a:rPr lang="fi-FI" sz="2200" dirty="0" err="1"/>
              <a:t>leptiini</a:t>
            </a:r>
            <a:r>
              <a:rPr lang="fi-FI" sz="2200" dirty="0"/>
              <a:t> vähentää ruokahalua</a:t>
            </a:r>
          </a:p>
          <a:p>
            <a:r>
              <a:rPr lang="fi-FI" sz="2200" b="1" dirty="0"/>
              <a:t>Mahalaukkuun tuleva ruoan määrä</a:t>
            </a:r>
          </a:p>
          <a:p>
            <a:pPr lvl="1"/>
            <a:r>
              <a:rPr lang="fi-FI" sz="2200" dirty="0"/>
              <a:t>Keho ei tunnista ruoan energiatiheyttä</a:t>
            </a:r>
          </a:p>
          <a:p>
            <a:r>
              <a:rPr lang="fi-FI" sz="2200" b="1" dirty="0"/>
              <a:t>Ravintoaineiden pilkkoutumisnopeus</a:t>
            </a:r>
          </a:p>
          <a:p>
            <a:pPr lvl="1"/>
            <a:r>
              <a:rPr lang="fi-FI" sz="2200" dirty="0"/>
              <a:t>Hitaasti pilkkoutuvat pitävät nälän loitolla</a:t>
            </a:r>
          </a:p>
          <a:p>
            <a:r>
              <a:rPr lang="fi-FI" sz="2200" b="1" dirty="0"/>
              <a:t>Juomat </a:t>
            </a:r>
            <a:r>
              <a:rPr lang="fi-FI" sz="2000" dirty="0"/>
              <a:t>eivät lisää kylläisyyttä samoin kuin ruoka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26CD71-0AFB-49BF-9108-343DDAAA2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973688"/>
            <a:ext cx="5410200" cy="521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PSYKOSOSIAALISIA  TEKIJÖITÄ</a:t>
            </a:r>
            <a:endParaRPr lang="fi-FI" b="1" u="sng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B97B8AE-179F-422E-AC17-5A04A4FA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0" name="Kuva 19" descr="Kuva, joka sisältää kohteen henkilö, henkilöt, ulko, ryhmä&#10;&#10;Kuvaus luotu automaattisesti">
            <a:extLst>
              <a:ext uri="{FF2B5EF4-FFF2-40B4-BE49-F238E27FC236}">
                <a16:creationId xmlns:a16="http://schemas.microsoft.com/office/drawing/2014/main" id="{BBB01CFD-DFEC-4425-81DA-3220A550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692927"/>
            <a:ext cx="4605720" cy="473780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4C5D5CF-5B2D-46CD-84E2-6E5DEE4DC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86D8EA3-2380-4B53-92FD-472DF6A01A10}"/>
              </a:ext>
            </a:extLst>
          </p:cNvPr>
          <p:cNvSpPr txBox="1"/>
          <p:nvPr/>
        </p:nvSpPr>
        <p:spPr>
          <a:xfrm>
            <a:off x="6206013" y="6449781"/>
            <a:ext cx="373332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Unsplash.com/Kayleigh Harrington</a:t>
            </a:r>
          </a:p>
        </p:txBody>
      </p:sp>
    </p:spTree>
    <p:extLst>
      <p:ext uri="{BB962C8B-B14F-4D97-AF65-F5344CB8AC3E}">
        <p14:creationId xmlns:p14="http://schemas.microsoft.com/office/powerpoint/2010/main" val="14106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3535D-1CEE-4EED-9A25-461635BC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Normaalipaino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terveellisin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vaihtoehto</a:t>
            </a:r>
            <a:endParaRPr lang="en-US" sz="37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henkilö, sisä, poseeraaminen, ryhmä&#10;&#10;Kuvaus luotu automaattisesti">
            <a:extLst>
              <a:ext uri="{FF2B5EF4-FFF2-40B4-BE49-F238E27FC236}">
                <a16:creationId xmlns:a16="http://schemas.microsoft.com/office/drawing/2014/main" id="{38BF1E52-062D-48F9-AA6F-15EB0FCE7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634" y="1704975"/>
            <a:ext cx="4500015" cy="4438168"/>
          </a:xfrm>
          <a:prstGeom prst="rect">
            <a:avLst/>
          </a:prstGeom>
        </p:spPr>
      </p:pic>
      <p:graphicFrame>
        <p:nvGraphicFramePr>
          <p:cNvPr id="24" name="Sisällön paikkamerkki 2">
            <a:extLst>
              <a:ext uri="{FF2B5EF4-FFF2-40B4-BE49-F238E27FC236}">
                <a16:creationId xmlns:a16="http://schemas.microsoft.com/office/drawing/2014/main" id="{2BF250FE-52A6-4D54-B83B-1F450973B4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389579"/>
              </p:ext>
            </p:extLst>
          </p:nvPr>
        </p:nvGraphicFramePr>
        <p:xfrm>
          <a:off x="5345515" y="1677087"/>
          <a:ext cx="6541685" cy="460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9068EC5D-3F0A-46A6-A9D3-A169F643B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4C6B86-BE15-4AA8-9CC7-0C60F9867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361B2A51-89FE-47F3-BEED-DA6F3DC4B586}"/>
              </a:ext>
            </a:extLst>
          </p:cNvPr>
          <p:cNvSpPr txBox="1"/>
          <p:nvPr/>
        </p:nvSpPr>
        <p:spPr>
          <a:xfrm>
            <a:off x="620439" y="6143143"/>
            <a:ext cx="382642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Unsplash.com/Gemma Chua-Tran</a:t>
            </a:r>
          </a:p>
        </p:txBody>
      </p:sp>
    </p:spTree>
    <p:extLst>
      <p:ext uri="{BB962C8B-B14F-4D97-AF65-F5344CB8AC3E}">
        <p14:creationId xmlns:p14="http://schemas.microsoft.com/office/powerpoint/2010/main" val="26330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5E0B1-BAEC-4A50-94FB-A4AC8982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802785"/>
            <a:ext cx="5019675" cy="645016"/>
          </a:xfrm>
        </p:spPr>
        <p:txBody>
          <a:bodyPr>
            <a:normAutofit/>
          </a:bodyPr>
          <a:lstStyle/>
          <a:p>
            <a:r>
              <a:rPr lang="fi-FI" sz="3600" dirty="0"/>
              <a:t>Painon mittaus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i-FI" sz="2000" b="1" u="sng" dirty="0"/>
                  <a:t>PAINOINDEKSI eli BMI</a:t>
                </a:r>
              </a:p>
              <a:p>
                <a:r>
                  <a:rPr lang="fi-FI" dirty="0"/>
                  <a:t>Lasketaan jakamalla paino (kg) pituuden neliöllä (m²)</a:t>
                </a:r>
              </a:p>
              <a:p>
                <a:pPr marL="457200" lvl="1" indent="0">
                  <a:buNone/>
                </a:pPr>
                <a:r>
                  <a:rPr lang="fi-FI" sz="2000" dirty="0">
                    <a:solidFill>
                      <a:srgbClr val="0070C0"/>
                    </a:solidFill>
                  </a:rPr>
                  <a:t>Jos painaa 77 kg ja on 170 cm pitkä </a:t>
                </a:r>
              </a:p>
              <a:p>
                <a:pPr marL="0" indent="0">
                  <a:buNone/>
                </a:pPr>
                <a:r>
                  <a:rPr lang="fi-FI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77 :(1,7  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1,7)</m:t>
                    </m:r>
                  </m:oMath>
                </a14:m>
                <a:r>
                  <a:rPr lang="fi-FI" b="0" dirty="0">
                    <a:solidFill>
                      <a:srgbClr val="0070C0"/>
                    </a:solidFill>
                  </a:rPr>
                  <a:t> = 24,6</a:t>
                </a:r>
                <a:endParaRPr lang="fi-FI" dirty="0">
                  <a:solidFill>
                    <a:srgbClr val="0070C0"/>
                  </a:solidFill>
                </a:endParaRPr>
              </a:p>
              <a:p>
                <a:r>
                  <a:rPr lang="fi-FI" dirty="0"/>
                  <a:t>Normaalipaino 18 – 24,9</a:t>
                </a:r>
              </a:p>
              <a:p>
                <a:r>
                  <a:rPr lang="fi-FI" dirty="0"/>
                  <a:t>Paljon käytetty mittari</a:t>
                </a:r>
              </a:p>
              <a:p>
                <a:r>
                  <a:rPr lang="fi-FI" dirty="0"/>
                  <a:t>Jos lihasmassa on suuri, tulos ei ole luotettava, soveltuu vain aikuisille</a:t>
                </a:r>
              </a:p>
              <a:p>
                <a:r>
                  <a:rPr lang="fi-FI" dirty="0"/>
                  <a:t>Lapsille oma ISO-BMI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  <a:blipFill>
                <a:blip r:embed="rId2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C79D81-59F6-4006-A15B-5BF4C91A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6250" y="1646903"/>
            <a:ext cx="4095749" cy="432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VYÖTÄRÖN YMPÄRYSMITTA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Kertoo painoindeksiä selkeämmin mahdollisesta keskivartalolihavuudesta</a:t>
            </a:r>
          </a:p>
          <a:p>
            <a:pPr marL="0" indent="0">
              <a:buNone/>
            </a:pPr>
            <a:endParaRPr lang="fi-FI" sz="800" dirty="0"/>
          </a:p>
          <a:p>
            <a:pPr lvl="1"/>
            <a:r>
              <a:rPr lang="fi-FI" sz="2400" dirty="0"/>
              <a:t>Miehillä alle 100 cm</a:t>
            </a:r>
          </a:p>
          <a:p>
            <a:pPr lvl="1"/>
            <a:r>
              <a:rPr lang="fi-FI" sz="2400" dirty="0"/>
              <a:t>Naisilla alle 90 cm</a:t>
            </a:r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13E1725-4A51-4F36-A144-A979905A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150608-C9F7-4805-BB07-C378096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teksti, sisä, mittatikku&#10;&#10;Kuvaus luotu automaattisesti">
            <a:extLst>
              <a:ext uri="{FF2B5EF4-FFF2-40B4-BE49-F238E27FC236}">
                <a16:creationId xmlns:a16="http://schemas.microsoft.com/office/drawing/2014/main" id="{F41DFA5B-AD8C-49E3-9C29-AAD6F788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781246"/>
            <a:ext cx="2476500" cy="531509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6465B3E-8258-42D3-9CFF-AD77AF65BDB5}"/>
              </a:ext>
            </a:extLst>
          </p:cNvPr>
          <p:cNvSpPr txBox="1"/>
          <p:nvPr/>
        </p:nvSpPr>
        <p:spPr>
          <a:xfrm>
            <a:off x="5029200" y="6172200"/>
            <a:ext cx="34194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Unsplash.com/Charles </a:t>
            </a:r>
            <a:r>
              <a:rPr lang="en-US" sz="1400" dirty="0" err="1">
                <a:latin typeface="Abadi Extra Light" panose="020B0604020202020204" pitchFamily="34" charset="0"/>
              </a:rPr>
              <a:t>Deluvio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5A325-4E55-49CC-9157-8EC91F9D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Lihomiselle altistavia elämäntapoja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EBE4CE-7BDE-4A98-A263-B9B9BBEEC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2050026"/>
            <a:ext cx="4591049" cy="4053840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DCA28E6-1212-4FD1-86D7-DB4F6ECE3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4425" y="2050026"/>
            <a:ext cx="3457573" cy="4053840"/>
          </a:xfr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8F4F78C-79E2-4635-AB2D-E0167202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DD7B6C8-CDC9-4E4F-B66E-E7E9FC82D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7BB0A0C-2357-4B45-8D8A-7FE6DD2351E6}"/>
              </a:ext>
            </a:extLst>
          </p:cNvPr>
          <p:cNvSpPr txBox="1"/>
          <p:nvPr/>
        </p:nvSpPr>
        <p:spPr>
          <a:xfrm>
            <a:off x="5029200" y="6172200"/>
            <a:ext cx="380047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Unsplash.com/Isaac Matthew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F5DE1D45-0A5D-4CC2-9DB9-D9EEA0A0D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2050025"/>
            <a:ext cx="4152899" cy="40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7D0729-7671-4865-AEB2-9CC116BD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/>
              <a:t>Lihomiselle altistava ruokaympäristö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isällön paikkamerkki 15" descr="Kuva, joka sisältää kohteen ruoka, sisä, leivonnainen, leivottu&#10;&#10;Kuvaus luotu automaattisesti">
            <a:extLst>
              <a:ext uri="{FF2B5EF4-FFF2-40B4-BE49-F238E27FC236}">
                <a16:creationId xmlns:a16="http://schemas.microsoft.com/office/drawing/2014/main" id="{456420BC-31EC-465C-A5A0-62FB6D8DA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0" r="-1" b="11934"/>
          <a:stretch/>
        </p:blipFill>
        <p:spPr>
          <a:xfrm>
            <a:off x="647699" y="1778005"/>
            <a:ext cx="5237599" cy="4315309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2466E3B-7C6B-431B-8AB1-4DF3C0A95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8382" b="-1"/>
          <a:stretch/>
        </p:blipFill>
        <p:spPr>
          <a:xfrm>
            <a:off x="6096000" y="1778005"/>
            <a:ext cx="5791200" cy="4315311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91A0C82-C3D1-4FC9-88B9-D389C001B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127CA50-4023-4568-9672-592423E14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84F5AE1B-FE1B-4786-A470-A684BC4A9438}"/>
              </a:ext>
            </a:extLst>
          </p:cNvPr>
          <p:cNvSpPr txBox="1"/>
          <p:nvPr/>
        </p:nvSpPr>
        <p:spPr>
          <a:xfrm>
            <a:off x="1237673" y="6144260"/>
            <a:ext cx="4057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SarahShaffer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E8AE21-B99B-49BF-99B8-357DA42D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640" y="1026621"/>
            <a:ext cx="3972560" cy="15825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Tiukat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dieEtit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voivat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johtaa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syömisen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häiriintymiseen</a:t>
            </a:r>
            <a:endParaRPr lang="en-US" sz="31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Sisällön paikkamerkki 11" descr="Kuva, joka sisältää kohteen henkilö, maa, ryhmä, henkilöt&#10;&#10;Kuvaus luotu automaattisesti">
            <a:extLst>
              <a:ext uri="{FF2B5EF4-FFF2-40B4-BE49-F238E27FC236}">
                <a16:creationId xmlns:a16="http://schemas.microsoft.com/office/drawing/2014/main" id="{49BA463A-C7C6-4743-8329-C96BC3FEE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092"/>
          <a:stretch/>
        </p:blipFill>
        <p:spPr>
          <a:xfrm>
            <a:off x="20" y="10"/>
            <a:ext cx="7122140" cy="6857984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AD85BD-8476-46D2-8241-47349690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640" y="2844335"/>
            <a:ext cx="3972560" cy="35335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Media </a:t>
            </a:r>
            <a:r>
              <a:rPr lang="en-US" sz="2400" dirty="0" err="1"/>
              <a:t>ruokkii</a:t>
            </a:r>
            <a:r>
              <a:rPr lang="en-US" sz="2400" dirty="0"/>
              <a:t> ja </a:t>
            </a:r>
            <a:r>
              <a:rPr lang="en-US" sz="2400" dirty="0" err="1"/>
              <a:t>ylläpitää</a:t>
            </a:r>
            <a:r>
              <a:rPr lang="en-US" sz="2400" dirty="0"/>
              <a:t> </a:t>
            </a:r>
            <a:r>
              <a:rPr lang="en-US" sz="2400" dirty="0" err="1"/>
              <a:t>laihuuden</a:t>
            </a:r>
            <a:r>
              <a:rPr lang="en-US" sz="2400" dirty="0"/>
              <a:t> </a:t>
            </a:r>
            <a:r>
              <a:rPr lang="en-US" sz="2400" dirty="0" err="1"/>
              <a:t>ihannointia</a:t>
            </a:r>
            <a:endParaRPr lang="en-US" sz="2400" dirty="0"/>
          </a:p>
          <a:p>
            <a:r>
              <a:rPr lang="en-US" sz="2400" dirty="0" err="1"/>
              <a:t>Tyytymättömyys</a:t>
            </a:r>
            <a:r>
              <a:rPr lang="en-US" sz="2400" dirty="0"/>
              <a:t> </a:t>
            </a:r>
            <a:r>
              <a:rPr lang="en-US" sz="2400" dirty="0" err="1"/>
              <a:t>omaan</a:t>
            </a:r>
            <a:r>
              <a:rPr lang="en-US" sz="2400" dirty="0"/>
              <a:t> </a:t>
            </a:r>
            <a:r>
              <a:rPr lang="en-US" sz="2400" dirty="0" err="1"/>
              <a:t>kehoon</a:t>
            </a:r>
            <a:endParaRPr lang="en-US" sz="2400" dirty="0"/>
          </a:p>
          <a:p>
            <a:r>
              <a:rPr lang="en-US" sz="2400" dirty="0" err="1"/>
              <a:t>Syyllisyyden</a:t>
            </a:r>
            <a:r>
              <a:rPr lang="en-US" sz="2400" dirty="0"/>
              <a:t> </a:t>
            </a:r>
            <a:r>
              <a:rPr lang="en-US" sz="2400" dirty="0" err="1"/>
              <a:t>tunteet</a:t>
            </a:r>
            <a:r>
              <a:rPr lang="en-US" sz="2400" dirty="0"/>
              <a:t>, </a:t>
            </a:r>
            <a:r>
              <a:rPr lang="en-US" sz="2400" dirty="0" err="1"/>
              <a:t>huono</a:t>
            </a:r>
            <a:r>
              <a:rPr lang="en-US" sz="2400" dirty="0"/>
              <a:t> </a:t>
            </a:r>
            <a:r>
              <a:rPr lang="en-US" sz="2400" dirty="0" err="1"/>
              <a:t>omatunto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C574BD-243E-4494-ADE2-858BCEA3D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0E13F7-FB83-47F3-AA7C-96C3B6021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9" name="Tekstiruutu 48">
            <a:extLst>
              <a:ext uri="{FF2B5EF4-FFF2-40B4-BE49-F238E27FC236}">
                <a16:creationId xmlns:a16="http://schemas.microsoft.com/office/drawing/2014/main" id="{35377D01-9924-4D73-96D0-0009DC7C9028}"/>
              </a:ext>
            </a:extLst>
          </p:cNvPr>
          <p:cNvSpPr txBox="1"/>
          <p:nvPr/>
        </p:nvSpPr>
        <p:spPr>
          <a:xfrm rot="5400000">
            <a:off x="5273021" y="4453296"/>
            <a:ext cx="397256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Chalo</a:t>
            </a:r>
            <a:r>
              <a:rPr lang="en-US" sz="1400" dirty="0">
                <a:latin typeface="Abadi Extra Light" panose="020B0604020202020204" pitchFamily="34" charset="0"/>
              </a:rPr>
              <a:t> Garcia</a:t>
            </a:r>
          </a:p>
        </p:txBody>
      </p:sp>
    </p:spTree>
    <p:extLst>
      <p:ext uri="{BB962C8B-B14F-4D97-AF65-F5344CB8AC3E}">
        <p14:creationId xmlns:p14="http://schemas.microsoft.com/office/powerpoint/2010/main" val="14079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7E8439-12FE-4728-A0EA-C21A79F4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783735"/>
            <a:ext cx="5933795" cy="6640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syömishäiriöt</a:t>
            </a:r>
            <a:endParaRPr lang="en-US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0568F4-A29A-4CEA-B60B-5EE442A82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088" y="1895476"/>
            <a:ext cx="6340792" cy="42473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mielenterveyden</a:t>
            </a:r>
            <a:r>
              <a:rPr lang="en-US" sz="2400" dirty="0"/>
              <a:t> </a:t>
            </a:r>
            <a:r>
              <a:rPr lang="en-US" sz="2400" dirty="0" err="1"/>
              <a:t>häiriöitä</a:t>
            </a:r>
            <a:endParaRPr lang="en-US" sz="2400" dirty="0"/>
          </a:p>
          <a:p>
            <a:r>
              <a:rPr lang="en-US" sz="2400" dirty="0" err="1"/>
              <a:t>Psyykkinen</a:t>
            </a:r>
            <a:r>
              <a:rPr lang="en-US" sz="2400" dirty="0"/>
              <a:t>, </a:t>
            </a:r>
            <a:r>
              <a:rPr lang="en-US" sz="2400" dirty="0" err="1"/>
              <a:t>fyysinen</a:t>
            </a:r>
            <a:r>
              <a:rPr lang="en-US" sz="2400" dirty="0"/>
              <a:t> ja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toimintakyky</a:t>
            </a:r>
            <a:r>
              <a:rPr lang="en-US" sz="2400" dirty="0"/>
              <a:t> </a:t>
            </a:r>
            <a:r>
              <a:rPr lang="en-US" sz="2400" dirty="0" err="1"/>
              <a:t>häiriintyvät</a:t>
            </a:r>
            <a:endParaRPr lang="en-US" sz="2400" dirty="0"/>
          </a:p>
          <a:p>
            <a:r>
              <a:rPr lang="en-US" sz="2400" dirty="0" err="1"/>
              <a:t>Tunnetuimmat</a:t>
            </a:r>
            <a:r>
              <a:rPr lang="en-US" sz="2400" dirty="0"/>
              <a:t> </a:t>
            </a:r>
            <a:r>
              <a:rPr lang="en-US" sz="2400" dirty="0" err="1"/>
              <a:t>muodot</a:t>
            </a:r>
            <a:endParaRPr lang="en-US" sz="2400" dirty="0"/>
          </a:p>
          <a:p>
            <a:pPr lvl="1"/>
            <a:r>
              <a:rPr lang="en-US" sz="2400" dirty="0" err="1"/>
              <a:t>Laihuushäiriö</a:t>
            </a:r>
            <a:r>
              <a:rPr lang="en-US" sz="2400" dirty="0"/>
              <a:t>  anorexia</a:t>
            </a:r>
          </a:p>
          <a:p>
            <a:pPr lvl="1"/>
            <a:r>
              <a:rPr lang="en-US" sz="2400" dirty="0" err="1"/>
              <a:t>Ahmimishäiriö</a:t>
            </a:r>
            <a:r>
              <a:rPr lang="en-US" sz="2400" dirty="0"/>
              <a:t> bulimia </a:t>
            </a:r>
          </a:p>
          <a:p>
            <a:pPr lvl="1"/>
            <a:r>
              <a:rPr lang="en-US" sz="2400" dirty="0" err="1"/>
              <a:t>Ahmintahäiriö</a:t>
            </a:r>
            <a:r>
              <a:rPr lang="en-US" sz="2400" dirty="0"/>
              <a:t> BED</a:t>
            </a:r>
          </a:p>
        </p:txBody>
      </p:sp>
      <p:pic>
        <p:nvPicPr>
          <p:cNvPr id="6" name="Sisällön paikkamerkki 5" descr="Kuva, joka sisältää kohteen henkilö, seinä, sisä, nainen&#10;&#10;Kuvaus luotu automaattisesti">
            <a:extLst>
              <a:ext uri="{FF2B5EF4-FFF2-40B4-BE49-F238E27FC236}">
                <a16:creationId xmlns:a16="http://schemas.microsoft.com/office/drawing/2014/main" id="{1ECD96E2-8131-45A9-8EE5-5F14CEB23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 r="1401" b="3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C29C22-2497-489A-BB30-226D958E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217AA4F-FD62-4C8D-8422-4CD131A3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CA10AEF-C68A-4FF5-8AB6-27A79862E851}"/>
              </a:ext>
            </a:extLst>
          </p:cNvPr>
          <p:cNvSpPr txBox="1"/>
          <p:nvPr/>
        </p:nvSpPr>
        <p:spPr>
          <a:xfrm rot="5400000">
            <a:off x="9538576" y="5077459"/>
            <a:ext cx="399288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Unsplash.com/Tamas Pap</a:t>
            </a:r>
          </a:p>
        </p:txBody>
      </p:sp>
    </p:spTree>
    <p:extLst>
      <p:ext uri="{BB962C8B-B14F-4D97-AF65-F5344CB8AC3E}">
        <p14:creationId xmlns:p14="http://schemas.microsoft.com/office/powerpoint/2010/main" val="38946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93B21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CF535-8329-4546-9B9B-BED8CBDC53A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7EFCE7-ACC2-4723-929A-4037CADE54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5DBD51-DC1B-40B1-BA1A-730194D7D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244</Words>
  <Application>Microsoft Office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Abadi Extra Light</vt:lpstr>
      <vt:lpstr>Arial</vt:lpstr>
      <vt:lpstr>Calisto MT</vt:lpstr>
      <vt:lpstr>Cambria Math</vt:lpstr>
      <vt:lpstr>Univers Condensed</vt:lpstr>
      <vt:lpstr>ChronicleVTI</vt:lpstr>
      <vt:lpstr>Terveellinen paino</vt:lpstr>
      <vt:lpstr>Painonhallinta </vt:lpstr>
      <vt:lpstr>Nälkä ja kylläisyyden tunne</vt:lpstr>
      <vt:lpstr>Normaalipaino on terveellisin vaihtoehto</vt:lpstr>
      <vt:lpstr>Painon mittaus</vt:lpstr>
      <vt:lpstr>Lihomiselle altistavia elämäntapoja</vt:lpstr>
      <vt:lpstr>Lihomiselle altistava ruokaympäristö</vt:lpstr>
      <vt:lpstr>Tiukat dieEtit voivat johtaa syömisen häiriintymiseen</vt:lpstr>
      <vt:lpstr>syömishäiriöt</vt:lpstr>
      <vt:lpstr>Terveruokasuhde edistää hyvinvointia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Terveellinen paino</dc:title>
  <dc:creator>Paula</dc:creator>
  <cp:lastModifiedBy>Marja Valkama</cp:lastModifiedBy>
  <cp:revision>19</cp:revision>
  <dcterms:created xsi:type="dcterms:W3CDTF">2020-12-17T11:48:48Z</dcterms:created>
  <dcterms:modified xsi:type="dcterms:W3CDTF">2022-09-01T10:45:45Z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