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9"/>
  </p:notesMasterIdLst>
  <p:sldIdLst>
    <p:sldId id="256" r:id="rId6"/>
    <p:sldId id="280" r:id="rId7"/>
    <p:sldId id="283" r:id="rId8"/>
    <p:sldId id="284" r:id="rId9"/>
    <p:sldId id="285" r:id="rId10"/>
    <p:sldId id="282" r:id="rId11"/>
    <p:sldId id="286" r:id="rId12"/>
    <p:sldId id="260" r:id="rId13"/>
    <p:sldId id="268" r:id="rId14"/>
    <p:sldId id="263" r:id="rId15"/>
    <p:sldId id="261" r:id="rId16"/>
    <p:sldId id="274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41" autoAdjust="0"/>
  </p:normalViewPr>
  <p:slideViewPr>
    <p:cSldViewPr snapToGrid="0" snapToObjects="1"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 Sarlund" userId="c85f864c-318c-49ac-ad75-aa14a143cc52" providerId="ADAL" clId="{EDA8F098-3A96-40BB-B325-3119D43A5358}"/>
    <pc:docChg chg="delSld">
      <pc:chgData name="Katri Sarlund" userId="c85f864c-318c-49ac-ad75-aa14a143cc52" providerId="ADAL" clId="{EDA8F098-3A96-40BB-B325-3119D43A5358}" dt="2021-12-03T02:31:51.057" v="3" actId="2696"/>
      <pc:docMkLst>
        <pc:docMk/>
      </pc:docMkLst>
      <pc:sldChg chg="del">
        <pc:chgData name="Katri Sarlund" userId="c85f864c-318c-49ac-ad75-aa14a143cc52" providerId="ADAL" clId="{EDA8F098-3A96-40BB-B325-3119D43A5358}" dt="2021-12-03T02:31:41.247" v="2" actId="2696"/>
        <pc:sldMkLst>
          <pc:docMk/>
          <pc:sldMk cId="3585783785" sldId="270"/>
        </pc:sldMkLst>
      </pc:sldChg>
      <pc:sldChg chg="del">
        <pc:chgData name="Katri Sarlund" userId="c85f864c-318c-49ac-ad75-aa14a143cc52" providerId="ADAL" clId="{EDA8F098-3A96-40BB-B325-3119D43A5358}" dt="2021-12-03T02:31:51.057" v="3" actId="2696"/>
        <pc:sldMkLst>
          <pc:docMk/>
          <pc:sldMk cId="1626391037" sldId="271"/>
        </pc:sldMkLst>
      </pc:sldChg>
      <pc:sldChg chg="del">
        <pc:chgData name="Katri Sarlund" userId="c85f864c-318c-49ac-ad75-aa14a143cc52" providerId="ADAL" clId="{EDA8F098-3A96-40BB-B325-3119D43A5358}" dt="2021-12-03T02:31:39.859" v="1" actId="2696"/>
        <pc:sldMkLst>
          <pc:docMk/>
          <pc:sldMk cId="1115102240" sldId="278"/>
        </pc:sldMkLst>
      </pc:sldChg>
      <pc:sldChg chg="del">
        <pc:chgData name="Katri Sarlund" userId="c85f864c-318c-49ac-ad75-aa14a143cc52" providerId="ADAL" clId="{EDA8F098-3A96-40BB-B325-3119D43A5358}" dt="2021-12-03T02:31:21.065" v="0" actId="2696"/>
        <pc:sldMkLst>
          <pc:docMk/>
          <pc:sldMk cId="1393921444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6968F-6BC0-40F4-B246-367D05B2D322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D6F9A-AFFA-42A2-811B-A8977FEE96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494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193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l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PÄÄotsikko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388069"/>
            <a:ext cx="10363200" cy="125073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Tarvittaessa</a:t>
            </a:r>
            <a:r>
              <a:rPr lang="en-US" dirty="0"/>
              <a:t> </a:t>
            </a: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r>
              <a:rPr lang="en-US" dirty="0"/>
              <a:t> tai </a:t>
            </a:r>
            <a:r>
              <a:rPr lang="en-US" dirty="0" err="1"/>
              <a:t>lisäinformaatiota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0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445172"/>
            <a:ext cx="10972800" cy="5036208"/>
          </a:xfrm>
        </p:spPr>
        <p:txBody>
          <a:bodyPr vert="eaVert"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755010"/>
            <a:ext cx="2743200" cy="5673818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755010"/>
            <a:ext cx="8026400" cy="5673818"/>
          </a:xfrm>
        </p:spPr>
        <p:txBody>
          <a:bodyPr vert="eaVert"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4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344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0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53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6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62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84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8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2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63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48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62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4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23047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err="1"/>
              <a:t>Väliotsikko</a:t>
            </a:r>
            <a:br>
              <a:rPr lang="en-US" dirty="0"/>
            </a:b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1506463"/>
            <a:ext cx="10363200" cy="70192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Tarvittaessa lisätietoja, esim. luvun pääotsikko </a:t>
            </a:r>
          </a:p>
          <a:p>
            <a:pPr lvl="0"/>
            <a:r>
              <a:rPr lang="fi-FI" dirty="0"/>
              <a:t>materiaalien jäsentelyn selkeyttämiseksi </a:t>
            </a:r>
          </a:p>
        </p:txBody>
      </p:sp>
    </p:spTree>
    <p:extLst>
      <p:ext uri="{BB962C8B-B14F-4D97-AF65-F5344CB8AC3E}">
        <p14:creationId xmlns:p14="http://schemas.microsoft.com/office/powerpoint/2010/main" val="201004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Otsikko 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1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vertailun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1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6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8070"/>
            <a:ext cx="4011084" cy="6568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578069"/>
            <a:ext cx="6815667" cy="5548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Sisältöä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322553"/>
            <a:ext cx="4011084" cy="4803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Sisältöä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993290"/>
            <a:ext cx="7315200" cy="4195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20446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Kuvaslide</a:t>
            </a:r>
            <a:r>
              <a:rPr lang="en-US" dirty="0"/>
              <a:t>: </a:t>
            </a:r>
            <a:r>
              <a:rPr lang="en-US" dirty="0" err="1"/>
              <a:t>raahaa</a:t>
            </a:r>
            <a:r>
              <a:rPr lang="en-US" dirty="0"/>
              <a:t> </a:t>
            </a:r>
            <a:r>
              <a:rPr lang="en-US" dirty="0" err="1"/>
              <a:t>kuva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ruutuun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561725"/>
            <a:ext cx="7315200" cy="939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Lisätietoja</a:t>
            </a:r>
          </a:p>
        </p:txBody>
      </p:sp>
    </p:spTree>
    <p:extLst>
      <p:ext uri="{BB962C8B-B14F-4D97-AF65-F5344CB8AC3E}">
        <p14:creationId xmlns:p14="http://schemas.microsoft.com/office/powerpoint/2010/main" val="228939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08001"/>
            <a:ext cx="10972800" cy="753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6346"/>
            <a:ext cx="10972800" cy="5115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Kuudes taso</a:t>
            </a:r>
          </a:p>
          <a:p>
            <a:pPr lvl="6"/>
            <a:r>
              <a:rPr lang="fi-FI" dirty="0"/>
              <a:t>Seitsemäs taso</a:t>
            </a:r>
            <a:endParaRPr lang="en-US" dirty="0"/>
          </a:p>
          <a:p>
            <a:pPr lvl="7"/>
            <a:r>
              <a:rPr lang="en-US" dirty="0" err="1"/>
              <a:t>Kahdeksas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7"/>
            <a:r>
              <a:rPr lang="en-US" dirty="0" err="1"/>
              <a:t>Kahdeksas</a:t>
            </a:r>
            <a:r>
              <a:rPr lang="en-US" dirty="0"/>
              <a:t> </a:t>
            </a:r>
            <a:r>
              <a:rPr lang="en-US" dirty="0" err="1"/>
              <a:t>toisen</a:t>
            </a:r>
            <a:r>
              <a:rPr lang="en-US" dirty="0"/>
              <a:t> </a:t>
            </a:r>
            <a:r>
              <a:rPr lang="en-US" dirty="0" err="1"/>
              <a:t>kerran</a:t>
            </a:r>
            <a:endParaRPr lang="en-US" dirty="0"/>
          </a:p>
          <a:p>
            <a:pPr lvl="7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8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A75C4-CD47-F640-B909-B9B2DCAAA96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7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versity.org/wiki/File:201705_Scientist_desk_M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lickr.com/photos/robinhutton/14523363056/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201705_Scientist_talk_M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ommons.wikimedia.org/wiki/File:160-woman-scientist-2.svg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keletonized_Leaf_-_Ficus_religiosa_-_Kolkata_2015-05-16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genetics.utah.edu/content/cells/scal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MITÄ BIOLOGIA ON?</a:t>
            </a:r>
          </a:p>
        </p:txBody>
      </p:sp>
    </p:spTree>
    <p:extLst>
      <p:ext uri="{BB962C8B-B14F-4D97-AF65-F5344CB8AC3E}">
        <p14:creationId xmlns:p14="http://schemas.microsoft.com/office/powerpoint/2010/main" val="305140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508001"/>
            <a:ext cx="5624052" cy="753241"/>
          </a:xfrm>
        </p:spPr>
        <p:txBody>
          <a:bodyPr>
            <a:normAutofit fontScale="90000"/>
          </a:bodyPr>
          <a:lstStyle/>
          <a:p>
            <a:r>
              <a:rPr lang="fi-FI" dirty="0"/>
              <a:t>Biologia tieteenä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227025"/>
            <a:ext cx="5417574" cy="5115034"/>
          </a:xfrm>
        </p:spPr>
        <p:txBody>
          <a:bodyPr/>
          <a:lstStyle/>
          <a:p>
            <a:pPr marL="0" lvl="0" indent="0">
              <a:buNone/>
            </a:pP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Biologiassa tutkitaan elämää molekyylitasolta biosfääriin saakka.</a:t>
            </a:r>
          </a:p>
          <a:p>
            <a:endParaRPr lang="fi-F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625" y="643129"/>
            <a:ext cx="4536846" cy="584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2156565" y="4784542"/>
            <a:ext cx="4240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2800" dirty="0"/>
              <a:t>Francesco Redin </a:t>
            </a:r>
          </a:p>
          <a:p>
            <a:pPr algn="r"/>
            <a:r>
              <a:rPr lang="fi-FI" sz="2800" dirty="0"/>
              <a:t>(1628-1697) </a:t>
            </a:r>
          </a:p>
          <a:p>
            <a:pPr algn="r"/>
            <a:r>
              <a:rPr lang="fi-FI" sz="2800" dirty="0"/>
              <a:t>koe alkusynnystä</a:t>
            </a:r>
          </a:p>
        </p:txBody>
      </p:sp>
    </p:spTree>
    <p:extLst>
      <p:ext uri="{BB962C8B-B14F-4D97-AF65-F5344CB8AC3E}">
        <p14:creationId xmlns:p14="http://schemas.microsoft.com/office/powerpoint/2010/main" val="201684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35510" y="508001"/>
            <a:ext cx="10972800" cy="75324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Biologinen</a:t>
            </a:r>
            <a:r>
              <a:rPr lang="en-US" dirty="0"/>
              <a:t> </a:t>
            </a:r>
            <a:r>
              <a:rPr lang="en-US" dirty="0" err="1"/>
              <a:t>maailmankuva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06" y="1366346"/>
            <a:ext cx="6466526" cy="5115034"/>
          </a:xfrm>
        </p:spPr>
        <p:txBody>
          <a:bodyPr>
            <a:normAutofit fontScale="92500"/>
          </a:bodyPr>
          <a:lstStyle/>
          <a:p>
            <a:pPr lvl="0"/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Biologinen maailmankuva kehittyi voimakkaasti uudelta ajalta alkaen.</a:t>
            </a:r>
            <a:endParaRPr lang="fi-FI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1700-luvulla Carl von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Linné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kehitti eliöiden luokittelujärjestelmän.</a:t>
            </a:r>
            <a:endParaRPr lang="fi-FI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1800-luvulla Charles Darwin esitti evoluutioteoriansa ja ymmärrys fysiologiasta ja perinnöllisyydestä lisääntyi.</a:t>
            </a:r>
            <a:endParaRPr lang="fi-FI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1900-luvulla otettiin suuria edistysaskelia erityisesti molekyylibiologian ja ekologian alalla.</a:t>
            </a:r>
            <a:endParaRPr lang="fi-F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34" y="1238490"/>
            <a:ext cx="4212712" cy="47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337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2555" y="98323"/>
            <a:ext cx="4483510" cy="1143000"/>
          </a:xfrm>
        </p:spPr>
        <p:txBody>
          <a:bodyPr/>
          <a:lstStyle/>
          <a:p>
            <a:r>
              <a:rPr lang="fi-FI" dirty="0"/>
              <a:t>Suuret biologit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52620" y="1416244"/>
            <a:ext cx="3826768" cy="4967574"/>
          </a:xfrm>
        </p:spPr>
        <p:txBody>
          <a:bodyPr>
            <a:normAutofit lnSpcReduction="10000"/>
          </a:bodyPr>
          <a:lstStyle/>
          <a:p>
            <a:r>
              <a:rPr lang="fi-FI" dirty="0" err="1"/>
              <a:t>Alkmaion</a:t>
            </a:r>
            <a:endParaRPr lang="fi-FI" dirty="0"/>
          </a:p>
          <a:p>
            <a:r>
              <a:rPr lang="fi-FI" dirty="0"/>
              <a:t>Aristoteles</a:t>
            </a:r>
          </a:p>
          <a:p>
            <a:r>
              <a:rPr lang="fi-FI" dirty="0" err="1"/>
              <a:t>Fransesco</a:t>
            </a:r>
            <a:r>
              <a:rPr lang="fi-FI" dirty="0"/>
              <a:t> Redi</a:t>
            </a:r>
          </a:p>
          <a:p>
            <a:r>
              <a:rPr lang="fi-FI" dirty="0"/>
              <a:t>Louis Pasteur</a:t>
            </a:r>
          </a:p>
          <a:p>
            <a:r>
              <a:rPr lang="fi-FI" dirty="0"/>
              <a:t>Andreas </a:t>
            </a:r>
            <a:r>
              <a:rPr lang="fi-FI" dirty="0" err="1"/>
              <a:t>Vesalius</a:t>
            </a:r>
            <a:endParaRPr lang="fi-FI" dirty="0"/>
          </a:p>
          <a:p>
            <a:r>
              <a:rPr lang="fi-FI" dirty="0"/>
              <a:t>Antoni van </a:t>
            </a:r>
            <a:r>
              <a:rPr lang="fi-FI" dirty="0" err="1"/>
              <a:t>Leeuwenhoek</a:t>
            </a:r>
            <a:endParaRPr lang="fi-FI" dirty="0"/>
          </a:p>
          <a:p>
            <a:r>
              <a:rPr lang="fi-FI" dirty="0"/>
              <a:t>Carl von Linne</a:t>
            </a:r>
          </a:p>
          <a:p>
            <a:r>
              <a:rPr lang="fi-FI" dirty="0"/>
              <a:t>Charles Darwin</a:t>
            </a:r>
          </a:p>
          <a:p>
            <a:endParaRPr lang="fi-FI" dirty="0"/>
          </a:p>
        </p:txBody>
      </p:sp>
      <p:sp>
        <p:nvSpPr>
          <p:cNvPr id="5" name="Tekstin paikkamerkki 2"/>
          <p:cNvSpPr txBox="1">
            <a:spLocks/>
          </p:cNvSpPr>
          <p:nvPr/>
        </p:nvSpPr>
        <p:spPr>
          <a:xfrm>
            <a:off x="6197219" y="1417000"/>
            <a:ext cx="3826768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fi-FI" dirty="0"/>
              <a:t>Gregor </a:t>
            </a:r>
            <a:r>
              <a:rPr lang="fi-FI" dirty="0" err="1"/>
              <a:t>Mendel</a:t>
            </a:r>
            <a:endParaRPr lang="fi-FI" dirty="0"/>
          </a:p>
          <a:p>
            <a:r>
              <a:rPr lang="fi-FI" dirty="0"/>
              <a:t>Alexander Fleming</a:t>
            </a:r>
          </a:p>
          <a:p>
            <a:r>
              <a:rPr lang="fi-FI" dirty="0"/>
              <a:t>James Watson, Francis Crick, Maurice </a:t>
            </a:r>
            <a:r>
              <a:rPr lang="fi-FI" dirty="0" err="1"/>
              <a:t>Wilkins</a:t>
            </a:r>
            <a:endParaRPr lang="fi-FI" dirty="0"/>
          </a:p>
          <a:p>
            <a:r>
              <a:rPr lang="fi-FI" dirty="0" err="1"/>
              <a:t>Rosalind</a:t>
            </a:r>
            <a:r>
              <a:rPr lang="fi-FI" dirty="0"/>
              <a:t> Franklin</a:t>
            </a:r>
          </a:p>
          <a:p>
            <a:r>
              <a:rPr lang="fi-FI" dirty="0"/>
              <a:t>ja monta muuta…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1564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277" y="209833"/>
            <a:ext cx="7511845" cy="1143000"/>
          </a:xfrm>
        </p:spPr>
        <p:txBody>
          <a:bodyPr/>
          <a:lstStyle/>
          <a:p>
            <a:r>
              <a:rPr lang="fi-FI" dirty="0"/>
              <a:t>Biologian historia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511277" y="1484784"/>
            <a:ext cx="11031794" cy="4967574"/>
          </a:xfrm>
        </p:spPr>
        <p:txBody>
          <a:bodyPr>
            <a:normAutofit/>
          </a:bodyPr>
          <a:lstStyle/>
          <a:p>
            <a:r>
              <a:rPr lang="fi-FI" dirty="0"/>
              <a:t>Tutustumme biologian historiaan lyhyiden kuvaelmien kautta. </a:t>
            </a:r>
          </a:p>
          <a:p>
            <a:r>
              <a:rPr lang="fi-FI" dirty="0"/>
              <a:t>Perehdy saamaasi henkilöön. Tee hänelle pieni esittäytyminen, jossa hän minuutissa kertoo, kuka oli ja miksi me häntä edelleen muistamme biologian historian merkkihenkilönä.</a:t>
            </a:r>
          </a:p>
          <a:p>
            <a:r>
              <a:rPr lang="fi-FI" dirty="0"/>
              <a:t>Aloita sanoilla ”Minä jäin biologian historiaan koska…”</a:t>
            </a:r>
          </a:p>
          <a:p>
            <a:r>
              <a:rPr lang="fi-FI" dirty="0"/>
              <a:t>Henkilöt esitellään aikajärjestyksessä.</a:t>
            </a:r>
          </a:p>
        </p:txBody>
      </p:sp>
    </p:spTree>
    <p:extLst>
      <p:ext uri="{BB962C8B-B14F-4D97-AF65-F5344CB8AC3E}">
        <p14:creationId xmlns:p14="http://schemas.microsoft.com/office/powerpoint/2010/main" val="366626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81200" y="9898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Tervetuloa biologian </a:t>
            </a:r>
            <a:br>
              <a:rPr lang="fi-FI" dirty="0"/>
            </a:br>
            <a:r>
              <a:rPr lang="fi-FI" dirty="0"/>
              <a:t>opintojen pariin!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981200" y="2132856"/>
            <a:ext cx="8229600" cy="4434918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67300"/>
            <a:ext cx="9144000" cy="336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7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5A5704-6665-43DE-A053-3C6BC3D3F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Lukion opetussuunnitelma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7E6044A-0669-444A-B138-903846A588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Biologia on luonnontiede, joka tutkii </a:t>
            </a:r>
            <a:r>
              <a:rPr lang="fi-F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elämään liittyviä ilmiöitä molekyyli- ja </a:t>
            </a:r>
            <a:r>
              <a:rPr lang="fi-FI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solutasolta</a:t>
            </a:r>
            <a:r>
              <a:rPr lang="fi-F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biosfääriin</a:t>
            </a:r>
            <a:r>
              <a:rPr lang="fi-FI" dirty="0"/>
              <a:t>. Biologian opetuksen tarkoituksena on herättää </a:t>
            </a:r>
            <a:r>
              <a:rPr lang="fi-F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kiinnostusta bio- ja ympäristötieteisiin</a:t>
            </a:r>
            <a:r>
              <a:rPr lang="fi-FI" dirty="0"/>
              <a:t> ja tukea opiskelijan </a:t>
            </a:r>
            <a:r>
              <a:rPr lang="fi-F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luonnontieteellisen ajattelun kehittymistä</a:t>
            </a:r>
            <a:r>
              <a:rPr lang="fi-FI" dirty="0"/>
              <a:t>. Opetus vahvistaa opiskelijan käsitystä biologian merkityksestä osana luonnontieteellisen maailmankuvan rakentumista. </a:t>
            </a:r>
            <a:r>
              <a:rPr lang="fi-F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Luonnontieteellinen maailmankuva</a:t>
            </a:r>
            <a:r>
              <a:rPr lang="fi-FI" dirty="0"/>
              <a:t> perustuu tieteelliseen tutkimukseen ja auttaa siten opiskelijaa tarkastelemaan maailmaa tietoperustaisesti. </a:t>
            </a:r>
          </a:p>
          <a:p>
            <a:pPr marL="0" indent="0">
              <a:buNone/>
            </a:pPr>
            <a:r>
              <a:rPr lang="fi-FI" dirty="0"/>
              <a:t>Biologian opetus ohjaa opiskelijaa </a:t>
            </a:r>
            <a:r>
              <a:rPr lang="fi-F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ymmärtämään elollisen luonnon rakennetta, toimintaa ja vuorovaikutussuhteita sekä evoluution merkityksen eliökunnan kehittymisessä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903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77B44D3-93C7-4826-B5C3-2964EE559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45212"/>
            <a:ext cx="9194800" cy="5557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Biologian oppiaine antaa opiskelijalle </a:t>
            </a:r>
            <a:r>
              <a:rPr lang="fi-F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valmiuksia arkielämään, työelämään ja jatko-opintoihin</a:t>
            </a:r>
            <a:r>
              <a:rPr lang="fi-FI" dirty="0"/>
              <a:t>. Biologian opetuksessa opiskelijalle välittyy kuva siitä, että biotieteet ovat </a:t>
            </a:r>
            <a:r>
              <a:rPr lang="fi-F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nopeasti kehittyviä tieteenaloja</a:t>
            </a:r>
            <a:r>
              <a:rPr lang="fi-FI" dirty="0"/>
              <a:t>, joiden sovelluksia hyödynnetään monin tavoin esimerkiksi lääketieteissä, teollisuudessa sekä maa- ja metsätaloudessa. Biologian opetus auttaa opiskelijaa ymmärtämään </a:t>
            </a:r>
            <a:r>
              <a:rPr lang="fi-F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biotieteiden tarjoamia mahdollisuuksia </a:t>
            </a:r>
            <a:r>
              <a:rPr lang="fi-FI" dirty="0"/>
              <a:t>edistää ihmiskunnan, muun eliökunnan ja elinympäristöjen hyvinvointia.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9060EF7-E6E1-4001-952C-31AC9A8A5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77400" y="3931920"/>
            <a:ext cx="3139440" cy="313944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B3B93227-9969-44EB-A200-22026C9B3E1E}"/>
              </a:ext>
            </a:extLst>
          </p:cNvPr>
          <p:cNvSpPr txBox="1"/>
          <p:nvPr/>
        </p:nvSpPr>
        <p:spPr>
          <a:xfrm>
            <a:off x="9677400" y="7196522"/>
            <a:ext cx="296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>
                <a:hlinkClick r:id="rId3" tooltip="https://en.wikiversity.org/wiki/File:201705_Scientist_desk_M.svg"/>
              </a:rPr>
              <a:t>Tämä kuva</a:t>
            </a:r>
            <a:r>
              <a:rPr lang="fi-FI" sz="900"/>
              <a:t>, tekijä Tuntematon tekijä, käyttöoikeus: </a:t>
            </a:r>
            <a:r>
              <a:rPr lang="fi-FI" sz="900">
                <a:hlinkClick r:id="rId4" tooltip="https://creativecommons.org/licenses/by-sa/3.0/"/>
              </a:rPr>
              <a:t>CC BY-SA</a:t>
            </a:r>
            <a:endParaRPr lang="fi-FI" sz="90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DB57ED9-A284-4785-AF75-5420A5F638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110152" y="945212"/>
            <a:ext cx="17049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4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77B44D3-93C7-4826-B5C3-2964EE559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812800"/>
            <a:ext cx="8961120" cy="5638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/>
              <a:t>Biologian opetukselle on ominaista </a:t>
            </a:r>
            <a:r>
              <a:rPr lang="fi-F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havainnointiin ja kokeellisuuteen perustuva tiedonhankinta, tutkimuksellisuus sekä aktivoivat ja vuorovaikutteiset työ- ja toimintatavat</a:t>
            </a:r>
            <a:r>
              <a:rPr lang="fi-FI" dirty="0"/>
              <a:t>. Biologian opetuksessa tehdään laborointeja ja työskennellään myös digitaalisissa ja koulun ulkopuolisissa opiskeluympäristöissä. </a:t>
            </a:r>
            <a:r>
              <a:rPr lang="fi-F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Opiskelun edetessä kokeellisen työskentelyn taidot monipuolistuvat ja syventyvät</a:t>
            </a:r>
            <a:r>
              <a:rPr lang="fi-FI" dirty="0"/>
              <a:t>. </a:t>
            </a:r>
          </a:p>
          <a:p>
            <a:pPr marL="0" indent="0">
              <a:buNone/>
            </a:pPr>
            <a:r>
              <a:rPr lang="fi-FI" dirty="0"/>
              <a:t>Opetuksessa tehdään monipuolisesti </a:t>
            </a:r>
            <a:r>
              <a:rPr lang="fi-F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yhteistyötä</a:t>
            </a:r>
            <a:r>
              <a:rPr lang="fi-FI" dirty="0"/>
              <a:t> muiden oppiaineiden kanssa. Biologian opetukseen sisältyviä ilmiöitä tarkastellaan erityisesti maantieteessä, kemiassa, fysiikassa, psykologiassa ja terveystiedossa kullekin oppiaineelle ominaisella tavalla.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64FD1A4-F12F-4BD3-91EF-8914A014E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68710" y="3718560"/>
            <a:ext cx="3236370" cy="323637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493DCCC3-AE84-4B69-B9B3-00DF12A6E2EA}"/>
              </a:ext>
            </a:extLst>
          </p:cNvPr>
          <p:cNvSpPr txBox="1"/>
          <p:nvPr/>
        </p:nvSpPr>
        <p:spPr>
          <a:xfrm>
            <a:off x="9768840" y="7414048"/>
            <a:ext cx="280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>
                <a:hlinkClick r:id="rId3" tooltip="https://commons.wikimedia.org/wiki/File:201705_Scientist_talk_M.svg"/>
              </a:rPr>
              <a:t>Tämä kuva</a:t>
            </a:r>
            <a:r>
              <a:rPr lang="fi-FI" sz="900"/>
              <a:t>, tekijä Tuntematon tekijä, käyttöoikeus: </a:t>
            </a:r>
            <a:r>
              <a:rPr lang="fi-FI" sz="900">
                <a:hlinkClick r:id="rId4" tooltip="https://creativecommons.org/licenses/by-sa/3.0/"/>
              </a:rPr>
              <a:t>CC BY-SA</a:t>
            </a:r>
            <a:endParaRPr lang="fi-FI" sz="90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9AA9859-6576-4F09-B1A4-41CAAEA82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570720" y="546932"/>
            <a:ext cx="26797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9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Biologian kurssit Norssissa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521" y="1586926"/>
            <a:ext cx="7955280" cy="47979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FF0000"/>
                </a:solidFill>
              </a:rPr>
              <a:t>Pakolliset</a:t>
            </a:r>
          </a:p>
          <a:p>
            <a:pPr lvl="1"/>
            <a:r>
              <a:rPr lang="fi-FI" dirty="0">
                <a:solidFill>
                  <a:srgbClr val="FF0000"/>
                </a:solidFill>
              </a:rPr>
              <a:t>Bi1 Elämä ja evoluutio 2 op (jaksot 3/4)</a:t>
            </a:r>
          </a:p>
          <a:p>
            <a:pPr lvl="1"/>
            <a:r>
              <a:rPr lang="fi-FI" dirty="0">
                <a:solidFill>
                  <a:srgbClr val="FF0000"/>
                </a:solidFill>
              </a:rPr>
              <a:t>Bi2 Ekologian perusteet 1 op (jakso 5)</a:t>
            </a:r>
          </a:p>
          <a:p>
            <a:pPr lvl="1"/>
            <a:r>
              <a:rPr lang="fi-FI" dirty="0">
                <a:solidFill>
                  <a:srgbClr val="FF0000"/>
                </a:solidFill>
              </a:rPr>
              <a:t>Bi3 Ihmisen vaikutukset ekosysteemeihin 1 op (jakso 5)</a:t>
            </a:r>
          </a:p>
          <a:p>
            <a:pPr marL="0" indent="0">
              <a:buNone/>
            </a:pPr>
            <a:r>
              <a:rPr lang="fi-FI" b="1" dirty="0"/>
              <a:t>Valtakunnalliset valinnaiset</a:t>
            </a:r>
          </a:p>
          <a:p>
            <a:pPr lvl="1"/>
            <a:r>
              <a:rPr lang="fi-FI" dirty="0"/>
              <a:t>Bi4 Solu ja perinnöllisyys 2 op</a:t>
            </a:r>
          </a:p>
          <a:p>
            <a:pPr lvl="1"/>
            <a:r>
              <a:rPr lang="fi-FI" dirty="0"/>
              <a:t>Bi5 Ihmisen biologia 2 op</a:t>
            </a:r>
          </a:p>
          <a:p>
            <a:pPr lvl="1"/>
            <a:r>
              <a:rPr lang="fi-FI" dirty="0"/>
              <a:t>Bi6 Biotekniikka ja sen sovellukset 2 op</a:t>
            </a:r>
          </a:p>
          <a:p>
            <a:pPr marL="57150" indent="0">
              <a:buNone/>
            </a:pPr>
            <a:r>
              <a:rPr lang="fi-FI" sz="3600" b="1" dirty="0"/>
              <a:t>Koulukohtainen valinnainen</a:t>
            </a:r>
          </a:p>
          <a:p>
            <a:pPr lvl="1"/>
            <a:r>
              <a:rPr lang="fi-FI" dirty="0"/>
              <a:t>Bi7 Biologian kertaus 2 op (jaksot 1/3)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D17B54F-AE86-4ACD-BC41-B63D244F85ED}"/>
              </a:ext>
            </a:extLst>
          </p:cNvPr>
          <p:cNvSpPr txBox="1"/>
          <p:nvPr/>
        </p:nvSpPr>
        <p:spPr>
          <a:xfrm>
            <a:off x="8432801" y="1166842"/>
            <a:ext cx="3281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Bi1 tai Bi2: </a:t>
            </a:r>
          </a:p>
          <a:p>
            <a:r>
              <a:rPr lang="fi-FI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voit halutessasi suorittaa itsenäisesti peruskoulun lajintuntemusta kertaavan lajikokeen. Jos lajikokeen arvosana on parempi kuin kurssiarvosana, sillä voi olla kurssiarvosanaa korottava vaikutus.</a:t>
            </a:r>
          </a:p>
        </p:txBody>
      </p:sp>
    </p:spTree>
    <p:extLst>
      <p:ext uri="{BB962C8B-B14F-4D97-AF65-F5344CB8AC3E}">
        <p14:creationId xmlns:p14="http://schemas.microsoft.com/office/powerpoint/2010/main" val="173460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D8A5B5-D271-477F-9C10-B9815E4C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fi-FI" dirty="0"/>
              <a:t>BI1 Elämä ja evoluutio (2 op)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84CDCD-F637-42F5-BEB3-82B0BC379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440" y="1259840"/>
            <a:ext cx="10972800" cy="53079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/>
              <a:t>Opintojaksossa perehdytään </a:t>
            </a:r>
            <a:r>
              <a:rPr lang="fi-FI" b="1" dirty="0"/>
              <a:t>elämän edellytyksiin </a:t>
            </a:r>
            <a:r>
              <a:rPr lang="fi-FI" dirty="0"/>
              <a:t>ja kaikille </a:t>
            </a:r>
            <a:r>
              <a:rPr lang="fi-FI" b="1" dirty="0"/>
              <a:t>eliöille tunnusomaisiin piirteisiin</a:t>
            </a:r>
            <a:r>
              <a:rPr lang="fi-FI" dirty="0"/>
              <a:t>. Keskeinen näkökulma opintojaksossa on </a:t>
            </a:r>
            <a:r>
              <a:rPr lang="fi-FI" b="1" dirty="0"/>
              <a:t>evoluutio ja sen merkityksen ymmärtäminen</a:t>
            </a:r>
            <a:r>
              <a:rPr lang="fi-FI" dirty="0"/>
              <a:t>. </a:t>
            </a:r>
          </a:p>
          <a:p>
            <a:pPr marL="0" indent="0">
              <a:buNone/>
            </a:pPr>
            <a:r>
              <a:rPr lang="fi-FI" dirty="0"/>
              <a:t>Opintojaksossa tutustutaan </a:t>
            </a:r>
            <a:r>
              <a:rPr lang="fi-FI" b="1" dirty="0"/>
              <a:t>biologiseen tapaan hankkia ja kuvata tietoa</a:t>
            </a:r>
            <a:r>
              <a:rPr lang="fi-FI" dirty="0"/>
              <a:t> sekä </a:t>
            </a:r>
            <a:r>
              <a:rPr lang="fi-FI" b="1" dirty="0"/>
              <a:t>biologiaan osana luonnontieteitä</a:t>
            </a:r>
            <a:r>
              <a:rPr lang="fi-FI" dirty="0"/>
              <a:t>. </a:t>
            </a:r>
          </a:p>
          <a:p>
            <a:pPr marL="0" indent="0">
              <a:buNone/>
            </a:pPr>
            <a:r>
              <a:rPr lang="fi-FI" u="sng" dirty="0"/>
              <a:t>Opintojakson tavoitteena on</a:t>
            </a:r>
            <a:r>
              <a:rPr lang="fi-FI" dirty="0"/>
              <a:t>, että opiskelija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dirty="0"/>
              <a:t>osaa selittää elämän tunnusmerkit ja perusedellytykset sekä tunnistaa niitä esimerkeistä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dirty="0"/>
              <a:t>osaa solun perusrakennetta ja toimintaa tasolla, mikä mahdollistaa evoluution ja ekosysteemin toiminnan ymmärtämisen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dirty="0"/>
              <a:t>osaa selittää perinnölliseen muunteluun, luonnonvalintaan ja lajiutumiseen liittyviä mekanismeja ja osaa selittää näiden merkityksen evoluutiolle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dirty="0"/>
              <a:t>osaa jäsentää nykyisen eliökunnan rakenteen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dirty="0"/>
              <a:t>ymmärtää ja osaa selittää, miten biologinen tieto tuotetaan.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A341592-F0D0-4728-9BEE-DE9341869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133576">
            <a:off x="10652252" y="529715"/>
            <a:ext cx="1331976" cy="18047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B77E78F-AF2E-49F1-AF59-AE1EDEA82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9588581">
            <a:off x="10472431" y="2526607"/>
            <a:ext cx="1331976" cy="180478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D307385-F5EA-440E-A984-B007763D6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133576">
            <a:off x="10676525" y="4695767"/>
            <a:ext cx="1331976" cy="180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98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biologia</a:t>
            </a:r>
            <a:r>
              <a:rPr lang="en-US" dirty="0"/>
              <a:t> 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66346"/>
            <a:ext cx="11149780" cy="5115034"/>
          </a:xfrm>
        </p:spPr>
        <p:txBody>
          <a:bodyPr>
            <a:normAutofit/>
          </a:bodyPr>
          <a:lstStyle/>
          <a:p>
            <a:pPr lvl="0"/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Biologiassa tutkitaan elollista luontoa ja siinä esiintyviä ilmiöitä.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05" y="2658555"/>
            <a:ext cx="4632086" cy="35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201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096297" y="274637"/>
            <a:ext cx="8229600" cy="1143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 rtl="0">
              <a:buNone/>
            </a:pPr>
            <a:r>
              <a:rPr lang="fi" sz="4400" dirty="0">
                <a:solidFill>
                  <a:srgbClr val="4A86E8"/>
                </a:solidFill>
              </a:rPr>
              <a:t>Biologia tieteenä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096296" y="2104103"/>
            <a:ext cx="9592023" cy="334296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fi-FI" dirty="0">
                <a:solidFill>
                  <a:schemeClr val="accent1"/>
                </a:solidFill>
              </a:rPr>
              <a:t>eritasoisia tutkimuskohteita</a:t>
            </a:r>
          </a:p>
          <a:p>
            <a:pPr lvl="1">
              <a:buClr>
                <a:schemeClr val="accent1"/>
              </a:buClr>
              <a:buSzPct val="100000"/>
            </a:pPr>
            <a:r>
              <a:rPr lang="fi-FI" sz="1200" dirty="0">
                <a:solidFill>
                  <a:schemeClr val="accent1"/>
                </a:solidFill>
                <a:hlinkClick r:id="rId3"/>
              </a:rPr>
              <a:t>https://learn.genetics.utah.edu/content/cells/scale/</a:t>
            </a:r>
            <a:r>
              <a:rPr lang="fi-FI" sz="1200" dirty="0">
                <a:solidFill>
                  <a:schemeClr val="accent1"/>
                </a:solidFill>
              </a:rPr>
              <a:t> </a:t>
            </a:r>
          </a:p>
          <a:p>
            <a:pPr>
              <a:buClr>
                <a:schemeClr val="accent1"/>
              </a:buClr>
              <a:buSzPct val="100000"/>
            </a:pPr>
            <a:r>
              <a:rPr lang="fi-FI" dirty="0">
                <a:solidFill>
                  <a:schemeClr val="accent1"/>
                </a:solidFill>
              </a:rPr>
              <a:t>jaetaan moniin osa-alueisiin</a:t>
            </a:r>
          </a:p>
          <a:p>
            <a:pPr>
              <a:buClr>
                <a:schemeClr val="accent1"/>
              </a:buClr>
              <a:buSzPct val="100000"/>
            </a:pPr>
            <a:r>
              <a:rPr lang="fi-FI" dirty="0">
                <a:solidFill>
                  <a:schemeClr val="accent1"/>
                </a:solidFill>
              </a:rPr>
              <a:t>monitieteellistä</a:t>
            </a:r>
          </a:p>
          <a:p>
            <a:pPr>
              <a:buClr>
                <a:schemeClr val="accent1"/>
              </a:buClr>
              <a:buSzPct val="100000"/>
            </a:pPr>
            <a:r>
              <a:rPr lang="fi-FI" dirty="0">
                <a:solidFill>
                  <a:schemeClr val="accent1"/>
                </a:solidFill>
              </a:rPr>
              <a:t>biologista tietoa hyödynnetään monin tavoin</a:t>
            </a:r>
          </a:p>
          <a:p>
            <a:pPr marL="0" indent="0">
              <a:buClr>
                <a:schemeClr val="accent1"/>
              </a:buClr>
              <a:buSzPct val="100000"/>
              <a:buNone/>
            </a:pPr>
            <a:endParaRPr lang="fi-FI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589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theme/theme1.xml><?xml version="1.0" encoding="utf-8"?>
<a:theme xmlns:a="http://schemas.openxmlformats.org/drawingml/2006/main" name="bi1_poh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ent_Groups xmlns="bca42fc1-4880-40d4-8ef3-5377c753750d">
      <UserInfo>
        <DisplayName/>
        <AccountId xsi:nil="true"/>
        <AccountType/>
      </UserInfo>
    </Student_Groups>
    <Templates xmlns="bca42fc1-4880-40d4-8ef3-5377c753750d" xsi:nil="true"/>
    <TeamsChannelId xmlns="bca42fc1-4880-40d4-8ef3-5377c753750d" xsi:nil="true"/>
    <NotebookType xmlns="bca42fc1-4880-40d4-8ef3-5377c753750d" xsi:nil="true"/>
    <Students xmlns="bca42fc1-4880-40d4-8ef3-5377c753750d">
      <UserInfo>
        <DisplayName/>
        <AccountId xsi:nil="true"/>
        <AccountType/>
      </UserInfo>
    </Students>
    <Math_Settings xmlns="bca42fc1-4880-40d4-8ef3-5377c753750d" xsi:nil="true"/>
    <FolderType xmlns="bca42fc1-4880-40d4-8ef3-5377c753750d" xsi:nil="true"/>
    <Owner xmlns="bca42fc1-4880-40d4-8ef3-5377c753750d">
      <UserInfo>
        <DisplayName/>
        <AccountId xsi:nil="true"/>
        <AccountType/>
      </UserInfo>
    </Owner>
    <Has_Teacher_Only_SectionGroup xmlns="bca42fc1-4880-40d4-8ef3-5377c753750d" xsi:nil="true"/>
    <DefaultSectionNames xmlns="bca42fc1-4880-40d4-8ef3-5377c753750d" xsi:nil="true"/>
    <AppVersion xmlns="bca42fc1-4880-40d4-8ef3-5377c753750d" xsi:nil="true"/>
    <Invited_Teachers xmlns="bca42fc1-4880-40d4-8ef3-5377c753750d" xsi:nil="true"/>
    <Invited_Students xmlns="bca42fc1-4880-40d4-8ef3-5377c753750d" xsi:nil="true"/>
    <IsNotebookLocked xmlns="bca42fc1-4880-40d4-8ef3-5377c753750d" xsi:nil="true"/>
    <Teachers xmlns="bca42fc1-4880-40d4-8ef3-5377c753750d">
      <UserInfo>
        <DisplayName/>
        <AccountId xsi:nil="true"/>
        <AccountType/>
      </UserInfo>
    </Teachers>
    <Is_Collaboration_Space_Locked xmlns="bca42fc1-4880-40d4-8ef3-5377c753750d" xsi:nil="true"/>
    <CultureName xmlns="bca42fc1-4880-40d4-8ef3-5377c753750d" xsi:nil="true"/>
    <Self_Registration_Enabled xmlns="bca42fc1-4880-40d4-8ef3-5377c753750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572D60517C314989D813E3C215F105" ma:contentTypeVersion="31" ma:contentTypeDescription="Create a new document." ma:contentTypeScope="" ma:versionID="c58eb16e0a4d3060c4364aecb1ba8665">
  <xsd:schema xmlns:xsd="http://www.w3.org/2001/XMLSchema" xmlns:xs="http://www.w3.org/2001/XMLSchema" xmlns:p="http://schemas.microsoft.com/office/2006/metadata/properties" xmlns:ns3="bca42fc1-4880-40d4-8ef3-5377c753750d" xmlns:ns4="38de771e-5b7d-459a-b0ec-5eb01b48c5e9" targetNamespace="http://schemas.microsoft.com/office/2006/metadata/properties" ma:root="true" ma:fieldsID="3fc8f8f65a893bdb5d4ead1f7a043a6a" ns3:_="" ns4:_="">
    <xsd:import namespace="bca42fc1-4880-40d4-8ef3-5377c753750d"/>
    <xsd:import namespace="38de771e-5b7d-459a-b0ec-5eb01b48c5e9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TeamsChannelId" minOccurs="0"/>
                <xsd:element ref="ns3:Math_Settings" minOccurs="0"/>
                <xsd:element ref="ns3:IsNotebookLocked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42fc1-4880-40d4-8ef3-5377c753750d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TeamsChannelId" ma:index="28" nillable="true" ma:displayName="Teams Channel Id" ma:internalName="TeamsChannelId">
      <xsd:simpleType>
        <xsd:restriction base="dms:Text"/>
      </xsd:simpleType>
    </xsd:element>
    <xsd:element name="Math_Settings" ma:index="29" nillable="true" ma:displayName="Math Settings" ma:internalName="Math_Settings">
      <xsd:simpleType>
        <xsd:restriction base="dms:Text"/>
      </xsd:simpleType>
    </xsd:element>
    <xsd:element name="IsNotebookLocked" ma:index="30" nillable="true" ma:displayName="Is Notebook Locked" ma:internalName="IsNotebookLocked">
      <xsd:simpleType>
        <xsd:restriction base="dms:Boolean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e771e-5b7d-459a-b0ec-5eb01b48c5e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339D9D-B2C4-4AFE-AB31-F192E516E365}">
  <ds:schemaRefs>
    <ds:schemaRef ds:uri="bca42fc1-4880-40d4-8ef3-5377c753750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8de771e-5b7d-459a-b0ec-5eb01b48c5e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D882393-1E02-4A8F-9C5B-A71D61FC23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a42fc1-4880-40d4-8ef3-5377c753750d"/>
    <ds:schemaRef ds:uri="38de771e-5b7d-459a-b0ec-5eb01b48c5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D0F814-5417-4528-9BC2-571B2DB728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bi1_pohja</Template>
  <TotalTime>1733</TotalTime>
  <Words>609</Words>
  <Application>Microsoft Office PowerPoint</Application>
  <PresentationFormat>Laajakuva</PresentationFormat>
  <Paragraphs>70</Paragraphs>
  <Slides>13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bi1_pohja</vt:lpstr>
      <vt:lpstr>Custom Design</vt:lpstr>
      <vt:lpstr>1. MITÄ BIOLOGIA ON?</vt:lpstr>
      <vt:lpstr>Tervetuloa biologian  opintojen pariin!</vt:lpstr>
      <vt:lpstr>Lukion opetussuunnitelma</vt:lpstr>
      <vt:lpstr>PowerPoint-esitys</vt:lpstr>
      <vt:lpstr>PowerPoint-esitys</vt:lpstr>
      <vt:lpstr>Biologian kurssit Norssissa</vt:lpstr>
      <vt:lpstr>BI1 Elämä ja evoluutio (2 op)</vt:lpstr>
      <vt:lpstr>Mitä biologia on?</vt:lpstr>
      <vt:lpstr>Biologia tieteenä</vt:lpstr>
      <vt:lpstr>Biologia tieteenä</vt:lpstr>
      <vt:lpstr>Biologinen maailmankuva</vt:lpstr>
      <vt:lpstr>Suuret biologit</vt:lpstr>
      <vt:lpstr>Biologian historia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MITÄ BIOLOGIA ON?</dc:title>
  <dc:creator>veisim</dc:creator>
  <cp:lastModifiedBy>Katri Sarlund</cp:lastModifiedBy>
  <cp:revision>39</cp:revision>
  <dcterms:created xsi:type="dcterms:W3CDTF">2016-07-21T09:13:56Z</dcterms:created>
  <dcterms:modified xsi:type="dcterms:W3CDTF">2021-12-03T02:32:00Z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0x010100EA572D60517C314989D813E3C215F105</vt:lpwstr>
  </property>
</Properties>
</file>