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4" r:id="rId6"/>
    <p:sldId id="265" r:id="rId7"/>
    <p:sldId id="263" r:id="rId8"/>
    <p:sldId id="259" r:id="rId9"/>
    <p:sldId id="261" r:id="rId10"/>
    <p:sldId id="260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301629-2920-988D-6B7A-AD1534343718}" v="19" dt="2021-03-05T11:27:31.376"/>
    <p1510:client id="{DA7EF8B8-E8DC-4268-882F-F0BF4F44F5C7}" v="3150" dt="2021-03-05T08:11:46.624"/>
    <p1510:client id="{EE39B19F-6099-2000-98C8-3F9FF69A3AD1}" v="33" dt="2021-03-05T08:15:02.376"/>
    <p1510:client id="{F29F2B90-B708-1AB9-D5FD-00CFA2509EDC}" v="90" dt="2021-03-05T19:40:28.0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älimäki Jaana Maria" userId="S::jaana.valimaki@edu.kotka.fi::cf23a7a9-1d8c-4f8e-aea9-94c6fb2754e1" providerId="AD" clId="Web-{F29F2B90-B708-1AB9-D5FD-00CFA2509EDC}"/>
    <pc:docChg chg="addSld modSld">
      <pc:chgData name="Välimäki Jaana Maria" userId="S::jaana.valimaki@edu.kotka.fi::cf23a7a9-1d8c-4f8e-aea9-94c6fb2754e1" providerId="AD" clId="Web-{F29F2B90-B708-1AB9-D5FD-00CFA2509EDC}" dt="2021-03-05T19:40:28.089" v="48" actId="20577"/>
      <pc:docMkLst>
        <pc:docMk/>
      </pc:docMkLst>
      <pc:sldChg chg="addSp modSp new mod setBg">
        <pc:chgData name="Välimäki Jaana Maria" userId="S::jaana.valimaki@edu.kotka.fi::cf23a7a9-1d8c-4f8e-aea9-94c6fb2754e1" providerId="AD" clId="Web-{F29F2B90-B708-1AB9-D5FD-00CFA2509EDC}" dt="2021-03-05T19:39:36.978" v="42"/>
        <pc:sldMkLst>
          <pc:docMk/>
          <pc:sldMk cId="869226326" sldId="264"/>
        </pc:sldMkLst>
        <pc:spChg chg="mod">
          <ac:chgData name="Välimäki Jaana Maria" userId="S::jaana.valimaki@edu.kotka.fi::cf23a7a9-1d8c-4f8e-aea9-94c6fb2754e1" providerId="AD" clId="Web-{F29F2B90-B708-1AB9-D5FD-00CFA2509EDC}" dt="2021-03-05T19:39:36.978" v="42"/>
          <ac:spMkLst>
            <pc:docMk/>
            <pc:sldMk cId="869226326" sldId="264"/>
            <ac:spMk id="2" creationId="{0D7BE923-809B-4602-8B75-77555C5FB960}"/>
          </ac:spMkLst>
        </pc:spChg>
        <pc:spChg chg="mod">
          <ac:chgData name="Välimäki Jaana Maria" userId="S::jaana.valimaki@edu.kotka.fi::cf23a7a9-1d8c-4f8e-aea9-94c6fb2754e1" providerId="AD" clId="Web-{F29F2B90-B708-1AB9-D5FD-00CFA2509EDC}" dt="2021-03-05T19:39:36.978" v="42"/>
          <ac:spMkLst>
            <pc:docMk/>
            <pc:sldMk cId="869226326" sldId="264"/>
            <ac:spMk id="3" creationId="{711F3ABA-8EC5-43FE-8F4D-94B12648C4D2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36.978" v="42"/>
          <ac:spMkLst>
            <pc:docMk/>
            <pc:sldMk cId="869226326" sldId="264"/>
            <ac:spMk id="8" creationId="{3AD318CC-E2A8-4E27-9548-A047A78999B1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36.978" v="42"/>
          <ac:spMkLst>
            <pc:docMk/>
            <pc:sldMk cId="869226326" sldId="264"/>
            <ac:spMk id="14" creationId="{2C1BBA94-3F40-40AA-8BB9-E69E25E537C1}"/>
          </ac:spMkLst>
        </pc:spChg>
        <pc:grpChg chg="add">
          <ac:chgData name="Välimäki Jaana Maria" userId="S::jaana.valimaki@edu.kotka.fi::cf23a7a9-1d8c-4f8e-aea9-94c6fb2754e1" providerId="AD" clId="Web-{F29F2B90-B708-1AB9-D5FD-00CFA2509EDC}" dt="2021-03-05T19:39:36.978" v="42"/>
          <ac:grpSpMkLst>
            <pc:docMk/>
            <pc:sldMk cId="869226326" sldId="264"/>
            <ac:grpSpMk id="10" creationId="{B14B560F-9DD7-4302-A60B-EBD3EF59B073}"/>
          </ac:grpSpMkLst>
        </pc:grpChg>
      </pc:sldChg>
      <pc:sldChg chg="addSp modSp new mod setBg">
        <pc:chgData name="Välimäki Jaana Maria" userId="S::jaana.valimaki@edu.kotka.fi::cf23a7a9-1d8c-4f8e-aea9-94c6fb2754e1" providerId="AD" clId="Web-{F29F2B90-B708-1AB9-D5FD-00CFA2509EDC}" dt="2021-03-05T19:40:28.089" v="48" actId="20577"/>
        <pc:sldMkLst>
          <pc:docMk/>
          <pc:sldMk cId="583625346" sldId="265"/>
        </pc:sldMkLst>
        <pc:spChg chg="mod">
          <ac:chgData name="Välimäki Jaana Maria" userId="S::jaana.valimaki@edu.kotka.fi::cf23a7a9-1d8c-4f8e-aea9-94c6fb2754e1" providerId="AD" clId="Web-{F29F2B90-B708-1AB9-D5FD-00CFA2509EDC}" dt="2021-03-05T19:40:28.089" v="48" actId="20577"/>
          <ac:spMkLst>
            <pc:docMk/>
            <pc:sldMk cId="583625346" sldId="265"/>
            <ac:spMk id="2" creationId="{3323C2B6-546A-45B3-A8B7-D7E31889713E}"/>
          </ac:spMkLst>
        </pc:spChg>
        <pc:spChg chg="mod">
          <ac:chgData name="Välimäki Jaana Maria" userId="S::jaana.valimaki@edu.kotka.fi::cf23a7a9-1d8c-4f8e-aea9-94c6fb2754e1" providerId="AD" clId="Web-{F29F2B90-B708-1AB9-D5FD-00CFA2509EDC}" dt="2021-03-05T19:39:58.228" v="43"/>
          <ac:spMkLst>
            <pc:docMk/>
            <pc:sldMk cId="583625346" sldId="265"/>
            <ac:spMk id="3" creationId="{759996CC-C933-4782-B083-B3C2643DD85B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58.228" v="43"/>
          <ac:spMkLst>
            <pc:docMk/>
            <pc:sldMk cId="583625346" sldId="265"/>
            <ac:spMk id="8" creationId="{3AD318CC-E2A8-4E27-9548-A047A78999B1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58.228" v="43"/>
          <ac:spMkLst>
            <pc:docMk/>
            <pc:sldMk cId="583625346" sldId="265"/>
            <ac:spMk id="14" creationId="{2C1BBA94-3F40-40AA-8BB9-E69E25E537C1}"/>
          </ac:spMkLst>
        </pc:spChg>
        <pc:grpChg chg="add">
          <ac:chgData name="Välimäki Jaana Maria" userId="S::jaana.valimaki@edu.kotka.fi::cf23a7a9-1d8c-4f8e-aea9-94c6fb2754e1" providerId="AD" clId="Web-{F29F2B90-B708-1AB9-D5FD-00CFA2509EDC}" dt="2021-03-05T19:39:58.228" v="43"/>
          <ac:grpSpMkLst>
            <pc:docMk/>
            <pc:sldMk cId="583625346" sldId="265"/>
            <ac:grpSpMk id="10" creationId="{B14B560F-9DD7-4302-A60B-EBD3EF59B073}"/>
          </ac:grpSpMkLst>
        </pc:grpChg>
      </pc:sldChg>
      <pc:sldChg chg="addSp modSp new mod setBg">
        <pc:chgData name="Välimäki Jaana Maria" userId="S::jaana.valimaki@edu.kotka.fi::cf23a7a9-1d8c-4f8e-aea9-94c6fb2754e1" providerId="AD" clId="Web-{F29F2B90-B708-1AB9-D5FD-00CFA2509EDC}" dt="2021-03-05T19:39:20.259" v="41"/>
        <pc:sldMkLst>
          <pc:docMk/>
          <pc:sldMk cId="1148715366" sldId="266"/>
        </pc:sldMkLst>
        <pc:spChg chg="mod">
          <ac:chgData name="Välimäki Jaana Maria" userId="S::jaana.valimaki@edu.kotka.fi::cf23a7a9-1d8c-4f8e-aea9-94c6fb2754e1" providerId="AD" clId="Web-{F29F2B90-B708-1AB9-D5FD-00CFA2509EDC}" dt="2021-03-05T19:39:20.259" v="41"/>
          <ac:spMkLst>
            <pc:docMk/>
            <pc:sldMk cId="1148715366" sldId="266"/>
            <ac:spMk id="2" creationId="{CC13D191-85C8-4D2D-B265-47372D92BFB7}"/>
          </ac:spMkLst>
        </pc:spChg>
        <pc:spChg chg="mod">
          <ac:chgData name="Välimäki Jaana Maria" userId="S::jaana.valimaki@edu.kotka.fi::cf23a7a9-1d8c-4f8e-aea9-94c6fb2754e1" providerId="AD" clId="Web-{F29F2B90-B708-1AB9-D5FD-00CFA2509EDC}" dt="2021-03-05T19:39:20.259" v="41"/>
          <ac:spMkLst>
            <pc:docMk/>
            <pc:sldMk cId="1148715366" sldId="266"/>
            <ac:spMk id="3" creationId="{E2F64F98-185E-453F-836A-0EEA3851E191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20.259" v="41"/>
          <ac:spMkLst>
            <pc:docMk/>
            <pc:sldMk cId="1148715366" sldId="266"/>
            <ac:spMk id="8" creationId="{DBF61EA3-B236-439E-9C0B-340980D56BEE}"/>
          </ac:spMkLst>
        </pc:spChg>
        <pc:spChg chg="add">
          <ac:chgData name="Välimäki Jaana Maria" userId="S::jaana.valimaki@edu.kotka.fi::cf23a7a9-1d8c-4f8e-aea9-94c6fb2754e1" providerId="AD" clId="Web-{F29F2B90-B708-1AB9-D5FD-00CFA2509EDC}" dt="2021-03-05T19:39:20.259" v="41"/>
          <ac:spMkLst>
            <pc:docMk/>
            <pc:sldMk cId="1148715366" sldId="266"/>
            <ac:spMk id="14" creationId="{E659831F-0D9A-4C63-9EBB-8435B85A440F}"/>
          </ac:spMkLst>
        </pc:spChg>
        <pc:grpChg chg="add">
          <ac:chgData name="Välimäki Jaana Maria" userId="S::jaana.valimaki@edu.kotka.fi::cf23a7a9-1d8c-4f8e-aea9-94c6fb2754e1" providerId="AD" clId="Web-{F29F2B90-B708-1AB9-D5FD-00CFA2509EDC}" dt="2021-03-05T19:39:20.259" v="41"/>
          <ac:grpSpMkLst>
            <pc:docMk/>
            <pc:sldMk cId="1148715366" sldId="266"/>
            <ac:grpSpMk id="10" creationId="{28FAF094-D087-493F-8DF9-A486C2D6BBAA}"/>
          </ac:grpSpMkLst>
        </pc:grpChg>
      </pc:sldChg>
    </pc:docChg>
  </pc:docChgLst>
  <pc:docChgLst>
    <pc:chgData name="Välimäki Jaana Maria" userId="S::jaana.valimaki@edu.kotka.fi::cf23a7a9-1d8c-4f8e-aea9-94c6fb2754e1" providerId="AD" clId="Web-{8F301629-2920-988D-6B7A-AD1534343718}"/>
    <pc:docChg chg="addSld modSld">
      <pc:chgData name="Välimäki Jaana Maria" userId="S::jaana.valimaki@edu.kotka.fi::cf23a7a9-1d8c-4f8e-aea9-94c6fb2754e1" providerId="AD" clId="Web-{8F301629-2920-988D-6B7A-AD1534343718}" dt="2021-03-05T11:27:24.766" v="14" actId="20577"/>
      <pc:docMkLst>
        <pc:docMk/>
      </pc:docMkLst>
      <pc:sldChg chg="modSp mod setBg">
        <pc:chgData name="Välimäki Jaana Maria" userId="S::jaana.valimaki@edu.kotka.fi::cf23a7a9-1d8c-4f8e-aea9-94c6fb2754e1" providerId="AD" clId="Web-{8F301629-2920-988D-6B7A-AD1534343718}" dt="2021-03-05T11:27:24.766" v="14" actId="20577"/>
        <pc:sldMkLst>
          <pc:docMk/>
          <pc:sldMk cId="782385677" sldId="256"/>
        </pc:sldMkLst>
        <pc:spChg chg="mod">
          <ac:chgData name="Välimäki Jaana Maria" userId="S::jaana.valimaki@edu.kotka.fi::cf23a7a9-1d8c-4f8e-aea9-94c6fb2754e1" providerId="AD" clId="Web-{8F301629-2920-988D-6B7A-AD1534343718}" dt="2021-03-05T11:27:24.766" v="14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addSp delSp modSp new">
        <pc:chgData name="Välimäki Jaana Maria" userId="S::jaana.valimaki@edu.kotka.fi::cf23a7a9-1d8c-4f8e-aea9-94c6fb2754e1" providerId="AD" clId="Web-{8F301629-2920-988D-6B7A-AD1534343718}" dt="2021-03-05T11:25:02.468" v="8" actId="14100"/>
        <pc:sldMkLst>
          <pc:docMk/>
          <pc:sldMk cId="2247795008" sldId="262"/>
        </pc:sldMkLst>
        <pc:spChg chg="del">
          <ac:chgData name="Välimäki Jaana Maria" userId="S::jaana.valimaki@edu.kotka.fi::cf23a7a9-1d8c-4f8e-aea9-94c6fb2754e1" providerId="AD" clId="Web-{8F301629-2920-988D-6B7A-AD1534343718}" dt="2021-03-05T11:23:53.029" v="1"/>
          <ac:spMkLst>
            <pc:docMk/>
            <pc:sldMk cId="2247795008" sldId="262"/>
            <ac:spMk id="3" creationId="{0F0A4535-B216-45D0-A572-C3E11D5ACD23}"/>
          </ac:spMkLst>
        </pc:spChg>
        <pc:spChg chg="del">
          <ac:chgData name="Välimäki Jaana Maria" userId="S::jaana.valimaki@edu.kotka.fi::cf23a7a9-1d8c-4f8e-aea9-94c6fb2754e1" providerId="AD" clId="Web-{8F301629-2920-988D-6B7A-AD1534343718}" dt="2021-03-05T11:24:43.483" v="4"/>
          <ac:spMkLst>
            <pc:docMk/>
            <pc:sldMk cId="2247795008" sldId="262"/>
            <ac:spMk id="4" creationId="{0E172E47-4F53-4EBF-9BD1-4E7BCD838027}"/>
          </ac:spMkLst>
        </pc:spChg>
        <pc:picChg chg="add mod ord">
          <ac:chgData name="Välimäki Jaana Maria" userId="S::jaana.valimaki@edu.kotka.fi::cf23a7a9-1d8c-4f8e-aea9-94c6fb2754e1" providerId="AD" clId="Web-{8F301629-2920-988D-6B7A-AD1534343718}" dt="2021-03-05T11:24:21.983" v="3" actId="14100"/>
          <ac:picMkLst>
            <pc:docMk/>
            <pc:sldMk cId="2247795008" sldId="262"/>
            <ac:picMk id="5" creationId="{CC6422E0-5C15-4DED-B0C5-77C3004DE5ED}"/>
          </ac:picMkLst>
        </pc:picChg>
        <pc:picChg chg="add mod ord">
          <ac:chgData name="Välimäki Jaana Maria" userId="S::jaana.valimaki@edu.kotka.fi::cf23a7a9-1d8c-4f8e-aea9-94c6fb2754e1" providerId="AD" clId="Web-{8F301629-2920-988D-6B7A-AD1534343718}" dt="2021-03-05T11:25:02.468" v="8" actId="14100"/>
          <ac:picMkLst>
            <pc:docMk/>
            <pc:sldMk cId="2247795008" sldId="262"/>
            <ac:picMk id="6" creationId="{8253BEDC-2AF8-4324-8A0C-50156B5D94D1}"/>
          </ac:picMkLst>
        </pc:picChg>
      </pc:sldChg>
      <pc:sldChg chg="addSp modSp new mod setBg">
        <pc:chgData name="Välimäki Jaana Maria" userId="S::jaana.valimaki@edu.kotka.fi::cf23a7a9-1d8c-4f8e-aea9-94c6fb2754e1" providerId="AD" clId="Web-{8F301629-2920-988D-6B7A-AD1534343718}" dt="2021-03-05T11:25:53.140" v="12"/>
        <pc:sldMkLst>
          <pc:docMk/>
          <pc:sldMk cId="1724521153" sldId="263"/>
        </pc:sldMkLst>
        <pc:picChg chg="add mod">
          <ac:chgData name="Välimäki Jaana Maria" userId="S::jaana.valimaki@edu.kotka.fi::cf23a7a9-1d8c-4f8e-aea9-94c6fb2754e1" providerId="AD" clId="Web-{8F301629-2920-988D-6B7A-AD1534343718}" dt="2021-03-05T11:25:53.140" v="12"/>
          <ac:picMkLst>
            <pc:docMk/>
            <pc:sldMk cId="1724521153" sldId="263"/>
            <ac:picMk id="2" creationId="{C5D39127-D423-4FBF-85EF-EBEAA8DF8A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5.3.2021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fi.wikipedia.org/wiki/Avohoito" TargetMode="External"/><Relationship Id="rId3" Type="http://schemas.openxmlformats.org/officeDocument/2006/relationships/hyperlink" Target="https://fi.wikipedia.org/wiki/Sairaus" TargetMode="External"/><Relationship Id="rId7" Type="http://schemas.openxmlformats.org/officeDocument/2006/relationships/hyperlink" Target="https://fi.wikipedia.org/wiki/Kansanel%C3%A4kelaitos" TargetMode="External"/><Relationship Id="rId2" Type="http://schemas.openxmlformats.org/officeDocument/2006/relationships/hyperlink" Target="https://fi.wikipedia.org/wiki/Suom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i.wikipedia.org/wiki/Sosiaaliturva" TargetMode="External"/><Relationship Id="rId5" Type="http://schemas.openxmlformats.org/officeDocument/2006/relationships/hyperlink" Target="https://fi.wikipedia.org/wiki/Synnytys" TargetMode="External"/><Relationship Id="rId4" Type="http://schemas.openxmlformats.org/officeDocument/2006/relationships/hyperlink" Target="https://fi.wikipedia.org/wiki/Raskau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598477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bg1"/>
                </a:solidFill>
                <a:cs typeface="Calibri Light"/>
              </a:rPr>
              <a:t>Suomalaisen terveydenhuollon historia 1800-luvulta nykypäivään</a:t>
            </a: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1DC5E91-EF61-4BB2-B000-7021A696B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200" dirty="0">
                <a:solidFill>
                  <a:srgbClr val="FFFFFF"/>
                </a:solidFill>
                <a:cs typeface="Calibri Light"/>
              </a:rPr>
              <a:t>Terveydenhuolto-palvelujen nykyrakenne</a:t>
            </a:r>
            <a:endParaRPr lang="fi-FI" sz="3200" dirty="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ED67B2-B8FB-4374-A8D9-E17E65F71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000" dirty="0">
                <a:cs typeface="Calibri"/>
              </a:rPr>
              <a:t>Julkinen terveydenhuolto (perusterveydenhoito, erikoissairaanhoito, ERVA)</a:t>
            </a:r>
          </a:p>
          <a:p>
            <a:pPr lvl="1"/>
            <a:r>
              <a:rPr lang="fi-FI" sz="2000" dirty="0">
                <a:cs typeface="Calibri"/>
              </a:rPr>
              <a:t>Verovarat</a:t>
            </a:r>
          </a:p>
          <a:p>
            <a:pPr lvl="1"/>
            <a:r>
              <a:rPr lang="fi-FI" sz="2000" dirty="0">
                <a:cs typeface="Calibri"/>
              </a:rPr>
              <a:t>Poliklinikkamaksut yli 18-vuotiailta</a:t>
            </a:r>
          </a:p>
          <a:p>
            <a:pPr lvl="1"/>
            <a:r>
              <a:rPr lang="fi-FI" sz="2000" dirty="0">
                <a:cs typeface="Calibri"/>
              </a:rPr>
              <a:t>Vastuu maakunnallisella toimijalla kuten </a:t>
            </a:r>
            <a:r>
              <a:rPr lang="fi-FI" sz="2000" dirty="0" err="1">
                <a:cs typeface="Calibri"/>
              </a:rPr>
              <a:t>Kymsote</a:t>
            </a:r>
            <a:endParaRPr lang="fi-FI" sz="2000" dirty="0">
              <a:cs typeface="Calibri"/>
            </a:endParaRPr>
          </a:p>
          <a:p>
            <a:r>
              <a:rPr lang="fi-FI" sz="2000" dirty="0">
                <a:cs typeface="Calibri"/>
              </a:rPr>
              <a:t>Yksityinen terveydenhuolto</a:t>
            </a:r>
          </a:p>
          <a:p>
            <a:pPr lvl="1"/>
            <a:r>
              <a:rPr lang="fi-FI" sz="2000" dirty="0">
                <a:cs typeface="Calibri"/>
              </a:rPr>
              <a:t>Asiakas maksaa itse ja saa pienen kelakorvauksen</a:t>
            </a:r>
          </a:p>
          <a:p>
            <a:pPr lvl="1"/>
            <a:r>
              <a:rPr lang="fi-FI" sz="2000" dirty="0">
                <a:cs typeface="Calibri"/>
              </a:rPr>
              <a:t>Lääkäri- ja hammaslääkäriasemat</a:t>
            </a:r>
          </a:p>
          <a:p>
            <a:r>
              <a:rPr lang="fi-FI" sz="2000" dirty="0">
                <a:cs typeface="Calibri"/>
              </a:rPr>
              <a:t>Työterveyshuolto</a:t>
            </a:r>
          </a:p>
          <a:p>
            <a:pPr lvl="1"/>
            <a:r>
              <a:rPr lang="fi-FI" sz="2000" dirty="0">
                <a:cs typeface="Calibri"/>
              </a:rPr>
              <a:t>Työnantaja on velvollinen järjestämään perustason työterveyshuollon</a:t>
            </a:r>
          </a:p>
          <a:p>
            <a:pPr lvl="1"/>
            <a:r>
              <a:rPr lang="fi-FI" sz="2000" dirty="0">
                <a:cs typeface="Calibri"/>
              </a:rPr>
              <a:t>Palvelujen laajuus riippuu työnantajan </a:t>
            </a:r>
            <a:r>
              <a:rPr lang="fi-FI" sz="2000" dirty="0" err="1">
                <a:cs typeface="Calibri"/>
              </a:rPr>
              <a:t>sopparista</a:t>
            </a:r>
            <a:endParaRPr lang="fi-FI" sz="2000" dirty="0">
              <a:cs typeface="Calibri"/>
            </a:endParaRPr>
          </a:p>
          <a:p>
            <a:r>
              <a:rPr lang="fi-FI" sz="2000" dirty="0">
                <a:cs typeface="Calibri"/>
              </a:rPr>
              <a:t>Kolmannen sektorin toimija</a:t>
            </a:r>
          </a:p>
          <a:p>
            <a:pPr lvl="1"/>
            <a:r>
              <a:rPr lang="fi-FI" sz="2000" dirty="0">
                <a:cs typeface="Calibri"/>
              </a:rPr>
              <a:t>Järjestöjen toiminta on valistusta, edunvalvontaa, vertaistukea, poliittista lobbausta</a:t>
            </a:r>
          </a:p>
          <a:p>
            <a:pPr lvl="1"/>
            <a:r>
              <a:rPr lang="fi-FI" sz="2000" dirty="0">
                <a:cs typeface="Calibri"/>
              </a:rPr>
              <a:t>Esim. MLL, Kehitysvammaliitto, sydänliitto</a:t>
            </a:r>
          </a:p>
        </p:txBody>
      </p:sp>
    </p:spTree>
    <p:extLst>
      <p:ext uri="{BB962C8B-B14F-4D97-AF65-F5344CB8AC3E}">
        <p14:creationId xmlns:p14="http://schemas.microsoft.com/office/powerpoint/2010/main" val="57597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C13D191-85C8-4D2D-B265-47372D92B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fi-FI" sz="5400">
                <a:cs typeface="Calibri Light"/>
              </a:rPr>
              <a:t>Terveydenhuollon rahoitus</a:t>
            </a:r>
            <a:endParaRPr lang="fi-FI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F64F98-185E-453F-836A-0EEA3851E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 b="1">
                <a:ea typeface="+mn-lt"/>
                <a:cs typeface="+mn-lt"/>
              </a:rPr>
              <a:t>rahoitus toteutuu eri tavoin eri maissa</a:t>
            </a:r>
            <a:endParaRPr lang="fi-FI" sz="2400">
              <a:ea typeface="+mn-lt"/>
              <a:cs typeface="+mn-lt"/>
            </a:endParaRPr>
          </a:p>
          <a:p>
            <a:r>
              <a:rPr lang="fi-FI" sz="2400" b="1">
                <a:ea typeface="+mn-lt"/>
                <a:cs typeface="+mn-lt"/>
              </a:rPr>
              <a:t>veropohjainen rahoitus: </a:t>
            </a:r>
            <a:r>
              <a:rPr lang="fi-FI" sz="2400">
                <a:ea typeface="+mn-lt"/>
                <a:cs typeface="+mn-lt"/>
              </a:rPr>
              <a:t>palvelut rahoitetaan pääsääntöisesti veroilla kerätyin varoin  </a:t>
            </a:r>
            <a:endParaRPr lang="en-US" sz="2400">
              <a:ea typeface="+mn-lt"/>
              <a:cs typeface="+mn-lt"/>
            </a:endParaRPr>
          </a:p>
          <a:p>
            <a:r>
              <a:rPr lang="fi-FI" sz="2400" b="1">
                <a:ea typeface="+mn-lt"/>
                <a:cs typeface="+mn-lt"/>
              </a:rPr>
              <a:t>vakuutuspohjainen rahoitus: </a:t>
            </a:r>
            <a:r>
              <a:rPr lang="fi-FI" sz="2400">
                <a:ea typeface="+mn-lt"/>
                <a:cs typeface="+mn-lt"/>
              </a:rPr>
              <a:t>palvelut rahoitetaan pääsääntöisesti vakuutuslaitoksille maksetuilla vakuutusmaksuilla </a:t>
            </a:r>
            <a:endParaRPr lang="en-US" sz="2400">
              <a:ea typeface="+mn-lt"/>
              <a:cs typeface="+mn-lt"/>
            </a:endParaRPr>
          </a:p>
          <a:p>
            <a:r>
              <a:rPr lang="fi-FI" sz="2400" b="1">
                <a:ea typeface="+mn-lt"/>
                <a:cs typeface="+mn-lt"/>
              </a:rPr>
              <a:t>rahoitus on Suomessa veropohjainen, mutta osittain Kelan kautta sosiaalivakuutuspohjainen, lisäksi asiakas maksaa pienen osan itse </a:t>
            </a:r>
            <a:r>
              <a:rPr lang="fi-FI" sz="2400">
                <a:ea typeface="+mn-lt"/>
                <a:cs typeface="+mn-lt"/>
              </a:rPr>
              <a:t>(esim. lääkkeiden omavastuuosuus ja asiakasmaksut)  </a:t>
            </a:r>
            <a:endParaRPr lang="en-US" sz="2400">
              <a:ea typeface="+mn-lt"/>
              <a:cs typeface="+mn-lt"/>
            </a:endParaRPr>
          </a:p>
          <a:p>
            <a:endParaRPr lang="fi-FI" sz="2400">
              <a:ea typeface="+mn-lt"/>
              <a:cs typeface="+mn-lt"/>
            </a:endParaRPr>
          </a:p>
          <a:p>
            <a:endParaRPr lang="fi-FI" sz="2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871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DCDFCF-1E5A-4AEE-9A07-867661227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1800-luku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6FE11B7-48DF-4E7B-8355-F3B298D31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839433E-5792-4AE1-A3DE-020F9B6F0C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1600" dirty="0">
                <a:cs typeface="Calibri"/>
              </a:rPr>
              <a:t>Miljoonan väestö asui hajanaisesti -&gt;kaupungistuminen alkoi</a:t>
            </a:r>
          </a:p>
          <a:p>
            <a:r>
              <a:rPr lang="fi-FI" sz="1600" dirty="0">
                <a:cs typeface="Calibri"/>
              </a:rPr>
              <a:t>Lääkäriavun saaminen oli vaikeaa (piirilääkäreitä noin 30 ja muutamia sotilaslääkäreitä, sairaaloita vähän, esimeriksi välskärit , parturit ja kätilöt tekivät hoitotoimenpiteitä)</a:t>
            </a:r>
          </a:p>
          <a:p>
            <a:r>
              <a:rPr lang="fi-FI" sz="1600" dirty="0">
                <a:cs typeface="Calibri"/>
              </a:rPr>
              <a:t>Huono hygienia</a:t>
            </a:r>
          </a:p>
          <a:p>
            <a:r>
              <a:rPr lang="fi-FI" sz="1600" dirty="0">
                <a:cs typeface="Calibri"/>
              </a:rPr>
              <a:t>Puutteellinen ravitsemus</a:t>
            </a:r>
          </a:p>
          <a:p>
            <a:r>
              <a:rPr lang="fi-FI" sz="1600" dirty="0">
                <a:cs typeface="Calibri"/>
              </a:rPr>
              <a:t>Tartuntataudit yleisiä kuten tuberkuloosi</a:t>
            </a:r>
          </a:p>
          <a:p>
            <a:r>
              <a:rPr lang="fi-FI" sz="1600" dirty="0">
                <a:cs typeface="Calibri"/>
              </a:rPr>
              <a:t>Suuri lapsikuolleisuus</a:t>
            </a:r>
          </a:p>
          <a:p>
            <a:r>
              <a:rPr lang="fi-FI" sz="1600" dirty="0">
                <a:cs typeface="Calibri"/>
              </a:rPr>
              <a:t>Nälkävuodet 1869-1870</a:t>
            </a:r>
          </a:p>
          <a:p>
            <a:r>
              <a:rPr lang="fi-FI" sz="1600" dirty="0">
                <a:cs typeface="Calibri"/>
              </a:rPr>
              <a:t>Työkyvyttömät kiertelivät kerjäläisinä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1EB9175-85FA-4E45-A991-6E42808C0E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ratkaisuja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C35246-457E-41FD-A355-352F80AE1D6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Lääkäreiden koulutus</a:t>
            </a:r>
          </a:p>
          <a:p>
            <a:r>
              <a:rPr lang="fi-FI" dirty="0">
                <a:cs typeface="Calibri"/>
              </a:rPr>
              <a:t>Valistus ja tuberkuloosin vastaiset kampanjat</a:t>
            </a:r>
          </a:p>
          <a:p>
            <a:r>
              <a:rPr lang="fi-FI" dirty="0">
                <a:cs typeface="Calibri"/>
              </a:rPr>
              <a:t>Kansakouluasetus 1866</a:t>
            </a:r>
          </a:p>
          <a:p>
            <a:r>
              <a:rPr lang="fi-FI" dirty="0">
                <a:cs typeface="Calibri"/>
              </a:rPr>
              <a:t>Asetus terveydenhuollon järjestämisestä 1869</a:t>
            </a:r>
          </a:p>
          <a:p>
            <a:r>
              <a:rPr lang="fi-FI" dirty="0">
                <a:cs typeface="Calibri"/>
              </a:rPr>
              <a:t>Asetus terveydenhoidosta 1879</a:t>
            </a:r>
          </a:p>
        </p:txBody>
      </p:sp>
    </p:spTree>
    <p:extLst>
      <p:ext uri="{BB962C8B-B14F-4D97-AF65-F5344CB8AC3E}">
        <p14:creationId xmlns:p14="http://schemas.microsoft.com/office/powerpoint/2010/main" val="3272032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20B972-AB69-4971-AA86-28EE5B1A5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5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C6422E0-5C15-4DED-B0C5-77C3004DE5E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51666" y="358252"/>
            <a:ext cx="4923346" cy="6696613"/>
          </a:xfrm>
        </p:spPr>
      </p:pic>
      <p:pic>
        <p:nvPicPr>
          <p:cNvPr id="6" name="Kuva 6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8253BEDC-2AF8-4324-8A0C-50156B5D94D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77980" y="295710"/>
            <a:ext cx="4574154" cy="6433508"/>
          </a:xfrm>
        </p:spPr>
      </p:pic>
    </p:spTree>
    <p:extLst>
      <p:ext uri="{BB962C8B-B14F-4D97-AF65-F5344CB8AC3E}">
        <p14:creationId xmlns:p14="http://schemas.microsoft.com/office/powerpoint/2010/main" val="2247795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B77C60-C116-463C-AF61-87E4C43E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1900-luvun Suomessa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7A691A-2147-4A1F-98EB-6C91A94EE5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2349F4-B513-459A-B873-E37EA17352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dirty="0">
                <a:cs typeface="Calibri"/>
              </a:rPr>
              <a:t>I maailmansota 1914-1918, jonka loppupuolella myös Suomen kansalaissota</a:t>
            </a:r>
          </a:p>
          <a:p>
            <a:r>
              <a:rPr lang="fi-FI" dirty="0">
                <a:cs typeface="Calibri"/>
              </a:rPr>
              <a:t>Itsenäistyminen 1917</a:t>
            </a:r>
          </a:p>
          <a:p>
            <a:r>
              <a:rPr lang="fi-FI" dirty="0">
                <a:cs typeface="Calibri"/>
              </a:rPr>
              <a:t>Pula-aika 1930-luvulla</a:t>
            </a:r>
          </a:p>
          <a:p>
            <a:r>
              <a:rPr lang="fi-FI" dirty="0">
                <a:cs typeface="Calibri"/>
              </a:rPr>
              <a:t>II maailmansota, jonka aikana terveydenhuollon kehitys hidastui</a:t>
            </a:r>
          </a:p>
          <a:p>
            <a:r>
              <a:rPr lang="fi-FI" dirty="0">
                <a:cs typeface="Calibri"/>
              </a:rPr>
              <a:t>Suuret ikäluokat syntyivät</a:t>
            </a:r>
          </a:p>
          <a:p>
            <a:pPr lvl="1"/>
            <a:r>
              <a:rPr lang="fi-FI" dirty="0">
                <a:cs typeface="Calibri"/>
              </a:rPr>
              <a:t>Kulutushyödykkeiden säännöstely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B053CAE-40CC-477A-B1AD-6DA973F1B2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ratkaisut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7074E2A-4807-491D-998F-4A9CA7A9FA1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1800" dirty="0">
                <a:cs typeface="Calibri"/>
              </a:rPr>
              <a:t>Lisää </a:t>
            </a:r>
            <a:r>
              <a:rPr lang="fi-FI" sz="1800" dirty="0" err="1">
                <a:cs typeface="Calibri"/>
              </a:rPr>
              <a:t>lääräreitä</a:t>
            </a:r>
            <a:endParaRPr lang="fi-FI" sz="1800" dirty="0">
              <a:cs typeface="Calibri"/>
            </a:endParaRPr>
          </a:p>
          <a:p>
            <a:r>
              <a:rPr lang="fi-FI" sz="1800" dirty="0">
                <a:cs typeface="Calibri"/>
              </a:rPr>
              <a:t>Keskussairaalalaki ja laki yleisestä terveydenhuollosta 1943-&gt;sairaalaverkon rakentaminen</a:t>
            </a:r>
          </a:p>
          <a:p>
            <a:r>
              <a:rPr lang="fi-FI" sz="1800" dirty="0">
                <a:cs typeface="Calibri"/>
              </a:rPr>
              <a:t>Laki terveyssisarista, kätilöistä sekä neuvoloista 1944 -&gt; lapsikuolleisuus pieneni</a:t>
            </a:r>
          </a:p>
          <a:p>
            <a:r>
              <a:rPr lang="fi-FI" sz="1800" dirty="0">
                <a:cs typeface="Calibri"/>
              </a:rPr>
              <a:t>Maksuton kouluruokailu 1948</a:t>
            </a:r>
          </a:p>
          <a:p>
            <a:r>
              <a:rPr lang="fi-FI" sz="1800" dirty="0">
                <a:cs typeface="Calibri"/>
              </a:rPr>
              <a:t>Kouluterveydenhoito ja hammashoito kehittyivät</a:t>
            </a:r>
          </a:p>
          <a:p>
            <a:r>
              <a:rPr lang="fi-FI" sz="1800" dirty="0">
                <a:cs typeface="Calibri"/>
              </a:rPr>
              <a:t>Sairausvakuutuslaki 1964</a:t>
            </a:r>
          </a:p>
          <a:p>
            <a:r>
              <a:rPr lang="fi-FI" sz="1800" dirty="0">
                <a:cs typeface="Calibri"/>
              </a:rPr>
              <a:t>Kansanterveyslaki 1972_&lt;terveyskeskusten parantaminen</a:t>
            </a:r>
          </a:p>
          <a:p>
            <a:r>
              <a:rPr lang="fi-FI" sz="1800" dirty="0">
                <a:cs typeface="Calibri"/>
              </a:rPr>
              <a:t>Pohjois-Karjala projekti oli ensimmäinen väestötason terveyshanke ja interventio</a:t>
            </a:r>
          </a:p>
          <a:p>
            <a:endParaRPr lang="fi-FI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800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7BE923-809B-4602-8B75-77555C5FB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fi-FI" dirty="0">
                <a:cs typeface="Calibri Light"/>
              </a:rPr>
              <a:t>Yleinen sairausvakuutus</a:t>
            </a:r>
            <a:endParaRPr lang="fi-FI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1F3ABA-8EC5-43FE-8F4D-94B12648C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700">
                <a:ea typeface="+mn-lt"/>
                <a:cs typeface="+mn-lt"/>
              </a:rPr>
              <a:t>Kaikki </a:t>
            </a:r>
            <a:r>
              <a:rPr lang="fi-FI" sz="1700">
                <a:ea typeface="+mn-lt"/>
                <a:cs typeface="+mn-lt"/>
                <a:hlinkClick r:id="rId2"/>
              </a:rPr>
              <a:t>Suomessa</a:t>
            </a:r>
            <a:r>
              <a:rPr lang="fi-FI" sz="1700">
                <a:ea typeface="+mn-lt"/>
                <a:cs typeface="+mn-lt"/>
              </a:rPr>
              <a:t> asuvat ihmiset kansalaisuudesta riippumatta, on vakuutettu syntymästään lähtien </a:t>
            </a:r>
            <a:r>
              <a:rPr lang="fi-FI" sz="1700">
                <a:ea typeface="+mn-lt"/>
                <a:cs typeface="+mn-lt"/>
                <a:hlinkClick r:id="rId3"/>
              </a:rPr>
              <a:t>sairauden</a:t>
            </a:r>
            <a:r>
              <a:rPr lang="fi-FI" sz="1700">
                <a:ea typeface="+mn-lt"/>
                <a:cs typeface="+mn-lt"/>
              </a:rPr>
              <a:t>, </a:t>
            </a:r>
            <a:r>
              <a:rPr lang="fi-FI" sz="1700">
                <a:ea typeface="+mn-lt"/>
                <a:cs typeface="+mn-lt"/>
                <a:hlinkClick r:id="rId4"/>
              </a:rPr>
              <a:t>raskauden</a:t>
            </a:r>
            <a:r>
              <a:rPr lang="fi-FI" sz="1700">
                <a:ea typeface="+mn-lt"/>
                <a:cs typeface="+mn-lt"/>
              </a:rPr>
              <a:t> ja </a:t>
            </a:r>
            <a:r>
              <a:rPr lang="fi-FI" sz="1700">
                <a:ea typeface="+mn-lt"/>
                <a:cs typeface="+mn-lt"/>
                <a:hlinkClick r:id="rId5"/>
              </a:rPr>
              <a:t>synnytyksen</a:t>
            </a:r>
            <a:r>
              <a:rPr lang="fi-FI" sz="1700">
                <a:ea typeface="+mn-lt"/>
                <a:cs typeface="+mn-lt"/>
              </a:rPr>
              <a:t> varalta. </a:t>
            </a:r>
            <a:endParaRPr lang="en-US" sz="1700">
              <a:ea typeface="+mn-lt"/>
              <a:cs typeface="+mn-lt"/>
            </a:endParaRPr>
          </a:p>
          <a:p>
            <a:r>
              <a:rPr lang="fi-FI" sz="1700">
                <a:ea typeface="+mn-lt"/>
                <a:cs typeface="+mn-lt"/>
              </a:rPr>
              <a:t>Sairausvakuutus on osa </a:t>
            </a:r>
            <a:r>
              <a:rPr lang="fi-FI" sz="1700">
                <a:ea typeface="+mn-lt"/>
                <a:cs typeface="+mn-lt"/>
                <a:hlinkClick r:id="rId6"/>
              </a:rPr>
              <a:t>sosiaaliturvaa</a:t>
            </a:r>
            <a:r>
              <a:rPr lang="fi-FI" sz="1700">
                <a:ea typeface="+mn-lt"/>
                <a:cs typeface="+mn-lt"/>
              </a:rPr>
              <a:t>, ja sitä hoitaa </a:t>
            </a:r>
            <a:r>
              <a:rPr lang="fi-FI" sz="1700">
                <a:ea typeface="+mn-lt"/>
                <a:cs typeface="+mn-lt"/>
                <a:hlinkClick r:id="rId7"/>
              </a:rPr>
              <a:t>Kansaneläkelaitos</a:t>
            </a:r>
            <a:r>
              <a:rPr lang="fi-FI" sz="1700">
                <a:ea typeface="+mn-lt"/>
                <a:cs typeface="+mn-lt"/>
              </a:rPr>
              <a:t>. </a:t>
            </a:r>
            <a:endParaRPr lang="en-US" sz="1700">
              <a:ea typeface="+mn-lt"/>
              <a:cs typeface="+mn-lt"/>
            </a:endParaRPr>
          </a:p>
          <a:p>
            <a:r>
              <a:rPr lang="fi-FI" sz="1700">
                <a:ea typeface="+mn-lt"/>
                <a:cs typeface="+mn-lt"/>
              </a:rPr>
              <a:t>Valtion sairausvakuutuksen tarkoitus on </a:t>
            </a:r>
            <a:r>
              <a:rPr lang="fi-FI" sz="1700" b="1">
                <a:ea typeface="+mn-lt"/>
                <a:cs typeface="+mn-lt"/>
              </a:rPr>
              <a:t>taata jokaiselle asianmukainen hoito</a:t>
            </a:r>
            <a:r>
              <a:rPr lang="fi-FI" sz="1700">
                <a:ea typeface="+mn-lt"/>
                <a:cs typeface="+mn-lt"/>
              </a:rPr>
              <a:t> varallisuudesta riippumatta ja antaa taloudellista turvaa sairauden aikana.</a:t>
            </a:r>
            <a:endParaRPr lang="en-US" sz="1700">
              <a:ea typeface="+mn-lt"/>
              <a:cs typeface="+mn-lt"/>
            </a:endParaRPr>
          </a:p>
          <a:p>
            <a:r>
              <a:rPr lang="fi-FI" sz="1700">
                <a:ea typeface="+mn-lt"/>
                <a:cs typeface="+mn-lt"/>
              </a:rPr>
              <a:t>Sairausvakuutuksesta korvataan osa </a:t>
            </a:r>
            <a:r>
              <a:rPr lang="fi-FI" sz="1700">
                <a:ea typeface="+mn-lt"/>
                <a:cs typeface="+mn-lt"/>
                <a:hlinkClick r:id="rId8"/>
              </a:rPr>
              <a:t>avohoidon</a:t>
            </a:r>
            <a:r>
              <a:rPr lang="fi-FI" sz="1700">
                <a:ea typeface="+mn-lt"/>
                <a:cs typeface="+mn-lt"/>
              </a:rPr>
              <a:t> lääkemenoista, matkakuluista, työnantajien työterveyshuollon kustannuksista sekä Kansaneläkelaitoksen järjestämän kuntoutuksen kustannuksia. </a:t>
            </a:r>
            <a:endParaRPr lang="en-US" sz="1700">
              <a:ea typeface="+mn-lt"/>
              <a:cs typeface="+mn-lt"/>
            </a:endParaRPr>
          </a:p>
          <a:p>
            <a:endParaRPr lang="fi-FI" sz="17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9226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323C2B6-546A-45B3-A8B7-D7E318897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fi-FI" sz="4800" dirty="0">
                <a:cs typeface="Calibri Light"/>
              </a:rPr>
              <a:t>Jatkuu...</a:t>
            </a:r>
            <a:endParaRPr lang="fi-FI" sz="4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9996CC-C933-4782-B083-B3C2643DD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>
                <a:ea typeface="+mn-lt"/>
                <a:cs typeface="+mn-lt"/>
              </a:rPr>
              <a:t>Sairausvakuutuksesta </a:t>
            </a:r>
            <a:r>
              <a:rPr lang="fi-FI" sz="2200" b="1">
                <a:ea typeface="+mn-lt"/>
                <a:cs typeface="+mn-lt"/>
              </a:rPr>
              <a:t>korvataan myös osa yksityisen terveydenhuollon</a:t>
            </a:r>
            <a:r>
              <a:rPr lang="fi-FI" sz="2200">
                <a:ea typeface="+mn-lt"/>
                <a:cs typeface="+mn-lt"/>
              </a:rPr>
              <a:t> lääkärin- ja hammaslääkärinpalkkioista sekä lääkärin määräämistä </a:t>
            </a:r>
            <a:r>
              <a:rPr lang="fi-FI" sz="2200" b="1">
                <a:ea typeface="+mn-lt"/>
                <a:cs typeface="+mn-lt"/>
              </a:rPr>
              <a:t>tutkimuksista ja hoidoista. </a:t>
            </a:r>
            <a:endParaRPr lang="en-US" sz="2200">
              <a:ea typeface="+mn-lt"/>
              <a:cs typeface="+mn-lt"/>
            </a:endParaRPr>
          </a:p>
          <a:p>
            <a:r>
              <a:rPr lang="fi-FI" sz="2200" b="1">
                <a:ea typeface="+mn-lt"/>
                <a:cs typeface="+mn-lt"/>
              </a:rPr>
              <a:t>Sairausvakuutuksesta maksetaan sairauspäivärahaa, kuntoutusrahaa, erityishoitorahaa sekä äitiys-, isyys-, vanhempain- ja erityisäitiysrahaa. </a:t>
            </a:r>
            <a:endParaRPr lang="en-US" sz="2200">
              <a:ea typeface="+mn-lt"/>
              <a:cs typeface="+mn-lt"/>
            </a:endParaRPr>
          </a:p>
          <a:p>
            <a:r>
              <a:rPr lang="fi-FI" sz="2200">
                <a:ea typeface="+mn-lt"/>
                <a:cs typeface="+mn-lt"/>
              </a:rPr>
              <a:t>Tavoitteena on tasata lyhytaikaisesta sairaudesta sekä vanhempainlomasta aiheutuvaa työtulojen menetystä.</a:t>
            </a:r>
            <a:endParaRPr lang="en-US" sz="2200">
              <a:ea typeface="+mn-lt"/>
              <a:cs typeface="+mn-lt"/>
            </a:endParaRPr>
          </a:p>
          <a:p>
            <a:endParaRPr lang="fi-FI" sz="2200">
              <a:ea typeface="+mn-lt"/>
              <a:cs typeface="+mn-lt"/>
            </a:endParaRPr>
          </a:p>
          <a:p>
            <a:endParaRPr lang="fi-FI" sz="22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362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C5D39127-D423-4FBF-85EF-EBEAA8DF8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47" y="643466"/>
            <a:ext cx="8949505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521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9E0040-E586-40A7-9CD4-417C443A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2000-luvun Suomessa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6606AE1-4E7C-4595-9065-CE17CF539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Haasteet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8C50A6-8D26-4E29-BE5B-C6C256715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>
                <a:cs typeface="Calibri"/>
              </a:rPr>
              <a:t>Ihmisten elintavat muuttuvat</a:t>
            </a:r>
          </a:p>
          <a:p>
            <a:pPr lvl="1"/>
            <a:r>
              <a:rPr lang="fi-FI" dirty="0">
                <a:cs typeface="Calibri"/>
              </a:rPr>
              <a:t>Liikutaan vähemmän</a:t>
            </a:r>
          </a:p>
          <a:p>
            <a:pPr lvl="1"/>
            <a:r>
              <a:rPr lang="fi-FI" dirty="0">
                <a:cs typeface="Calibri"/>
              </a:rPr>
              <a:t>Syödään epäsäännöllisesti</a:t>
            </a:r>
          </a:p>
          <a:p>
            <a:pPr lvl="1"/>
            <a:r>
              <a:rPr lang="fi-FI" dirty="0">
                <a:cs typeface="Calibri"/>
              </a:rPr>
              <a:t>Roskaruuan käyttö lisääntyy</a:t>
            </a:r>
          </a:p>
          <a:p>
            <a:pPr lvl="1"/>
            <a:r>
              <a:rPr lang="fi-FI" dirty="0">
                <a:cs typeface="Calibri"/>
              </a:rPr>
              <a:t>Elintapasairaudet lisääntyvät</a:t>
            </a:r>
          </a:p>
          <a:p>
            <a:pPr lvl="1"/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Väestön ikärakenne muuttuu</a:t>
            </a:r>
            <a:endParaRPr lang="fi-FI" dirty="0"/>
          </a:p>
          <a:p>
            <a:pPr lvl="1"/>
            <a:r>
              <a:rPr lang="fi-FI" dirty="0">
                <a:cs typeface="Calibri"/>
              </a:rPr>
              <a:t>Huoltosuhde suurenee</a:t>
            </a:r>
          </a:p>
          <a:p>
            <a:pPr lvl="1"/>
            <a:r>
              <a:rPr lang="fi-FI" dirty="0">
                <a:cs typeface="Calibri"/>
              </a:rPr>
              <a:t>Terveydenhuoltopalvelujen tarve ja kustannukset kasvavat</a:t>
            </a:r>
          </a:p>
          <a:p>
            <a:pPr lvl="1"/>
            <a:r>
              <a:rPr lang="fi-FI" dirty="0">
                <a:cs typeface="Calibri"/>
              </a:rPr>
              <a:t>Verotulot vähenevät</a:t>
            </a:r>
          </a:p>
          <a:p>
            <a:pPr lvl="1"/>
            <a:endParaRPr lang="fi-FI" dirty="0">
              <a:cs typeface="Calibri"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D0684D4-2262-4D4F-9634-3FD69C44E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>
                <a:cs typeface="Calibri"/>
              </a:rPr>
              <a:t>Yhteiskunnan ratkaisut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BB33B9C-EF52-4103-A2C3-8606F7C04BF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fi-FI" dirty="0">
                <a:cs typeface="Calibri"/>
              </a:rPr>
              <a:t>Hoitotakuu 2005</a:t>
            </a:r>
          </a:p>
          <a:p>
            <a:r>
              <a:rPr lang="fi-FI" dirty="0">
                <a:cs typeface="Calibri"/>
              </a:rPr>
              <a:t>Terveydenhuoltolaki 2011-&gt;hoidon valinnanvapaus lisääntyi</a:t>
            </a:r>
          </a:p>
          <a:p>
            <a:r>
              <a:rPr lang="fi-FI" dirty="0">
                <a:cs typeface="Calibri"/>
              </a:rPr>
              <a:t>Terveydenhuollon priorisointi meta-, makro- ja mikrotasoilla</a:t>
            </a:r>
          </a:p>
          <a:p>
            <a:r>
              <a:rPr lang="fi-FI" dirty="0">
                <a:cs typeface="Calibri"/>
              </a:rPr>
              <a:t>Soteuudistus 2020-2022</a:t>
            </a:r>
          </a:p>
          <a:p>
            <a:r>
              <a:rPr lang="fi-FI" dirty="0">
                <a:cs typeface="Calibri"/>
              </a:rPr>
              <a:t>Terveyspoliittiset tavoitteet</a:t>
            </a:r>
          </a:p>
          <a:p>
            <a:pPr lvl="1"/>
            <a:r>
              <a:rPr lang="fi-FI" dirty="0">
                <a:cs typeface="Calibri"/>
              </a:rPr>
              <a:t>Terveys 2015-ohjelma</a:t>
            </a:r>
          </a:p>
          <a:p>
            <a:pPr lvl="1"/>
            <a:r>
              <a:rPr lang="fi-FI" dirty="0">
                <a:cs typeface="Calibri"/>
              </a:rPr>
              <a:t>Suomi savuttomaksi 2030</a:t>
            </a:r>
          </a:p>
        </p:txBody>
      </p:sp>
    </p:spTree>
    <p:extLst>
      <p:ext uri="{BB962C8B-B14F-4D97-AF65-F5344CB8AC3E}">
        <p14:creationId xmlns:p14="http://schemas.microsoft.com/office/powerpoint/2010/main" val="8507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Kuva 2">
            <a:extLst>
              <a:ext uri="{FF2B5EF4-FFF2-40B4-BE49-F238E27FC236}">
                <a16:creationId xmlns:a16="http://schemas.microsoft.com/office/drawing/2014/main" id="{2E859F58-CE33-457C-8B2D-66A48BFFA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2" y="643467"/>
            <a:ext cx="9904116" cy="5571065"/>
          </a:xfrm>
          <a:prstGeom prst="rect">
            <a:avLst/>
          </a:prstGeom>
          <a:ln>
            <a:noFill/>
          </a:ln>
        </p:spPr>
      </p:pic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52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263</Words>
  <Application>Microsoft Office PowerPoint</Application>
  <PresentationFormat>Laajakuva</PresentationFormat>
  <Paragraphs>68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Suomalaisen terveydenhuollon historia 1800-luvulta nykypäivään</vt:lpstr>
      <vt:lpstr>1800-luku</vt:lpstr>
      <vt:lpstr>PowerPoint-esitys</vt:lpstr>
      <vt:lpstr>1900-luvun Suomessa</vt:lpstr>
      <vt:lpstr>Yleinen sairausvakuutus</vt:lpstr>
      <vt:lpstr>Jatkuu...</vt:lpstr>
      <vt:lpstr>PowerPoint-esitys</vt:lpstr>
      <vt:lpstr>2000-luvun Suomessa</vt:lpstr>
      <vt:lpstr>PowerPoint-esitys</vt:lpstr>
      <vt:lpstr>Terveydenhuolto-palvelujen nykyrakenne</vt:lpstr>
      <vt:lpstr>Terveydenhuollon rahoitus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>Välimäki Jaana Maria</cp:lastModifiedBy>
  <cp:revision>210</cp:revision>
  <dcterms:created xsi:type="dcterms:W3CDTF">2021-03-05T07:19:23Z</dcterms:created>
  <dcterms:modified xsi:type="dcterms:W3CDTF">2021-03-05T19:40:34Z</dcterms:modified>
</cp:coreProperties>
</file>