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601200" cy="12801600" type="A3"/>
  <p:notesSz cx="9799638" cy="143017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957"/>
    <a:srgbClr val="F156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40" d="100"/>
          <a:sy n="40" d="100"/>
        </p:scale>
        <p:origin x="2142"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spPr>
            <a:solidFill>
              <a:schemeClr val="accent1"/>
            </a:solidFill>
            <a:ln>
              <a:noFill/>
            </a:ln>
            <a:effectLst/>
          </c:spPr>
          <c:invertIfNegative val="0"/>
          <c:cat>
            <c:strRef>
              <c:f>Sheet1!$C$2:$C$6</c:f>
              <c:strCache>
                <c:ptCount val="5"/>
                <c:pt idx="0">
                  <c:v>S</c:v>
                </c:pt>
                <c:pt idx="1">
                  <c:v>G</c:v>
                </c:pt>
                <c:pt idx="2">
                  <c:v>V</c:v>
                </c:pt>
                <c:pt idx="3">
                  <c:v>D</c:v>
                </c:pt>
                <c:pt idx="4">
                  <c:v>Y</c:v>
                </c:pt>
              </c:strCache>
            </c:strRef>
          </c:cat>
          <c:val>
            <c:numRef>
              <c:f>Sheet1!$D$2:$D$6</c:f>
              <c:numCache>
                <c:formatCode>General</c:formatCode>
                <c:ptCount val="5"/>
                <c:pt idx="0">
                  <c:v>3</c:v>
                </c:pt>
                <c:pt idx="1">
                  <c:v>6</c:v>
                </c:pt>
                <c:pt idx="2">
                  <c:v>2</c:v>
                </c:pt>
                <c:pt idx="3">
                  <c:v>1</c:v>
                </c:pt>
                <c:pt idx="4">
                  <c:v>8</c:v>
                </c:pt>
              </c:numCache>
            </c:numRef>
          </c:val>
          <c:extLst>
            <c:ext xmlns:c16="http://schemas.microsoft.com/office/drawing/2014/chart" uri="{C3380CC4-5D6E-409C-BE32-E72D297353CC}">
              <c16:uniqueId val="{00000000-154D-4DE2-84E0-51BFEBCB24FC}"/>
            </c:ext>
          </c:extLst>
        </c:ser>
        <c:dLbls>
          <c:showLegendKey val="0"/>
          <c:showVal val="0"/>
          <c:showCatName val="0"/>
          <c:showSerName val="0"/>
          <c:showPercent val="0"/>
          <c:showBubbleSize val="0"/>
        </c:dLbls>
        <c:gapWidth val="219"/>
        <c:overlap val="-27"/>
        <c:axId val="361156080"/>
        <c:axId val="361158704"/>
      </c:barChart>
      <c:catAx>
        <c:axId val="361156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361158704"/>
        <c:crosses val="autoZero"/>
        <c:auto val="1"/>
        <c:lblAlgn val="ctr"/>
        <c:lblOffset val="100"/>
        <c:noMultiLvlLbl val="0"/>
      </c:catAx>
      <c:valAx>
        <c:axId val="361158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3611560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smtClean="0"/>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8.1.2021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98331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8.1.2021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2989761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8.1.2021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11776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8.1.2021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617743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smtClean="0"/>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9B0C21-7540-4FA3-96AE-568E6D43FFF3}" type="datetimeFigureOut">
              <a:rPr lang="fi-FI" smtClean="0"/>
              <a:t>8.1.2021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341062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9B0C21-7540-4FA3-96AE-568E6D43FFF3}" type="datetimeFigureOut">
              <a:rPr lang="fi-FI" smtClean="0"/>
              <a:t>8.1.2021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2366086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smtClean="0"/>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smtClean="0"/>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19B0C21-7540-4FA3-96AE-568E6D43FFF3}" type="datetimeFigureOut">
              <a:rPr lang="fi-FI" smtClean="0"/>
              <a:t>8.1.2021</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131159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19B0C21-7540-4FA3-96AE-568E6D43FFF3}" type="datetimeFigureOut">
              <a:rPr lang="fi-FI" smtClean="0"/>
              <a:t>8.1.2021</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272585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9B0C21-7540-4FA3-96AE-568E6D43FFF3}" type="datetimeFigureOut">
              <a:rPr lang="fi-FI" smtClean="0"/>
              <a:t>8.1.2021</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702304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smtClean="0"/>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smtClean="0"/>
              <a:t>Edit Master text styles</a:t>
            </a:r>
          </a:p>
        </p:txBody>
      </p:sp>
      <p:sp>
        <p:nvSpPr>
          <p:cNvPr id="5" name="Date Placeholder 4"/>
          <p:cNvSpPr>
            <a:spLocks noGrp="1"/>
          </p:cNvSpPr>
          <p:nvPr>
            <p:ph type="dt" sz="half" idx="10"/>
          </p:nvPr>
        </p:nvSpPr>
        <p:spPr/>
        <p:txBody>
          <a:bodyPr/>
          <a:lstStyle/>
          <a:p>
            <a:fld id="{119B0C21-7540-4FA3-96AE-568E6D43FFF3}" type="datetimeFigureOut">
              <a:rPr lang="fi-FI" smtClean="0"/>
              <a:t>8.1.2021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745239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smtClean="0"/>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smtClean="0"/>
              <a:t>Edit Master text styles</a:t>
            </a:r>
          </a:p>
        </p:txBody>
      </p:sp>
      <p:sp>
        <p:nvSpPr>
          <p:cNvPr id="5" name="Date Placeholder 4"/>
          <p:cNvSpPr>
            <a:spLocks noGrp="1"/>
          </p:cNvSpPr>
          <p:nvPr>
            <p:ph type="dt" sz="half" idx="10"/>
          </p:nvPr>
        </p:nvSpPr>
        <p:spPr/>
        <p:txBody>
          <a:bodyPr/>
          <a:lstStyle/>
          <a:p>
            <a:fld id="{119B0C21-7540-4FA3-96AE-568E6D43FFF3}" type="datetimeFigureOut">
              <a:rPr lang="fi-FI" smtClean="0"/>
              <a:t>8.1.2021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779245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119B0C21-7540-4FA3-96AE-568E6D43FFF3}" type="datetimeFigureOut">
              <a:rPr lang="fi-FI" smtClean="0"/>
              <a:t>8.1.2021</a:t>
            </a:fld>
            <a:endParaRPr lang="fi-FI"/>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3796B27A-95AC-4887-88CC-1DCAFA271007}" type="slidenum">
              <a:rPr lang="fi-FI" smtClean="0"/>
              <a:t>‹#›</a:t>
            </a:fld>
            <a:endParaRPr lang="fi-FI"/>
          </a:p>
        </p:txBody>
      </p:sp>
    </p:spTree>
    <p:extLst>
      <p:ext uri="{BB962C8B-B14F-4D97-AF65-F5344CB8AC3E}">
        <p14:creationId xmlns:p14="http://schemas.microsoft.com/office/powerpoint/2010/main" val="4799074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1451" y="1421867"/>
            <a:ext cx="9601200" cy="621379"/>
          </a:xfrm>
        </p:spPr>
        <p:txBody>
          <a:bodyPr>
            <a:noAutofit/>
          </a:bodyPr>
          <a:lstStyle/>
          <a:p>
            <a:r>
              <a:rPr lang="fi-FI" sz="2800" dirty="0" err="1" smtClean="0">
                <a:solidFill>
                  <a:srgbClr val="002957"/>
                </a:solidFill>
                <a:latin typeface="Aleo" panose="020F0802020204030203" pitchFamily="34" charset="0"/>
              </a:rPr>
              <a:t>Movin</a:t>
            </a:r>
            <a:r>
              <a:rPr lang="fi-FI" sz="2800" dirty="0" smtClean="0">
                <a:solidFill>
                  <a:srgbClr val="002957"/>
                </a:solidFill>
                <a:latin typeface="Aleo" panose="020F0802020204030203" pitchFamily="34" charset="0"/>
              </a:rPr>
              <a:t> posteripohjalla</a:t>
            </a:r>
            <a:endParaRPr lang="fi-FI" sz="2800" dirty="0">
              <a:solidFill>
                <a:srgbClr val="002957"/>
              </a:solidFill>
              <a:latin typeface="Aleo" panose="020F0802020204030203" pitchFamily="34" charset="0"/>
            </a:endParaRPr>
          </a:p>
        </p:txBody>
      </p:sp>
      <p:sp>
        <p:nvSpPr>
          <p:cNvPr id="9" name="Rectangle 8"/>
          <p:cNvSpPr/>
          <p:nvPr/>
        </p:nvSpPr>
        <p:spPr>
          <a:xfrm>
            <a:off x="0" y="12432268"/>
            <a:ext cx="9601200" cy="507355"/>
          </a:xfrm>
          <a:prstGeom prst="rect">
            <a:avLst/>
          </a:prstGeom>
          <a:solidFill>
            <a:srgbClr val="00295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TextBox 9"/>
          <p:cNvSpPr txBox="1"/>
          <p:nvPr/>
        </p:nvSpPr>
        <p:spPr>
          <a:xfrm>
            <a:off x="7365466" y="12481884"/>
            <a:ext cx="3856008" cy="369332"/>
          </a:xfrm>
          <a:prstGeom prst="rect">
            <a:avLst/>
          </a:prstGeom>
          <a:noFill/>
        </p:spPr>
        <p:txBody>
          <a:bodyPr wrap="square" rtlCol="0">
            <a:spAutoFit/>
          </a:bodyPr>
          <a:lstStyle/>
          <a:p>
            <a:r>
              <a:rPr lang="fi-FI" b="1" dirty="0">
                <a:solidFill>
                  <a:srgbClr val="F1563F"/>
                </a:solidFill>
              </a:rPr>
              <a:t>JYU.</a:t>
            </a:r>
            <a:r>
              <a:rPr lang="fi-FI" b="1" dirty="0"/>
              <a:t> </a:t>
            </a:r>
            <a:r>
              <a:rPr lang="fi-FI" b="1" dirty="0" err="1">
                <a:solidFill>
                  <a:schemeClr val="bg1"/>
                </a:solidFill>
              </a:rPr>
              <a:t>Since</a:t>
            </a:r>
            <a:r>
              <a:rPr lang="fi-FI" b="1" dirty="0">
                <a:solidFill>
                  <a:schemeClr val="bg1"/>
                </a:solidFill>
              </a:rPr>
              <a:t> </a:t>
            </a:r>
            <a:r>
              <a:rPr lang="fi-FI" b="1" dirty="0" smtClean="0">
                <a:solidFill>
                  <a:schemeClr val="bg1"/>
                </a:solidFill>
              </a:rPr>
              <a:t>1863.</a:t>
            </a:r>
            <a:endParaRPr lang="fi-FI" dirty="0">
              <a:solidFill>
                <a:schemeClr val="bg1"/>
              </a:solidFill>
            </a:endParaRPr>
          </a:p>
        </p:txBody>
      </p:sp>
      <p:grpSp>
        <p:nvGrpSpPr>
          <p:cNvPr id="11" name="Group 10"/>
          <p:cNvGrpSpPr/>
          <p:nvPr/>
        </p:nvGrpSpPr>
        <p:grpSpPr>
          <a:xfrm>
            <a:off x="8209723" y="0"/>
            <a:ext cx="865056" cy="1165018"/>
            <a:chOff x="457200" y="0"/>
            <a:chExt cx="763388" cy="1028096"/>
          </a:xfrm>
          <a:solidFill>
            <a:srgbClr val="002957"/>
          </a:solidFill>
        </p:grpSpPr>
        <p:sp>
          <p:nvSpPr>
            <p:cNvPr id="12" name="Suorakulmio 15"/>
            <p:cNvSpPr/>
            <p:nvPr userDrawn="1"/>
          </p:nvSpPr>
          <p:spPr>
            <a:xfrm>
              <a:off x="457200" y="0"/>
              <a:ext cx="763388" cy="1028096"/>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13" name="Kuva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117" y="165903"/>
              <a:ext cx="323551" cy="736410"/>
            </a:xfrm>
            <a:prstGeom prst="rect">
              <a:avLst/>
            </a:prstGeom>
            <a:grpFill/>
          </p:spPr>
        </p:pic>
      </p:grpSp>
      <p:sp>
        <p:nvSpPr>
          <p:cNvPr id="14" name="TextBox 13"/>
          <p:cNvSpPr txBox="1"/>
          <p:nvPr/>
        </p:nvSpPr>
        <p:spPr>
          <a:xfrm>
            <a:off x="508282" y="269004"/>
            <a:ext cx="7052930" cy="307777"/>
          </a:xfrm>
          <a:prstGeom prst="rect">
            <a:avLst/>
          </a:prstGeom>
          <a:noFill/>
        </p:spPr>
        <p:txBody>
          <a:bodyPr wrap="square" rtlCol="0">
            <a:spAutoFit/>
          </a:bodyPr>
          <a:lstStyle/>
          <a:p>
            <a:r>
              <a:rPr lang="fi-FI" sz="1400" smtClean="0">
                <a:solidFill>
                  <a:srgbClr val="002957"/>
                </a:solidFill>
                <a:latin typeface="Lato" panose="020F0502020204030203" pitchFamily="34" charset="0"/>
                <a:ea typeface="Lato" panose="020F0502020204030203" pitchFamily="34" charset="0"/>
                <a:cs typeface="Lato" panose="020F0502020204030203" pitchFamily="34" charset="0"/>
              </a:rPr>
              <a:t>Tekijöiden nimet </a:t>
            </a:r>
            <a:endParaRPr lang="fi-FI" sz="1400" dirty="0" smtClean="0">
              <a:solidFill>
                <a:srgbClr val="002957"/>
              </a:solidFill>
              <a:latin typeface="Lato" panose="020F0502020204030203" pitchFamily="34" charset="0"/>
              <a:ea typeface="Lato" panose="020F0502020204030203" pitchFamily="34" charset="0"/>
              <a:cs typeface="Lato" panose="020F0502020204030203" pitchFamily="34" charset="0"/>
            </a:endParaRPr>
          </a:p>
        </p:txBody>
      </p:sp>
      <p:sp>
        <p:nvSpPr>
          <p:cNvPr id="15" name="TextBox 14"/>
          <p:cNvSpPr txBox="1"/>
          <p:nvPr/>
        </p:nvSpPr>
        <p:spPr>
          <a:xfrm>
            <a:off x="46157" y="854558"/>
            <a:ext cx="8175850" cy="646331"/>
          </a:xfrm>
          <a:prstGeom prst="rect">
            <a:avLst/>
          </a:prstGeom>
          <a:noFill/>
        </p:spPr>
        <p:txBody>
          <a:bodyPr wrap="square" rtlCol="0">
            <a:spAutoFit/>
          </a:bodyPr>
          <a:lstStyle/>
          <a:p>
            <a:pPr algn="ctr"/>
            <a:r>
              <a:rPr lang="fi-FI" sz="3600" b="1" dirty="0" smtClean="0">
                <a:solidFill>
                  <a:srgbClr val="002957"/>
                </a:solidFill>
                <a:latin typeface="Aleo" panose="020F0802020204030203" pitchFamily="34" charset="0"/>
              </a:rPr>
              <a:t>OHJEITA LPEA1100-POSTERIIN</a:t>
            </a:r>
            <a:endParaRPr lang="fi-FI" sz="3600" b="1" dirty="0">
              <a:solidFill>
                <a:srgbClr val="002957"/>
              </a:solidFill>
              <a:latin typeface="Aleo" panose="020F0802020204030203" pitchFamily="34" charset="0"/>
            </a:endParaRPr>
          </a:p>
        </p:txBody>
      </p:sp>
      <p:sp>
        <p:nvSpPr>
          <p:cNvPr id="16" name="TextBox 15"/>
          <p:cNvSpPr txBox="1"/>
          <p:nvPr/>
        </p:nvSpPr>
        <p:spPr>
          <a:xfrm>
            <a:off x="510071" y="4667824"/>
            <a:ext cx="4104168" cy="3539430"/>
          </a:xfrm>
          <a:prstGeom prst="rect">
            <a:avLst/>
          </a:prstGeom>
          <a:noFill/>
        </p:spPr>
        <p:txBody>
          <a:bodyPr wrap="square" rtlCol="0">
            <a:spAutoFit/>
          </a:bodyPr>
          <a:lstStyle/>
          <a:p>
            <a:pPr algn="ctr"/>
            <a:r>
              <a:rPr lang="fi-FI" sz="1400" b="1" dirty="0" smtClean="0">
                <a:latin typeface="Lato" panose="020F0502020204030203" pitchFamily="34" charset="0"/>
                <a:ea typeface="Lato" panose="020F0502020204030203" pitchFamily="34" charset="0"/>
                <a:cs typeface="Lato" panose="020F0502020204030203" pitchFamily="34" charset="0"/>
              </a:rPr>
              <a:t>POSTERIN RAKENNE</a:t>
            </a:r>
          </a:p>
          <a:p>
            <a:pPr algn="ctr"/>
            <a:endParaRPr lang="fi-FI" sz="1400" b="1" dirty="0" smtClean="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Posterin väliotsikot ja leipätekstit riippuvat täysin esityksen aiheesta. Tutkimusta esitellessä rakenne on hyvin samankaltainen kuin tutkimusartikkelissa, eli silloin väliotsikot ovat esimerkiksi johdanto, kysymyksenasettelu, metodit, tulokset, analyysi ja päätäntö. Tässä posterissa luonteva rakenne saattaa olla esimerkiksi johdanto, näkökulma 1, näkökulma 2, näkökulma 3,  pohdinta, päätäntö. Huolehdi, ettei posterissa ole liikaa tekstiä, sillä muuten sitä on hankalaa lukea. Posterin aiheesta riippuen usein suositellaan, että tekstiä olisi 300-800 sanaa. Jos kuvia ja taulukoita on paljon, on tekstille vähemmän </a:t>
            </a:r>
            <a:r>
              <a:rPr lang="fi-FI" sz="1400" dirty="0" smtClean="0">
                <a:latin typeface="Lato" panose="020F0502020204030203" pitchFamily="34" charset="0"/>
                <a:ea typeface="Lato" panose="020F0502020204030203" pitchFamily="34" charset="0"/>
                <a:cs typeface="Lato" panose="020F0502020204030203" pitchFamily="34" charset="0"/>
              </a:rPr>
              <a:t>tilaa. </a:t>
            </a:r>
            <a:endParaRPr lang="fi-FI" sz="1400" dirty="0"/>
          </a:p>
        </p:txBody>
      </p:sp>
      <p:graphicFrame>
        <p:nvGraphicFramePr>
          <p:cNvPr id="18" name="Chart 17"/>
          <p:cNvGraphicFramePr>
            <a:graphicFrameLocks/>
          </p:cNvGraphicFramePr>
          <p:nvPr>
            <p:extLst>
              <p:ext uri="{D42A27DB-BD31-4B8C-83A1-F6EECF244321}">
                <p14:modId xmlns:p14="http://schemas.microsoft.com/office/powerpoint/2010/main" val="1806364856"/>
              </p:ext>
            </p:extLst>
          </p:nvPr>
        </p:nvGraphicFramePr>
        <p:xfrm>
          <a:off x="510071" y="8168851"/>
          <a:ext cx="4104168" cy="2150909"/>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Box 18"/>
          <p:cNvSpPr txBox="1"/>
          <p:nvPr/>
        </p:nvSpPr>
        <p:spPr>
          <a:xfrm>
            <a:off x="4919198" y="6225316"/>
            <a:ext cx="4104168" cy="2092881"/>
          </a:xfrm>
          <a:prstGeom prst="rect">
            <a:avLst/>
          </a:prstGeom>
          <a:noFill/>
        </p:spPr>
        <p:txBody>
          <a:bodyPr wrap="square" rtlCol="0">
            <a:spAutoFit/>
          </a:bodyPr>
          <a:lstStyle/>
          <a:p>
            <a:pPr algn="ctr"/>
            <a:r>
              <a:rPr lang="fi-FI" sz="1400" b="1" dirty="0" smtClean="0">
                <a:latin typeface="Lato" panose="020F0502020204030203" pitchFamily="34" charset="0"/>
                <a:ea typeface="Lato" panose="020F0502020204030203" pitchFamily="34" charset="0"/>
                <a:cs typeface="Lato" panose="020F0502020204030203" pitchFamily="34" charset="0"/>
              </a:rPr>
              <a:t>LUKIJAYSTÄVÄLLISYYS</a:t>
            </a:r>
          </a:p>
          <a:p>
            <a:pPr algn="ctr"/>
            <a:endParaRPr lang="fi-FI" sz="1400" b="1" dirty="0" smtClean="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Muista, että posteriisi tutustuva yleisö ei ehkä jaksa tai ehdi lukea pitkää tekstiä. Tarkista, että abstrakti ja loppupäätelmät on ilmaistu iskevästi niin, että ne herättävät mielenkiinnon tutustua posteriin tarkemmin. Leipätekstissäkin kannattaa olla melko ytimekäs: hyödynnä tiiviitä virkkeitä, ranskalaisia viivoja, kuvia ja taulukoita</a:t>
            </a:r>
            <a:r>
              <a:rPr lang="fi-FI" sz="1600" dirty="0">
                <a:latin typeface="Lato" panose="020F0502020204030203" pitchFamily="34" charset="0"/>
                <a:ea typeface="Lato" panose="020F0502020204030203" pitchFamily="34" charset="0"/>
                <a:cs typeface="Lato" panose="020F0502020204030203" pitchFamily="34" charset="0"/>
              </a:rPr>
              <a:t>.</a:t>
            </a:r>
            <a:endParaRPr lang="fi-FI" sz="1400" dirty="0"/>
          </a:p>
        </p:txBody>
      </p:sp>
      <p:sp>
        <p:nvSpPr>
          <p:cNvPr id="20" name="TextBox 19"/>
          <p:cNvSpPr txBox="1"/>
          <p:nvPr/>
        </p:nvSpPr>
        <p:spPr>
          <a:xfrm>
            <a:off x="4942833" y="2395322"/>
            <a:ext cx="4104168" cy="2031325"/>
          </a:xfrm>
          <a:prstGeom prst="rect">
            <a:avLst/>
          </a:prstGeom>
          <a:noFill/>
        </p:spPr>
        <p:txBody>
          <a:bodyPr wrap="square" rtlCol="0">
            <a:spAutoFit/>
          </a:bodyPr>
          <a:lstStyle/>
          <a:p>
            <a:pPr algn="ctr"/>
            <a:r>
              <a:rPr lang="fi-FI" sz="1400" b="1" dirty="0" smtClean="0">
                <a:latin typeface="Lato" panose="020F0502020204030203" pitchFamily="34" charset="0"/>
                <a:ea typeface="Lato" panose="020F0502020204030203" pitchFamily="34" charset="0"/>
                <a:cs typeface="Lato" panose="020F0502020204030203" pitchFamily="34" charset="0"/>
              </a:rPr>
              <a:t>TIETEELLISYYS</a:t>
            </a:r>
          </a:p>
          <a:p>
            <a:pPr algn="ctr"/>
            <a:endParaRPr lang="fi-FI" sz="1400" b="1" dirty="0" smtClean="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Kuten aina tieteellisessä tekstissä, muista perustella selkeästi aiheenvalinta ja kuvailla projektin tavoite. Lopussa kuvaile, mitä projektista voidaan käytetyn aineiston perustella oppia Käytä asianmukaisia lähdeviitteitä ja lisää lähdeluettelo posterin loppuun. </a:t>
            </a:r>
            <a:endParaRPr lang="fi-FI" sz="1400" dirty="0" smtClean="0">
              <a:latin typeface="Lato" panose="020F0502020204030203" pitchFamily="34" charset="0"/>
              <a:ea typeface="Lato" panose="020F0502020204030203" pitchFamily="34" charset="0"/>
              <a:cs typeface="Lato" panose="020F0502020204030203" pitchFamily="34" charset="0"/>
            </a:endParaRPr>
          </a:p>
          <a:p>
            <a:endParaRPr lang="fi-FI" sz="1400" dirty="0">
              <a:latin typeface="Lato" panose="020F0502020204030203" pitchFamily="34" charset="0"/>
              <a:ea typeface="Lato" panose="020F0502020204030203" pitchFamily="34" charset="0"/>
              <a:cs typeface="Lato" panose="020F0502020204030203" pitchFamily="34" charset="0"/>
            </a:endParaRPr>
          </a:p>
        </p:txBody>
      </p:sp>
      <p:sp>
        <p:nvSpPr>
          <p:cNvPr id="22" name="TextBox 21"/>
          <p:cNvSpPr txBox="1"/>
          <p:nvPr/>
        </p:nvSpPr>
        <p:spPr>
          <a:xfrm>
            <a:off x="4942833" y="8364614"/>
            <a:ext cx="4104168" cy="1384995"/>
          </a:xfrm>
          <a:prstGeom prst="rect">
            <a:avLst/>
          </a:prstGeom>
          <a:noFill/>
        </p:spPr>
        <p:txBody>
          <a:bodyPr wrap="square" rtlCol="0">
            <a:spAutoFit/>
          </a:bodyPr>
          <a:lstStyle/>
          <a:p>
            <a:pPr algn="ctr"/>
            <a:r>
              <a:rPr lang="fi-FI" sz="1400" b="1" dirty="0" smtClean="0">
                <a:latin typeface="Lato" panose="020F0502020204030203" pitchFamily="34" charset="0"/>
                <a:ea typeface="Lato" panose="020F0502020204030203" pitchFamily="34" charset="0"/>
                <a:cs typeface="Lato" panose="020F0502020204030203" pitchFamily="34" charset="0"/>
              </a:rPr>
              <a:t>MUISTA LÄHDELUETTELO</a:t>
            </a:r>
          </a:p>
          <a:p>
            <a:pPr algn="ctr"/>
            <a:endParaRPr lang="fi-FI" sz="1400" b="1" dirty="0" smtClean="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Merkitse lähteet tekstiin ja lähdeluetteloon sillä tyylillä, jota olet tottunut käyttämään tai valitse esimerkiksi APA, johon on helppoa löytää ohjeita </a:t>
            </a:r>
            <a:r>
              <a:rPr lang="fi-FI" sz="1400" dirty="0" err="1">
                <a:latin typeface="Lato" panose="020F0502020204030203" pitchFamily="34" charset="0"/>
                <a:ea typeface="Lato" panose="020F0502020204030203" pitchFamily="34" charset="0"/>
                <a:cs typeface="Lato" panose="020F0502020204030203" pitchFamily="34" charset="0"/>
              </a:rPr>
              <a:t>googlaamalla</a:t>
            </a:r>
            <a:r>
              <a:rPr lang="fi-FI" sz="1400" dirty="0" smtClean="0">
                <a:latin typeface="Lato" panose="020F0502020204030203" pitchFamily="34" charset="0"/>
                <a:ea typeface="Lato" panose="020F0502020204030203" pitchFamily="34" charset="0"/>
                <a:cs typeface="Lato" panose="020F0502020204030203" pitchFamily="34" charset="0"/>
              </a:rPr>
              <a:t>.</a:t>
            </a:r>
            <a:endParaRPr lang="fi-FI" sz="1400" dirty="0">
              <a:latin typeface="Lato" panose="020F0502020204030203" pitchFamily="34" charset="0"/>
              <a:ea typeface="Lato" panose="020F0502020204030203" pitchFamily="34" charset="0"/>
              <a:cs typeface="Lato" panose="020F0502020204030203" pitchFamily="34" charset="0"/>
            </a:endParaRPr>
          </a:p>
        </p:txBody>
      </p:sp>
      <p:sp>
        <p:nvSpPr>
          <p:cNvPr id="23" name="TextBox 22"/>
          <p:cNvSpPr txBox="1"/>
          <p:nvPr/>
        </p:nvSpPr>
        <p:spPr>
          <a:xfrm>
            <a:off x="590934" y="2406563"/>
            <a:ext cx="4104168" cy="2062103"/>
          </a:xfrm>
          <a:prstGeom prst="rect">
            <a:avLst/>
          </a:prstGeom>
          <a:solidFill>
            <a:srgbClr val="002957"/>
          </a:solidFill>
        </p:spPr>
        <p:txBody>
          <a:bodyPr wrap="square" rtlCol="0">
            <a:spAutoFit/>
          </a:bodyPr>
          <a:lstStyle/>
          <a:p>
            <a:pPr algn="ctr"/>
            <a:r>
              <a:rPr lang="fi-FI" sz="1400" b="1" dirty="0" smtClean="0">
                <a:solidFill>
                  <a:schemeClr val="bg1"/>
                </a:solidFill>
                <a:latin typeface="Lato" panose="020F0502020204030203" pitchFamily="34" charset="0"/>
                <a:ea typeface="Lato" panose="020F0502020204030203" pitchFamily="34" charset="0"/>
                <a:cs typeface="Lato" panose="020F0502020204030203" pitchFamily="34" charset="0"/>
              </a:rPr>
              <a:t>ABSTRAKTI</a:t>
            </a:r>
          </a:p>
          <a:p>
            <a:pPr algn="ctr"/>
            <a:endParaRPr lang="fi-FI" sz="1400" b="1" dirty="0" smtClean="0">
              <a:solidFill>
                <a:schemeClr val="bg1"/>
              </a:solidFill>
              <a:latin typeface="Lato" panose="020F0502020204030203" pitchFamily="34" charset="0"/>
              <a:ea typeface="Lato" panose="020F0502020204030203" pitchFamily="34" charset="0"/>
              <a:cs typeface="Lato" panose="020F0502020204030203" pitchFamily="34" charset="0"/>
            </a:endParaRPr>
          </a:p>
          <a:p>
            <a:r>
              <a:rPr lang="fi-FI" sz="1400" dirty="0" smtClean="0">
                <a:solidFill>
                  <a:schemeClr val="bg1"/>
                </a:solidFill>
                <a:latin typeface="Lato" panose="020F0502020204030203" pitchFamily="34" charset="0"/>
                <a:ea typeface="Lato" panose="020F0502020204030203" pitchFamily="34" charset="0"/>
                <a:cs typeface="Lato" panose="020F0502020204030203" pitchFamily="34" charset="0"/>
              </a:rPr>
              <a:t>Tässä posteripohjassa esitellään XYHY1002-posteriohjeita. Voit muokata pohjaa oman esityksen tarpeisiin. Kiinnitä kuitenkin huomiota fonttikokoon: älä ainakaan pienennä sitä tästä. Posterissa on yleensä alussa lyhyt abstrakti tai ainakin jonkinlainen tietoisku siitä, mitä tuleman pitää. JYU-pohjalla se erottuu eri värisenä</a:t>
            </a:r>
            <a:r>
              <a:rPr lang="fi-FI" sz="1600" dirty="0" smtClean="0">
                <a:solidFill>
                  <a:schemeClr val="bg1"/>
                </a:solidFill>
                <a:latin typeface="Lato" panose="020F0502020204030203" pitchFamily="34" charset="0"/>
                <a:ea typeface="Lato" panose="020F0502020204030203" pitchFamily="34" charset="0"/>
                <a:cs typeface="Lato" panose="020F0502020204030203" pitchFamily="34" charset="0"/>
              </a:rPr>
              <a:t>.</a:t>
            </a:r>
            <a:endParaRPr lang="fi-FI" sz="1600" dirty="0">
              <a:solidFill>
                <a:schemeClr val="bg1"/>
              </a:solidFill>
            </a:endParaRPr>
          </a:p>
        </p:txBody>
      </p:sp>
      <p:sp>
        <p:nvSpPr>
          <p:cNvPr id="17" name="TextBox 16"/>
          <p:cNvSpPr txBox="1"/>
          <p:nvPr/>
        </p:nvSpPr>
        <p:spPr>
          <a:xfrm>
            <a:off x="4919198" y="4311549"/>
            <a:ext cx="4104168" cy="2062103"/>
          </a:xfrm>
          <a:prstGeom prst="rect">
            <a:avLst/>
          </a:prstGeom>
          <a:noFill/>
        </p:spPr>
        <p:txBody>
          <a:bodyPr wrap="square" rtlCol="0">
            <a:spAutoFit/>
          </a:bodyPr>
          <a:lstStyle/>
          <a:p>
            <a:pPr algn="ctr"/>
            <a:r>
              <a:rPr lang="fi-FI" sz="1400" b="1" dirty="0" smtClean="0">
                <a:latin typeface="Lato" panose="020F0502020204030203" pitchFamily="34" charset="0"/>
                <a:ea typeface="Lato" panose="020F0502020204030203" pitchFamily="34" charset="0"/>
                <a:cs typeface="Lato" panose="020F0502020204030203" pitchFamily="34" charset="0"/>
              </a:rPr>
              <a:t>LUOTETTAVUUSVAIKUTELMA</a:t>
            </a:r>
          </a:p>
          <a:p>
            <a:pPr algn="ctr"/>
            <a:endParaRPr lang="fi-FI" sz="1400" b="1" dirty="0" smtClean="0">
              <a:latin typeface="Lato" panose="020F0502020204030203" pitchFamily="34" charset="0"/>
              <a:ea typeface="Lato" panose="020F0502020204030203" pitchFamily="34" charset="0"/>
              <a:cs typeface="Lato" panose="020F0502020204030203" pitchFamily="34" charset="0"/>
            </a:endParaRPr>
          </a:p>
          <a:p>
            <a:r>
              <a:rPr lang="fi-FI" sz="1400" dirty="0" smtClean="0">
                <a:latin typeface="Lato" panose="020F0502020204030203" pitchFamily="34" charset="0"/>
                <a:ea typeface="Lato" panose="020F0502020204030203" pitchFamily="34" charset="0"/>
                <a:cs typeface="Lato" panose="020F0502020204030203" pitchFamily="34" charset="0"/>
              </a:rPr>
              <a:t>Mikä </a:t>
            </a:r>
            <a:r>
              <a:rPr lang="fi-FI" sz="1400" dirty="0">
                <a:latin typeface="Lato" panose="020F0502020204030203" pitchFamily="34" charset="0"/>
                <a:ea typeface="Lato" panose="020F0502020204030203" pitchFamily="34" charset="0"/>
                <a:cs typeface="Lato" panose="020F0502020204030203" pitchFamily="34" charset="0"/>
              </a:rPr>
              <a:t>sinun mielestäsi luo posteriesityksen luotettavuusvaikutelman? Onhan posterilla selkeä rakenne? Onko pääargumentit ilmaistu selkeästi? Ovatko lähteet paikoillaan? Viimeisenä silauksena muista lukea posteri huolellisesti läpi ja varmistaa, että kieliasu on kunnossa. </a:t>
            </a:r>
          </a:p>
          <a:p>
            <a:endParaRPr lang="fi-FI" sz="1600" dirty="0"/>
          </a:p>
        </p:txBody>
      </p:sp>
      <p:sp>
        <p:nvSpPr>
          <p:cNvPr id="21" name="TextBox 20"/>
          <p:cNvSpPr txBox="1"/>
          <p:nvPr/>
        </p:nvSpPr>
        <p:spPr>
          <a:xfrm>
            <a:off x="590934" y="10436457"/>
            <a:ext cx="4104168" cy="1384995"/>
          </a:xfrm>
          <a:prstGeom prst="rect">
            <a:avLst/>
          </a:prstGeom>
          <a:noFill/>
        </p:spPr>
        <p:txBody>
          <a:bodyPr wrap="square" rtlCol="0">
            <a:spAutoFit/>
          </a:bodyPr>
          <a:lstStyle/>
          <a:p>
            <a:pPr algn="ctr"/>
            <a:r>
              <a:rPr lang="fi-FI" sz="1400" b="1" dirty="0" smtClean="0">
                <a:latin typeface="Lato" panose="020F0502020204030203" pitchFamily="34" charset="0"/>
                <a:ea typeface="Lato" panose="020F0502020204030203" pitchFamily="34" charset="0"/>
                <a:cs typeface="Lato" panose="020F0502020204030203" pitchFamily="34" charset="0"/>
              </a:rPr>
              <a:t>VÄLIOTSIKOINTI</a:t>
            </a:r>
          </a:p>
          <a:p>
            <a:pPr algn="ctr"/>
            <a:endParaRPr lang="fi-FI" sz="1400" b="1" dirty="0" smtClean="0">
              <a:latin typeface="Lato" panose="020F0502020204030203" pitchFamily="34" charset="0"/>
              <a:ea typeface="Lato" panose="020F0502020204030203" pitchFamily="34" charset="0"/>
              <a:cs typeface="Lato" panose="020F0502020204030203" pitchFamily="34" charset="0"/>
            </a:endParaRPr>
          </a:p>
          <a:p>
            <a:r>
              <a:rPr lang="fi-FI" sz="1400" dirty="0" smtClean="0">
                <a:latin typeface="Lato" panose="020F0502020204030203" pitchFamily="34" charset="0"/>
                <a:ea typeface="Lato" panose="020F0502020204030203" pitchFamily="34" charset="0"/>
                <a:cs typeface="Lato" panose="020F0502020204030203" pitchFamily="34" charset="0"/>
              </a:rPr>
              <a:t>Kuten edellä todettiin, posterin rakenne on paljon itsestäsi (ja aiheestasi) kiinni, joten käytä sen verran väliotsikointia kuin sinun posterissasi on tarpeen. </a:t>
            </a:r>
            <a:endParaRPr lang="fi-FI" sz="1400" dirty="0">
              <a:latin typeface="Lato" panose="020F0502020204030203" pitchFamily="34" charset="0"/>
              <a:ea typeface="Lato" panose="020F0502020204030203" pitchFamily="34" charset="0"/>
              <a:cs typeface="Lato" panose="020F0502020204030203" pitchFamily="34" charset="0"/>
            </a:endParaRPr>
          </a:p>
        </p:txBody>
      </p:sp>
      <p:sp>
        <p:nvSpPr>
          <p:cNvPr id="25" name="TextBox 24"/>
          <p:cNvSpPr txBox="1"/>
          <p:nvPr/>
        </p:nvSpPr>
        <p:spPr>
          <a:xfrm>
            <a:off x="4970611" y="9854074"/>
            <a:ext cx="4104168" cy="2369880"/>
          </a:xfrm>
          <a:prstGeom prst="rect">
            <a:avLst/>
          </a:prstGeom>
          <a:solidFill>
            <a:srgbClr val="002957"/>
          </a:solidFill>
        </p:spPr>
        <p:txBody>
          <a:bodyPr wrap="square" rtlCol="0">
            <a:spAutoFit/>
          </a:bodyPr>
          <a:lstStyle/>
          <a:p>
            <a:pPr algn="ctr"/>
            <a:r>
              <a:rPr lang="fi-FI" sz="1400" b="1" dirty="0" smtClean="0">
                <a:solidFill>
                  <a:schemeClr val="bg1"/>
                </a:solidFill>
                <a:latin typeface="Lato" panose="020F0502020204030203" pitchFamily="34" charset="0"/>
                <a:ea typeface="Lato" panose="020F0502020204030203" pitchFamily="34" charset="0"/>
                <a:cs typeface="Lato" panose="020F0502020204030203" pitchFamily="34" charset="0"/>
              </a:rPr>
              <a:t>PÄÄTÄNTÖ</a:t>
            </a:r>
          </a:p>
          <a:p>
            <a:pPr algn="ctr"/>
            <a:endParaRPr lang="fi-FI" sz="1400" b="1" dirty="0" smtClean="0">
              <a:solidFill>
                <a:schemeClr val="bg1"/>
              </a:solidFill>
              <a:latin typeface="Lato" panose="020F0502020204030203" pitchFamily="34" charset="0"/>
              <a:ea typeface="Lato" panose="020F0502020204030203" pitchFamily="34" charset="0"/>
              <a:cs typeface="Lato" panose="020F0502020204030203" pitchFamily="34" charset="0"/>
            </a:endParaRPr>
          </a:p>
          <a:p>
            <a:r>
              <a:rPr lang="fi-FI" sz="1400" dirty="0" smtClean="0">
                <a:solidFill>
                  <a:schemeClr val="bg1"/>
                </a:solidFill>
                <a:latin typeface="Lato" panose="020F0502020204030203" pitchFamily="34" charset="0"/>
                <a:ea typeface="Lato" panose="020F0502020204030203" pitchFamily="34" charset="0"/>
                <a:cs typeface="Lato" panose="020F0502020204030203" pitchFamily="34" charset="0"/>
              </a:rPr>
              <a:t>Joskus posterissa on vielä esimerkiksi ranskalaisin viivoin kerrottuna pääpointit.</a:t>
            </a:r>
          </a:p>
          <a:p>
            <a:pPr marL="285750" indent="-285750">
              <a:buFontTx/>
              <a:buChar char="-"/>
            </a:pPr>
            <a:r>
              <a:rPr lang="fi-FI" sz="1400" dirty="0" smtClean="0">
                <a:solidFill>
                  <a:schemeClr val="bg1"/>
                </a:solidFill>
                <a:latin typeface="Lato" panose="020F0502020204030203" pitchFamily="34" charset="0"/>
                <a:ea typeface="Lato" panose="020F0502020204030203" pitchFamily="34" charset="0"/>
                <a:cs typeface="Lato" panose="020F0502020204030203" pitchFamily="34" charset="0"/>
              </a:rPr>
              <a:t>Posterin rakenne riippuu esityksen aiheesta, mutta ne mukailevat tieteellisiä artikkeleja.</a:t>
            </a:r>
          </a:p>
          <a:p>
            <a:pPr marL="285750" indent="-285750">
              <a:buFontTx/>
              <a:buChar char="-"/>
            </a:pPr>
            <a:r>
              <a:rPr lang="fi-FI" sz="1600" dirty="0" smtClean="0">
                <a:solidFill>
                  <a:schemeClr val="bg1"/>
                </a:solidFill>
              </a:rPr>
              <a:t>Muista tieteellisyys ja luotettavuusvaikutelma.</a:t>
            </a:r>
          </a:p>
          <a:p>
            <a:pPr marL="285750" indent="-285750">
              <a:buFontTx/>
              <a:buChar char="-"/>
            </a:pPr>
            <a:r>
              <a:rPr lang="fi-FI" sz="1600" dirty="0" smtClean="0">
                <a:solidFill>
                  <a:schemeClr val="bg1"/>
                </a:solidFill>
              </a:rPr>
              <a:t>Pidä teksti riittävän lyhyenä yleisöä ajatellen.</a:t>
            </a:r>
            <a:endParaRPr lang="fi-FI" sz="1600" dirty="0">
              <a:solidFill>
                <a:schemeClr val="bg1"/>
              </a:solidFill>
            </a:endParaRPr>
          </a:p>
        </p:txBody>
      </p:sp>
    </p:spTree>
    <p:extLst>
      <p:ext uri="{BB962C8B-B14F-4D97-AF65-F5344CB8AC3E}">
        <p14:creationId xmlns:p14="http://schemas.microsoft.com/office/powerpoint/2010/main" val="40907941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TotalTime>
  <Words>368</Words>
  <Application>Microsoft Office PowerPoint</Application>
  <PresentationFormat>A3-paperi (297 x 420 mm)</PresentationFormat>
  <Paragraphs>32</Paragraphs>
  <Slides>1</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vt:i4>
      </vt:variant>
    </vt:vector>
  </HeadingPairs>
  <TitlesOfParts>
    <vt:vector size="8" baseType="lpstr">
      <vt:lpstr>Aleo</vt:lpstr>
      <vt:lpstr>Arial</vt:lpstr>
      <vt:lpstr>Calibri</vt:lpstr>
      <vt:lpstr>Calibri Light</vt:lpstr>
      <vt:lpstr>Helvetica</vt:lpstr>
      <vt:lpstr>Lato</vt:lpstr>
      <vt:lpstr>Office Theme</vt:lpstr>
      <vt:lpstr>PowerPoint-esitys</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Walker, Martta</dc:creator>
  <cp:lastModifiedBy>Huovinen, Terhi</cp:lastModifiedBy>
  <cp:revision>12</cp:revision>
  <cp:lastPrinted>2020-02-20T08:54:59Z</cp:lastPrinted>
  <dcterms:created xsi:type="dcterms:W3CDTF">2020-02-19T12:32:23Z</dcterms:created>
  <dcterms:modified xsi:type="dcterms:W3CDTF">2021-01-08T09:56:15Z</dcterms:modified>
</cp:coreProperties>
</file>