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63" r:id="rId4"/>
    <p:sldId id="261" r:id="rId5"/>
    <p:sldId id="259" r:id="rId6"/>
    <p:sldId id="267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04"/>
    <p:restoredTop sz="96327"/>
  </p:normalViewPr>
  <p:slideViewPr>
    <p:cSldViewPr snapToGrid="0">
      <p:cViewPr varScale="1">
        <p:scale>
          <a:sx n="128" d="100"/>
          <a:sy n="128" d="100"/>
        </p:scale>
        <p:origin x="368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8-27T09:17:20.158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0 549,'86'9,"11"-4,2-2,-35-3,2 0,7 2,2 1,10-3,1 1,-2 2,0-1,10-2,0 0,-4 0,0 0,6 3,0 0,-9-3,-1 1,2 5,-3-1,-16-4,-2 0,-1 3,-2 1,-12-2,-2-1,1 1,-1 0,39 1,1-4,-2 0,9 0,-46 0,1 0,5-2,0-1,-6 1,0 0,0 0,0-1,1-1,1 0,5 4,1-1,10-1,2 0,-1-1,1 1,3 2,-1-1,-11-1,-1-1,6 1,-2 0,-12 1,-3 0,5-1,-1 0,36 2,-12 0,-7 0,-5 0,-1 0,6 0,-6 0,1 0,-9 0,-4 0,-3 0,1 0,-5 0,3 0,-13 0,-6 0,-2 0,-1 0,10 0,1 0,10 0,-7 0,8 0,-17 0,4 0,-14 0,5 0,-8 0,8 0,-2 0,7 0,-4 0,9 0,-7 0,11 0,-2 0,11 0,0 0,12 3,2-2,15 3,-5-2,15-1,4 1,-38-1,2-2,4-1,1 0,3 1,0 0,3-3,1-1,2 4,0 0,4-4,0 0,1 4,0 1,3-2,1-1,2 0,1 1,-1 1,-1 0,2-4,-1 0,0 5,-2-1,-8-4,-1 0,11 5,-2-1,-13-3,0-1,6 4,0 1,-8-5,-2 1,-2 3,-2 1,-7-4,-2 0,42-1,-23 0,-13-1,-20 3,-14 0,1 1,-4 2,11 0,7 0,8 0,9 0,16 0,7 0,18 0,-7 0,-4 0,-13 0,-10 0,-3 3,-6-2,-2 2,-4-3,-6 0,-2 0,-15 0,-4 0,2 0,1 0,1 0,-1 0,4 0,-7 0,12 0,-8 0,5 0,0 0,5 2,-5-1,5 1,-5-2,9 0,2 0,5 0,0 0,-3 0,-7 0,-4 0,-12 0,7 0,-10 0,18 0,-3 3,17-3,-1 3,21-3,-1 3,24-2,-2 6,-36-6,-1-1,47 4,-42-4,0 0,38 0,-39 2,0 0,30 0,-33 0,-2 0,21 0,11-1,-15 5,8-5,11 6,0-2,-35-3,1 1,0 1,1 0,12-3,0-1,-7 2,1 0,8 1,-1-1,-3-2,-1 1,6 1,1 1,-6-3,0 0,5 2,0 0,-2-1,0 0,7 4,2 0,1-5,1 1,10 4,0 1,-3-6,1 1,9 5,0-1,-4-4,0 0,7 1,-1 2,-4-1,-2-1,-1-1,-1-1,-2 3,-4 0,-15-1,-2-1,5-1,-2 1,-11 0,1 1,9-2,0 0,-4 2,-1 0,6-1,-2-1,34 5,-49-3,0-1,43 0,5 2,-43-1,1 1,-2-1,1 1,6 0,1 0,-2 1,2 0,8-3,1-1,-1 5,1 0,2-5,1 1,1 3,1 2,3-3,0 0,-1 0,-1 0,-2 3,0-1,1-4,-1-1,4 2,-1 1,0 0,1-1,11-2,1 1,-7 4,0 1,10-3,0 1,-4-1,-1 0,2 1,0-2,-6-2,-1 0,-2 0,-1 0,-7 0,-1 0,2 3,-1-1,-6-1,0-1,5 3,0 0,-6-3,0 0,6 0,-1 0,-5 0,1 0,4 0,0 0,-8 0,-1 0,4 0,0 0,-5 0,0 0,-2 0,0 0,0-3,0 1,-5 2,0-1,1-1,0 0,2 2,-1 0,-7-2,0 0,2 2,-1-1,26-6,-9 6,-17-4,-19 3,-6-3,-13 4,6-2,3 2,5 0,4 1,0-2,2 1,-1-4,-7 3,-6 0,-1-1,2 0,-1 0,6 0,-12 0,12-5,-7 0,1-1,2-3,-8 8,11-8,-9 7,5-3,6 0,-6 5,13-5,-1 5,1-2,14 1,-7-1,8 2,-18 0,6-3,-15 6,2-3,-5 2,2 0,0-2,0 2,3-3,4 3,0-2,8 3,-7-4,3 1,0-2,-9 2,-3-1,0 0,-4-1,7 0,-3 1,-113-17,14 6,17 6,-10 0,1 0,-25-3,-3 2,18 5,-4 1,-3-1,15-1,-1-1,-3-1,-2 2,-13-1,-4 1,-2 1,-1-2,16 1,0-1,-2 0,0 1,-2 0,-6 0,-2 0,-1 1,0 0,1 0,1 0,-1-1,1 1,0 0,0 1,0 1,0 1,0 0,1 1,1-1,7-1,1-1,1 1,1 0,0 0,-17 0,0 1,2-1,2 1,10 0,3 0,1 0,0-2,4-1,0-1,2 0,2 1,-6 2,3 1,1-1,3-3,0-1,0 0,5 3,1 0,-2 1,-3-1,-2 0,-2 0,-11-1,-3 0,1 1,4 1,0 0,1 1,1 0,0-1,2 2,10 0,3 1,1 1,-27-1,4 0,11 0,2 0,3 0,2 0,3 0,0 0,-5 0,-1 0,-2 0,-3 0,-18 0,-3 0,30 0,1 0,-3 0,-8-2,-1-1,0 1,4 1,2 1,-1-1,1-1,-1 0,3 0,-23 2,3 0,-3 0,4 0,17 0,3 0,0 0,2 0,13 0,3 0,3 0,-1 0,-3 0,1 0,-43 0,27-2,-3 0,-3-2,-3 1,13 1,-2 0,1 0,-23-1,1 1,0 2,2 0,13 0,2 0,6 0,1 0,1 0,2 0,-38 0,2-4,0-1,39 3,-3-1,-3-4,-1 0,-10 3,-1 0,-4-1,-1-1,-3 1,0 0,1 1,0 1,-2 0,1-1,9-1,0 1,-3 0,0 1,4 0,2 0,4-2,0 0,-5 5,1-1,11-1,1 0,-3-1,1 1,5 2,1-1,0-1,2 0,-45 2,2 0,15 0,-5 0,7 0,0 0,3 0,-3 4,-5-3,-5 7,42-8,-2 1,-2 3,-2 0,-1-1,-1 0,-4 2,-2 0,-2 0,-1 0,-6 1,-2-1,-2 1,-1-1,-6 1,0 0,4 0,0-1,-9 1,0 0,3 0,-1 0,-8 1,-1-1,4-3,1 1,-3 1,2 1,17-4,2 1,-3-1,2 2,8 0,0 0,-6-3,0-1,-3 3,2-1,7 0,3 1,1-1,2 1,-29 6,-7-4,25 2,-15-7,11 4,22-4,-2 0,5 0,-2 0,-12 0,-1 0,9 0,1 0,2 0,3 0,-34 0,10 0,12 0,-8 0,9-4,-22 4,-6-8,33 8,-1-1,-4-1,0 0,4 2,-1 0,-8 0,0 0,8 0,0 0,-9 0,-1 0,9 0,1 0,-2 0,2 0,-36 0,41-2,0 0,-45 1,37-3,-2-1,1 4,-2 1,-1-5,1 0,7 5,2-1,3-1,2 0,-28 2,-2 0,12-3,-11-2,16 1,-25-4,11 7,26-3,-1 0,0 3,-1 1,-5-2,-1-1,5 3,-1 0,-4 0,1 0,-25 0,1 0,10 0,1 0,-15 0,6 0,-9 0,14 0,-5 0,23 0,-6 0,20 0,-7 0,9 0,1 0,1 0,0 0,-6 0,-6 0,4 0,2 0,9 0,7 0,4 0,1 3,3-3,-4 2,-3-2,6 0,-2 2,5 0,-1 1,-6-1,6 1,-3-2,-3 2,7-3,-8 5,9-4,-4 3,2-1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8-27T09:17:23.701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0 48,'61'-2,"-4"-1,-9 3,15 4,-12-4,3 1,0 1,2-1,23 0,5-2,10 1,4 0,-19 0,5 0,2 0,-12 0,2 0,3 0,0 0,7 0,1 0,2 0,0 0,3 0,1 0,0 0,1 0,5 0,1 0,0 0,1 0,-19 1,0 1,0 0,1 0,0-1,2 0,1-1,1 0,-1 0,1 1,0 2,0 0,0 1,0 0,1-2,0-1,1-1,0 0,0 0,0 1,1 3,0 2,0 0,-1-1,1-1,0-2,0-1,0-2,0 2,0 1,1 1,0 3,1-1,-1 1,0-1,-3-1,0 0,-1 0,0-1,1 1,0-2,0 1,0-1,-1 0,-1 1,13 1,-1 1,-1-1,2 0,-18-2,2 0,0-1,-1 1,-3-1,10-1,-3 1,0-1,1 1,2 0,2 2,-1-1,-2 0,-7-2,-1 0,-1-1,0 2,-1 0,0 1,-1 0,-1 0,18-1,-3-1,1 1,-1 1,1 1,-3-1,-5-2,-2 0,-3 0,20 0,-3 0,2 0,-4 0,-24 0,-1 0,8 0,1 0,-6-2,0-1,-2 3,-1-1,-4-1,-2-1,-5 3,-3 0,38 0,-22-3,-22 3,-5-3,-13 3,6 0,-4 0,1 0,3 0,-3 0,-1 0,4 0,-7 0,12 0,-12 0,12 0,-8 0,14-3,-4 2,16-2,0-1,6 0,0-4,-18 4,-7-1,-19 3,-3-2,0 1,4 1,2 1,3-1,0 2,0-2,9 2,-3-3,-1 3,9-3,-5 1,22 1,10-5,25 5,2-3,-34 2,1-1,-5 3,0-1,12-4,1 0,4 4,1 1,4-2,0-1,-2 1,0-1,-1 3,-3-1,-9-3,-1-1,1 5,-1-1,-9-3,1 0,5 3,1 1,-8-5,1 1,3 4,1-1,-3-1,1 0,2 0,-1-1,0 3,0-1,8-1,0 0,-7 1,1 2,10-1,0 0,-14 0,0 0,3 0,1 0,-3-3,1 1,4 1,1 1,7-3,2 1,3 2,0 0,3-2,2-1,-3 2,2 0,4-1,2-1,-2 0,0 1,7 1,1 1,-2-3,1 0,9 3,1 0,-8-2,0-1,-23 2,2 1,-1 0,-2-2,0 0,0 0,4 2,2 0,-1 0,-1 0,0 0,0 0,-2 0,1 1,-1-2,29-2,-1 1,-2 1,-2 0,-6-2,-2 1,-2 1,-2 2,-6-1,-2 0,-2 0,-2 0,-4 0,-4 0,37 0,-5 0,-29 0,3 0,-10 0,-6 0,-11 0,-2 0,-14 0,3 0,-11 0,4 0,0 2,2-2,8 2,8 1,16-2,22 2,3-3,6 0,-7 4,-4-3,-9 2,-11-3,-22 0,-15 0,-12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8-27T09:17:29.597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6245 366,'86'-2,"-3"0,-28 2,15 0,8-4,10 3,12-2,-47 2,1 2,5-1,2 0,9 0,1 0,0 0,2 0,12-3,1 0,-2 2,0 1,9-3,2 0,-5 3,0 0,2-2,0-1,-3-1,1 1,2 0,0-1,-5-1,-1-1,-3 3,-1 0,-7 0,-2 0,-5-3,-2 2,-2 3,-1 0,3-3,-3-1,31 4,-44-3,0 0,32 3,8-6,7 2,-10 0,3-3,-10 7,15-3,-12 0,-33 4,1-1,39-2,8-1,-3 3,-3-4,3 5,2-4,-6 3,4-3,-19 1,10 2,-17-3,3 4,-8 0,2 4,-7-3,-4 3,0-4,2 3,18-2,2 2,11 1,-8-3,14 7,2-7,-40 3,1 1,3-5,1 1,6 3,1 2,3-3,0 0,3 0,0 0,-1 2,-1-1,0 0,-3-2,-11 1,-2 0,2 2,-1-1,36-2,6 6,-4-7,-3 3,-4 0,2-3,-10 2,-4-3,-19 0,-8 3,-9-3,4 3,0-3,-1 0,1 0,12 3,2 1,13 1,-2-2,7 0,4 2,6-1,-3 4,2-7,-15 3,-5-1,-7 1,-1-1,3 4,-8-6,9 5,-8-5,17 6,-5-6,1 6,-14-6,-1 5,-14-5,6 4,0-4,0 4,11-5,-12 3,2-1,-10-1,-1 2,-8-3,-4 0,-1 0,-2 0,4 0,0 0,3 0,-3 3,4-1,-3 0,-3 0,-1-1,-80-8,1 3,-10-4,-8-2,4 4,-3 1,-10-3,-5 0,20 3,-2 1,-1 0,2-1,-1 1,-2 0,-14 1,-2 0,-1 1,1 0,0 0,-2 0,17 2,-3 0,0 0,1 0,1 0,1 0,0 0,2 0,-17 0,2 0,1 0,1 0,1 0,1 0,2 0,1 0,-2 0,-10 0,-2 0,-3 0,16 0,-1 0,-2 0,-2 0,-6 0,-2 0,-2 1,0-2,15 0,0 0,-1-1,-1 0,-2 0,-7 0,-3 0,-1 0,0 0,-1 0,15 1,0-1,-1 1,0-1,0 0,-1 0,-5 0,0-1,-1-1,0 1,0 0,1 1,0 1,-1 1,1 0,0 0,0 0,1-1,4 0,-1-1,2 1,-1-1,2 0,-1 1,-13 1,0 0,1 0,1 0,1 0,8 1,0-1,1 0,2 0,0-1,-16 0,1-1,2-1,0 2,5 0,1 1,0 0,2-1,5-3,1 0,1 0,0 1,1 2,0 1,1 0,0-1,-1-4,1-1,0-1,-1 3,0 2,-1 2,0 0,1-2,0-2,0-3,0 1,1 2,-1 2,0 2,1 0,2 0,-12-2,3-1,1 1,2 1,1 1,3 1,-20-1,3 0,0 0,4 0,28 0,3 0,-4 0,3 0,11-3,1 1,-5 2,-2-1,-13-4,-2 0,2 4,0 1,-11-3,2 1,13 2,2 0,-4 0,4 0,-30 0,4 0,12 0,5 0,-3 0,4 0,2 0,5 0,4 0,4 0,-4 0,-8 0,-7 0,-10 0,35-2,0 0,1 1,1 1,-5-3,1 1,-32 2,2 0,10 0,-17 5,42-5,-1 1,-2 1,-1 0,2-2,-1 0,-46 0,3 0,4 0,4 4,-7-4,5 4,35-4,-1 0,-43 0,43 0,-1 0,-41 0,-2 0,11 0,6 4,10-3,5 2,15 0,7-2,11 1,-2-2,12 0,-11 2,10-1,-6 3,4-3,7 2,2-2,-1 1,101 10,-31-5,30 2,8-1,-35-4,0 0,22 1,4 0,4 0,4 0,-16-3,3-1,3 2,12 0,2 1,4 0,-17-1,2-1,2 0,0 0,5 0,2 0,1 0,1 0,-12 1,1 0,2 0,0 0,0 0,5-2,1-1,0-1,1 1,1 1,6 2,0 0,0 1,2 0,0-2,-13-1,0 0,1-1,0 0,0 0,1 0,1 1,1 1,1 0,0-1,-1 1,1-1,-1-1,0 0,0 0,1 0,-1 0,1 0,0 0,0 0,0 0,0 0,0 0,-1 0,-1-1,-1-1,-1 1,1-1,-1 0,0 1,-1-1,0 0,0 1,-1-1,0 0,0-1,12 0,0-1,-1 0,-1 0,0 0,-3 0,-1 0,0 0,-1 0,-1 0,-4 0,0 1,-2-1,0 0,0 0,16-2,-1-1,0-1,-1 2,-5 1,0 0,-1 0,0 0,2-1,0-1,0 0,-2 1,-6 2,-1 0,-1 0,0-1,1 0,0-2,0 1,-1 0,-5 1,-2 1,0 0,0-1,21-3,-1 0,-2 1,-5 3,-1 2,-2-1,-1-1,-2-1,-1 1,-7 1,-1 1,-3-1,21-4,-2-1,-4 2,-4 0,-23 0,-4 0,3 1,-2 0,29-7,-1 3,-22 1,4 1,-17 6,-3-4,-14 2,-9 0,-8 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8-27T09:17:39.376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0 70,'76'0,"2"-1,12 1,-40 0,2 0,15 0,2 0,5-2,3-1,8 2,3 1,0-3,1 1,2 1,0 2,-9-1,-2 0,2-3,-3 0,-16 3,-1-1,2-4,-1 1,-9 3,0 0,4-3,1-1,-2 4,1 1,8-2,1 0,-5 1,2 2,7-1,1 0,-4 0,-1 0,7 0,-1 0,-8 0,-2 0,-7 0,-1 0,-3 0,-1 0,32 0,16 0,-3 0,-41 0,1 0,37 0,-38 0,0 0,37 0,6 0,-16-4,-12 3,-22-4,-13 4,-13-1,0 2,-5 0,9 0,2 0,10-3,1 3,4-3,-8 3,8 0,-13 0,12-3,-14 2,9-1,6 2,7 0,30 0,0 0,-26-1,0 2,39 2,-38-2,-1-1,32 4,-4-4,-10 3,-11-2,-9 2,4-3,-14 3,7-3,-17 3,-3-3,-15 0,7 0,0 0,2 1,0-1,-4 0,-1 0,6 0,-5 0,12 0,-3 3,10-2,1 1,4 1,7-3,0 3,7-3,-15 0,2 0,-18 0,-5 0,-2 0,0 0,1 0,3 0,-4 1,2 0,7 0,-11-1,6 1,-5-1,2 2,3-2,-1 0,1 0,9 0,1 0,16 0,6 0,-4 0,18 0,-10 0,22 0,-8 0,6 0,-13 0,5 0,-6 0,13 0,-6 0,15 0,-1 0,5 4,2-3,-8 3,0-4,4 4,-13-3,22 7,-21-7,17 3,-19 0,5-4,-14 4,0-4,-14 2,8-2,2 6,12-5,11 6,-5-6,1 3,-14-4,-2 0,-17 3,2-3,-10 3,0-3,-3 0,2 0,4 0,2 0,4 0,2 0,0-3,0 2,-6-4,-1 4,1-1,5-1,6 2,-7-4,11 4,3 0,20-4,10 4,-42-3,2 0,-2 3,2 1,4-2,1-1,-1 3,1 0,7 1,0-2,-2-1,0 0,7 1,1 1,0-3,0 1,7 2,0 0,4 0,0 0,3 0,1 0,-2 1,-1-2,-1-1,-1-1,-6 2,-1 1,1-3,0 0,-2 3,0 0,6 1,0-2,-4-1,-1 0,4 1,0 1,-4-3,-1 1,6 1,0 2,-4-1,-1 0,5 0,-1 0,-8-2,-1-1,5 3,-1-1,-4-1,-1-1,6 3,-1 0,-12 0,-1 0,4 0,0 0,-2 0,1 0,3 1,2-2,11-1,0-1,-6 2,1 1,7-3,1 0,-11 3,-1 0,8 0,0 0,-9 0,0 0,2 0,-2 0,-9 0,0 0,3 0,-2 0,-9 0,-1 0,6 0,0 0,35 0,5 0,-21 0,-2 0,-15 0,-6 0,-8 0,0 0,-1 0,1 3,4-2,-10 2,19 0,-4-2,32 6,1-2,-35 0,-1 0,40-1,-1 4,-11-7,-9 3,-1-1,-8-2,-9 2,-1 0,-15-2,6 2,-7-1,13-1,-2 1,15 2,-3-3,13 2,-6 0,6-2,-6 2,13-3,-19 0,15 3,-7-2,8 2,10-3,-5 0,14 0,-11 0,-33 0,1 0,39 0,7 0,-15 0,-7 3,-24-2,-9 3,-11-4,-9 0,-2 0,0 0,-3 0,16 0,2 0,24 0,12 0,15 0,0 0,2 0,-18 0,-4 0,-27 0,-15 0,-11-2,8 2,-3-1,8 1,-5 1,-6 0,4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8-27T09:17:48.856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84 0,'80'5,"-7"-2,-30 0,19-3,30 4,-27-1,3 1,4 1,4 0,16-1,3-1,-9 0,0-1,12-2,1 0,-7 0,-2 0,3 0,-2 0,-7 0,-5 0,-14 0,-3 0,-9 0,-4 0,25 0,-22 0,-14 0,-25 0,-86-6,32 1,-16 2,-4-1,-16-2,21 5,-4 1,-10-2,-5 0,-18 1,-2 2,2-2,-1 2,25 0,-2 1,4 0,-18 1,4 1,5 1,4 1,14 1,3 0,-40-1,18 5,8-7,24 2,17-1,16-2,-42 6,-41 2,25-1,-11-1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8-27T09:17:52.519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16712 233,'-52'-4,"0"1,1 1,-1 0,-5-2,1 0,7 3,-2 0,-18-1,-2 0,1 1,-3 2,-16-1,-5 0,18 0,-2 0,-2 0,-5 0,-1 0,-3 0,15 0,-2 0,-1 0,1 0,0 0,1 0,0 0,-1 0,-3 0,0 0,0 0,0 0,-21 0,1 0,-1 0,24 0,-1 0,1 0,1 0,-17 0,2-1,-1 2,-2 1,0 0,3 0,14-1,2-1,-1 1,-8 1,-1 1,1-1,10-2,1 0,-1 0,-12 0,-2 0,1 0,1 0,0 0,-1 0,-6 0,-3 0,3 0,10 0,2 0,-1 0,-6 0,-1 0,1 0,6 0,0 0,0 0,-5 0,0 0,-2 0,-7 0,-1 0,0 0,3 0,1-1,1 2,2 1,0 0,1 0,7-1,2-1,2 1,8 1,2 1,2-1,-21-2,4 0,7 0,2 0,4 0,1 0,-2 0,-1 0,0 0,-1 0,-9-1,-2 2,-4 1,-2 1,-5 0,-2 1,-3 3,0-1,0-2,0-1,7 0,0 0,-1-3,2 0,9 0,0 0,-4 0,0 0,7 0,-2 0,-10-3,-2 0,3 0,-2-1,21 0,-2-1,0 1,-1 1,-1 1,0 0,-2-2,-1-1,0 1,2 3,-1 1,2 0,2-2,1-1,1 1,-28 2,1 0,0-2,5-1,20 1,3-1,2-2,2 0,3 0,1 1,-5-1,-3 0,-19-1,-3 0,-1 0,1 0,-4 3,0-1,5 1,2 1,5 2,2 0,3-2,0-1,2 0,0-1,3-1,0-1,-1 0,1 1,8 2,1 0,-7-2,0 0,4 2,-1 0,-7 0,-3 0,-2-3,-2 2,-2 3,0 0,4-1,2-1,3 1,1-1,6 3,1-1,5-1,1-1,3 1,2 0,-40 1,15-3,22 2,-6 2,6-6,-27 1,0 1,33 0,-1-1,2 5,0-1,-1-1,0 0,-43-2,6 3,15-2,-10-1,23 3,-2-3,23 4,8 0,12 0,4 0,91 12,-24-5,11 2,4-1,33-4,-40 0,4 1,19-2,5 0,-16-1,4 0,1 0,12 3,3-1,2 0,6-3,3-1,2 0,-20 2,2 0,0 0,1-1,2 0,1-2,0 1,2 0,3 0,1 0,1 0,1 0,-15 0,0 0,2 0,-1 0,0 0,-2 0,0 0,1 0,-1 0,2 0,6 0,0 0,2 0,-1 0,0 0,-3 0,0 0,-1 0,1 0,0 0,2 0,0 0,1 0,-1 0,1 0,1 0,0 0,-1 0,1 0,-1 0,-3 0,-1 0,0 0,-1 0,2 0,2 0,0 0,0 0,0 0,0 0,-3 0,0 0,0 0,-1 0,0 0,0 0,-2 0,1 0,0 0,-1 0,0 0,-1 0,0 0,0 0,0 0,17 0,0 1,-1-1,-1-1,-6 0,0-2,-2 1,1 1,1 0,1 1,-1 0,-2-1,-9-1,-1 0,-1 0,1 1,3 0,2 1,-2 0,-1 1,15-1,-2 0,0 0,2 0,0 0,-3 0,-14 0,-3 0,0 0,2 0,-1 0,-2 0,19 0,-2 0,4 0,-4 0,-19 0,-3 0,2 0,-3 0,22 0,-11-4,-33 4,-12-3,-19 3,5-2,7 0,-1-1,22 1,-3 2,23 0,-3 0,18 0,-9-3,6 2,-18-3,-9 2,-21 1,-4-3,-5 3,5-1,5 2,4 0,7-3,1 3,-1-3,0 3,-9 0,-8 0,-7 0,-4 0,6 0,2 0,0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DC20A6-DF50-7468-E808-C5F5BF7063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BF47B93-1607-65B1-90E5-3EC0A1A6FD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3557DB4-8096-CD20-BA71-DED9A71EF4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68BC-F7FB-EF40-B17A-81BA5A0D4CC5}" type="datetimeFigureOut">
              <a:rPr lang="fi-FI" smtClean="0"/>
              <a:t>14.10.2025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EF5E653-015F-02B3-1683-5E4471F0B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0BD559C-B98B-6E54-AE51-8F5842004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363E-1587-A249-98F6-8BA8B40FB9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48848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ABE09A2-32D9-96E7-BEDE-538B6950A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05FE987-FBB3-6CF1-1779-B54949A60E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C1D4FA5-9BEC-0EB7-E52D-63279994D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68BC-F7FB-EF40-B17A-81BA5A0D4CC5}" type="datetimeFigureOut">
              <a:rPr lang="fi-FI" smtClean="0"/>
              <a:t>14.10.2025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0A6078A-B979-CDD4-9FAD-FD0F0E01B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EF4F1C4-AF5D-EBBA-1223-09943D99E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363E-1587-A249-98F6-8BA8B40FB9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7629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2753271D-4247-B5B9-31DB-AA2B274C51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550A27F-75D3-7AB2-574A-0864C95CB3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801B51A-42D6-1102-1594-A52C5C782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68BC-F7FB-EF40-B17A-81BA5A0D4CC5}" type="datetimeFigureOut">
              <a:rPr lang="fi-FI" smtClean="0"/>
              <a:t>14.10.2025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2BEA0E3-9112-E29D-B243-6F5E99BE23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D84FA18-2C4F-C218-C0F2-443D7E50B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363E-1587-A249-98F6-8BA8B40FB9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5326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A24647-E3B4-02FA-B6C3-689542DDD0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29F22F5-4F8B-3CAD-52C7-9BBD2890C9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EAF7E7D-787B-87FA-0127-F5C85D242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68BC-F7FB-EF40-B17A-81BA5A0D4CC5}" type="datetimeFigureOut">
              <a:rPr lang="fi-FI" smtClean="0"/>
              <a:t>14.10.2025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27CE51F-5FB5-5009-03AB-94C4C82D7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8768ED5-099B-6165-E105-98B71C7FC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363E-1587-A249-98F6-8BA8B40FB9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0704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39155A-9522-0376-D421-DBA0D734A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E47939E-D7C9-ACD1-A1AC-5664EF2B31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803883D-363B-8528-398E-8DDF72834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68BC-F7FB-EF40-B17A-81BA5A0D4CC5}" type="datetimeFigureOut">
              <a:rPr lang="fi-FI" smtClean="0"/>
              <a:t>14.10.2025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CA9ADC9-9E5F-700F-3D3A-0CAC00039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1E73FFA-E3CE-07CC-5CF9-FD65436B6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363E-1587-A249-98F6-8BA8B40FB9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3047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C73E01-0024-B3E7-D8A4-B6FFDDFF4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2D4EC7A-CBE5-C25E-B464-2FBC545EBF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D69C57F-3659-D332-073C-3E86F3AC4D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BD7B824F-CC4B-B746-7362-AA136A120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68BC-F7FB-EF40-B17A-81BA5A0D4CC5}" type="datetimeFigureOut">
              <a:rPr lang="fi-FI" smtClean="0"/>
              <a:t>14.10.2025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505365A-1596-2A35-652B-4867F4300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F9F46DC-FFFB-CA9F-532D-D6316B9DA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363E-1587-A249-98F6-8BA8B40FB9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2404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693E53-988E-3B36-E2A5-B601926AB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3B8AC12-6DE0-4FA3-0D3D-A75C4C54DE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00159DA-2B16-3CC2-ABC8-A9805165D6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3EE06BE5-5DA1-01C1-9E08-4F96C31F1F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A8F96F8A-4665-404D-385C-D4F83FCF98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0F1ADC7-E8A4-978E-2310-A535D0087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68BC-F7FB-EF40-B17A-81BA5A0D4CC5}" type="datetimeFigureOut">
              <a:rPr lang="fi-FI" smtClean="0"/>
              <a:t>14.10.2025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56F02210-503E-1D92-9B54-C33ECAABB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D010FC9-5171-63FF-E7A9-EC378D421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363E-1587-A249-98F6-8BA8B40FB9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7548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32EC3C-DC69-5C5C-CB77-1CB045094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BB74325B-C8F5-0A0F-85AC-3B64B922C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68BC-F7FB-EF40-B17A-81BA5A0D4CC5}" type="datetimeFigureOut">
              <a:rPr lang="fi-FI" smtClean="0"/>
              <a:t>14.10.2025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68E9905-8188-2973-3277-4BFD943D8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41E04E2D-746F-324D-8B77-508767C88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363E-1587-A249-98F6-8BA8B40FB9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461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F56B41F-90B0-F9B1-52E0-ED1CD0812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68BC-F7FB-EF40-B17A-81BA5A0D4CC5}" type="datetimeFigureOut">
              <a:rPr lang="fi-FI" smtClean="0"/>
              <a:t>14.10.2025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9303560-447A-EBF6-D1EF-93265A773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AE44630-0F98-0A25-6920-CDA95F462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363E-1587-A249-98F6-8BA8B40FB9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0880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B82282-321F-ECAB-D126-61ACB5602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74E42AC-F657-1B15-622B-8160354D87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61916D2-68F7-A9E8-52C1-9D2B59A457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9F75809-219C-AEA6-F2D3-C3C094E9B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68BC-F7FB-EF40-B17A-81BA5A0D4CC5}" type="datetimeFigureOut">
              <a:rPr lang="fi-FI" smtClean="0"/>
              <a:t>14.10.2025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C441C87-1D98-83EA-A74C-F6E23FEBC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F610CF8-72B9-2590-7644-742D9DE3F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363E-1587-A249-98F6-8BA8B40FB9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6197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6DE78B1-F6C4-652C-4316-5141B2197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72C37F9-2E26-72E4-3BCC-0382F71D7F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4398DED-1DBE-FFFC-97AC-CF23E94B66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6F0C565-A5B7-D2B5-331D-473D6A486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868BC-F7FB-EF40-B17A-81BA5A0D4CC5}" type="datetimeFigureOut">
              <a:rPr lang="fi-FI" smtClean="0"/>
              <a:t>14.10.2025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6B7850B-B84A-7A79-0C61-9B2139DBC8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4E80337-67B1-F00E-DCD1-EDB27EAA7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363E-1587-A249-98F6-8BA8B40FB9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5042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3FF7042-0F87-02EC-011C-FE2723FD4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09ED3F5-6FCC-043A-267C-A04AE4A4A5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B0750F4-D670-7127-E1AD-2468B7AB802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868BC-F7FB-EF40-B17A-81BA5A0D4CC5}" type="datetimeFigureOut">
              <a:rPr lang="fi-FI" smtClean="0"/>
              <a:t>14.10.2025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A252F14-3D99-9950-6100-EEF45EFA8C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49C3A3C-5A19-F0AF-AB52-6947BF6BDD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E363E-1587-A249-98F6-8BA8B40FB92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78899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13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7.png"/><Relationship Id="rId12" Type="http://schemas.openxmlformats.org/officeDocument/2006/relationships/customXml" Target="../ink/ink6.xml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11" Type="http://schemas.openxmlformats.org/officeDocument/2006/relationships/image" Target="../media/image9.png"/><Relationship Id="rId5" Type="http://schemas.openxmlformats.org/officeDocument/2006/relationships/image" Target="../media/image6.png"/><Relationship Id="rId10" Type="http://schemas.openxmlformats.org/officeDocument/2006/relationships/customXml" Target="../ink/ink5.xml"/><Relationship Id="rId4" Type="http://schemas.openxmlformats.org/officeDocument/2006/relationships/customXml" Target="../ink/ink2.xml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BE911DF-6622-CB86-656F-134B98784D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00502" y="199985"/>
            <a:ext cx="4060625" cy="1395872"/>
          </a:xfrm>
        </p:spPr>
        <p:txBody>
          <a:bodyPr>
            <a:normAutofit/>
          </a:bodyPr>
          <a:lstStyle/>
          <a:p>
            <a:r>
              <a:rPr lang="fi-FI" dirty="0"/>
              <a:t>S2-yo-koe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18FCDC7-08C8-E05C-B334-C05183D309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1078" y="1800355"/>
            <a:ext cx="5398649" cy="1643320"/>
          </a:xfrm>
        </p:spPr>
        <p:txBody>
          <a:bodyPr>
            <a:normAutofit/>
          </a:bodyPr>
          <a:lstStyle/>
          <a:p>
            <a:r>
              <a:rPr lang="fi-FI" dirty="0"/>
              <a:t>S29, S210 &amp; S211</a:t>
            </a:r>
          </a:p>
          <a:p>
            <a:endParaRPr lang="fi-FI" dirty="0"/>
          </a:p>
        </p:txBody>
      </p:sp>
      <p:pic>
        <p:nvPicPr>
          <p:cNvPr id="4" name="Picture 3" descr="Jigsaw tehtäviä muovi kuva kuviin">
            <a:extLst>
              <a:ext uri="{FF2B5EF4-FFF2-40B4-BE49-F238E27FC236}">
                <a16:creationId xmlns:a16="http://schemas.microsoft.com/office/drawing/2014/main" id="{F68A4637-B1CF-3625-8E38-46DF70F1F89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4360" r="2" b="33031"/>
          <a:stretch/>
        </p:blipFill>
        <p:spPr>
          <a:xfrm>
            <a:off x="1" y="3271957"/>
            <a:ext cx="12198212" cy="3599364"/>
          </a:xfrm>
          <a:custGeom>
            <a:avLst/>
            <a:gdLst/>
            <a:ahLst/>
            <a:cxnLst/>
            <a:rect l="l" t="t" r="r" b="b"/>
            <a:pathLst>
              <a:path w="12178449" h="3424057">
                <a:moveTo>
                  <a:pt x="8778628" y="0"/>
                </a:moveTo>
                <a:lnTo>
                  <a:pt x="9096995" y="0"/>
                </a:lnTo>
                <a:lnTo>
                  <a:pt x="9540073" y="10341"/>
                </a:lnTo>
                <a:cubicBezTo>
                  <a:pt x="10154127" y="37036"/>
                  <a:pt x="10847400" y="104023"/>
                  <a:pt x="11653844" y="224215"/>
                </a:cubicBezTo>
                <a:lnTo>
                  <a:pt x="12178449" y="307575"/>
                </a:lnTo>
                <a:lnTo>
                  <a:pt x="12178449" y="3424056"/>
                </a:lnTo>
                <a:lnTo>
                  <a:pt x="0" y="3424057"/>
                </a:lnTo>
                <a:lnTo>
                  <a:pt x="0" y="1093185"/>
                </a:lnTo>
                <a:lnTo>
                  <a:pt x="851945" y="1080793"/>
                </a:lnTo>
                <a:cubicBezTo>
                  <a:pt x="4637202" y="967650"/>
                  <a:pt x="5848483" y="115490"/>
                  <a:pt x="8385751" y="7749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630883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01F47A-7938-2B42-9B0D-63A07CE6B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739" y="178902"/>
            <a:ext cx="10058400" cy="714197"/>
          </a:xfrm>
        </p:spPr>
        <p:txBody>
          <a:bodyPr>
            <a:normAutofit/>
          </a:bodyPr>
          <a:lstStyle/>
          <a:p>
            <a:r>
              <a:rPr lang="fi-FI" dirty="0"/>
              <a:t>Yleistä S2-yo-kokeesta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80CF84-09B0-AF4A-8BAD-F8E02C2F80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739" y="1119811"/>
            <a:ext cx="11310731" cy="5559287"/>
          </a:xfrm>
        </p:spPr>
        <p:txBody>
          <a:bodyPr>
            <a:normAutofit fontScale="92500" lnSpcReduction="10000"/>
          </a:bodyPr>
          <a:lstStyle/>
          <a:p>
            <a:r>
              <a:rPr lang="fi-FI" sz="2800" dirty="0">
                <a:solidFill>
                  <a:schemeClr val="accent1">
                    <a:lumMod val="50000"/>
                  </a:schemeClr>
                </a:solidFill>
              </a:rPr>
              <a:t>Opiskelijoille, joiden äidinkieli on muu kuin suomi, ruotsi tai saame. </a:t>
            </a:r>
          </a:p>
          <a:p>
            <a:endParaRPr lang="fi-FI" sz="28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fi-FI" sz="2800" dirty="0">
                <a:solidFill>
                  <a:schemeClr val="accent6">
                    <a:lumMod val="50000"/>
                  </a:schemeClr>
                </a:solidFill>
              </a:rPr>
              <a:t>Koe arvioi, miten hyvin kokelas on saavuttanut S2-oppimäärän tavoitteiden mukaisen kielitaidon.</a:t>
            </a:r>
          </a:p>
          <a:p>
            <a:r>
              <a:rPr lang="fi-FI" sz="2800" dirty="0">
                <a:solidFill>
                  <a:schemeClr val="accent6">
                    <a:lumMod val="50000"/>
                  </a:schemeClr>
                </a:solidFill>
              </a:rPr>
              <a:t>Kokeessa arvioidaan myös kokelaan kypsyyttä ja valmiuksia jatko-opintoihin. </a:t>
            </a:r>
          </a:p>
          <a:p>
            <a:endParaRPr lang="fi-FI" sz="2800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fi-FI" sz="2800" dirty="0">
                <a:solidFill>
                  <a:srgbClr val="C00000"/>
                </a:solidFill>
              </a:rPr>
              <a:t>Koe on yksipäiväinen ja kuusituntinen. </a:t>
            </a:r>
          </a:p>
          <a:p>
            <a:r>
              <a:rPr lang="fi-FI" sz="2800" dirty="0">
                <a:solidFill>
                  <a:srgbClr val="C00000"/>
                </a:solidFill>
              </a:rPr>
              <a:t>Kokeessa arvioidaan vastaanottamistaitoja (kuunteleminen, lukutaito) sekä tuottamistaitoja (kirjoitustaito). </a:t>
            </a:r>
          </a:p>
          <a:p>
            <a:r>
              <a:rPr lang="fi-FI" sz="2800" dirty="0">
                <a:solidFill>
                  <a:srgbClr val="C00000"/>
                </a:solidFill>
              </a:rPr>
              <a:t>Suullista tuottamista ei arvioida. </a:t>
            </a:r>
          </a:p>
          <a:p>
            <a:endParaRPr lang="fi-FI" sz="2800" dirty="0">
              <a:solidFill>
                <a:srgbClr val="C00000"/>
              </a:solidFill>
            </a:endParaRPr>
          </a:p>
          <a:p>
            <a:r>
              <a:rPr lang="fi-FI" sz="2800" dirty="0"/>
              <a:t>Kokeessa yhtenäinen teema, joka liittyy </a:t>
            </a:r>
            <a:r>
              <a:rPr lang="fi-FI" sz="2800" dirty="0" err="1"/>
              <a:t>LOPS:n</a:t>
            </a:r>
            <a:r>
              <a:rPr lang="fi-FI" sz="2800" dirty="0"/>
              <a:t> aihekokonaisuuksiin sekä S2-oppimäärän tavoitteisiin.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59932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D5853E3-4905-252C-5484-CA1F0D4409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S2-OPETUKSEN YLEISET TAVOITTEET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115B490-5298-50CD-6C91-B625C985E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6739" y="1619732"/>
            <a:ext cx="6447183" cy="4351338"/>
          </a:xfrm>
        </p:spPr>
        <p:txBody>
          <a:bodyPr>
            <a:normAutofit fontScale="92500" lnSpcReduction="10000"/>
          </a:bodyPr>
          <a:lstStyle/>
          <a:p>
            <a:r>
              <a:rPr lang="fi-FI" sz="4000" dirty="0"/>
              <a:t>vuorovaikutusosaaminen</a:t>
            </a:r>
          </a:p>
          <a:p>
            <a:endParaRPr lang="fi-FI" sz="4000" dirty="0"/>
          </a:p>
          <a:p>
            <a:r>
              <a:rPr lang="fi-FI" sz="4000" dirty="0"/>
              <a:t>tekstien tulkitsemisen taidot </a:t>
            </a:r>
          </a:p>
          <a:p>
            <a:endParaRPr lang="fi-FI" sz="4000" dirty="0"/>
          </a:p>
          <a:p>
            <a:r>
              <a:rPr lang="fi-FI" sz="4000" dirty="0"/>
              <a:t>tekstien tuottamisen taidot </a:t>
            </a:r>
          </a:p>
          <a:p>
            <a:endParaRPr lang="fi-FI" sz="4000" dirty="0"/>
          </a:p>
          <a:p>
            <a:r>
              <a:rPr lang="fi-FI" sz="4000" dirty="0"/>
              <a:t>kielitietoisuuden kehittyminen</a:t>
            </a:r>
          </a:p>
        </p:txBody>
      </p:sp>
      <p:sp>
        <p:nvSpPr>
          <p:cNvPr id="4" name="Pyöristetty kuvatekstisuorakulmio 3">
            <a:extLst>
              <a:ext uri="{FF2B5EF4-FFF2-40B4-BE49-F238E27FC236}">
                <a16:creationId xmlns:a16="http://schemas.microsoft.com/office/drawing/2014/main" id="{25C7252A-D763-7945-DAFA-B21089209C52}"/>
              </a:ext>
            </a:extLst>
          </p:cNvPr>
          <p:cNvSpPr/>
          <p:nvPr/>
        </p:nvSpPr>
        <p:spPr>
          <a:xfrm>
            <a:off x="9218095" y="2751792"/>
            <a:ext cx="2262361" cy="1043609"/>
          </a:xfrm>
          <a:prstGeom prst="wedgeRoundRectCallout">
            <a:avLst>
              <a:gd name="adj1" fmla="val -144898"/>
              <a:gd name="adj2" fmla="val -18236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/>
              <a:t>erityisesti yo-kokeen lukutaito</a:t>
            </a:r>
          </a:p>
        </p:txBody>
      </p:sp>
      <p:sp>
        <p:nvSpPr>
          <p:cNvPr id="5" name="Pyöristetty kuvatekstisuorakulmio 4">
            <a:extLst>
              <a:ext uri="{FF2B5EF4-FFF2-40B4-BE49-F238E27FC236}">
                <a16:creationId xmlns:a16="http://schemas.microsoft.com/office/drawing/2014/main" id="{60B8F475-860C-30AE-4926-ED9516F04DA1}"/>
              </a:ext>
            </a:extLst>
          </p:cNvPr>
          <p:cNvSpPr/>
          <p:nvPr/>
        </p:nvSpPr>
        <p:spPr>
          <a:xfrm>
            <a:off x="8834096" y="4056130"/>
            <a:ext cx="2440908" cy="1043609"/>
          </a:xfrm>
          <a:prstGeom prst="wedgeRoundRectCallout">
            <a:avLst>
              <a:gd name="adj1" fmla="val -136469"/>
              <a:gd name="adj2" fmla="val -32445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/>
              <a:t>erityisesti yo-kokeen kirjoitustaito</a:t>
            </a:r>
          </a:p>
        </p:txBody>
      </p:sp>
      <p:sp>
        <p:nvSpPr>
          <p:cNvPr id="6" name="Pyöristetty kuvatekstisuorakulmio 5">
            <a:extLst>
              <a:ext uri="{FF2B5EF4-FFF2-40B4-BE49-F238E27FC236}">
                <a16:creationId xmlns:a16="http://schemas.microsoft.com/office/drawing/2014/main" id="{2F8EDAC2-171C-85E2-BF8B-8187D22066D3}"/>
              </a:ext>
            </a:extLst>
          </p:cNvPr>
          <p:cNvSpPr/>
          <p:nvPr/>
        </p:nvSpPr>
        <p:spPr>
          <a:xfrm>
            <a:off x="9077514" y="1465373"/>
            <a:ext cx="2543522" cy="1043609"/>
          </a:xfrm>
          <a:prstGeom prst="wedgeRoundRectCallout">
            <a:avLst>
              <a:gd name="adj1" fmla="val -144196"/>
              <a:gd name="adj2" fmla="val -17052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/>
              <a:t>erityisesti yo-kokeen kuuntelu &amp; lyhyt viesti</a:t>
            </a:r>
          </a:p>
        </p:txBody>
      </p:sp>
      <p:sp>
        <p:nvSpPr>
          <p:cNvPr id="7" name="Pyöristetty kuvatekstisuorakulmio 6">
            <a:extLst>
              <a:ext uri="{FF2B5EF4-FFF2-40B4-BE49-F238E27FC236}">
                <a16:creationId xmlns:a16="http://schemas.microsoft.com/office/drawing/2014/main" id="{D8373CE1-9665-F462-CB4D-F6406832E6AB}"/>
              </a:ext>
            </a:extLst>
          </p:cNvPr>
          <p:cNvSpPr/>
          <p:nvPr/>
        </p:nvSpPr>
        <p:spPr>
          <a:xfrm>
            <a:off x="9675295" y="5392627"/>
            <a:ext cx="2262361" cy="1043609"/>
          </a:xfrm>
          <a:prstGeom prst="wedgeRoundRectCallout">
            <a:avLst>
              <a:gd name="adj1" fmla="val -151922"/>
              <a:gd name="adj2" fmla="val -47837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/>
              <a:t>erityisesti yo-kokeen kirjoitustaito</a:t>
            </a:r>
          </a:p>
        </p:txBody>
      </p:sp>
    </p:spTree>
    <p:extLst>
      <p:ext uri="{BB962C8B-B14F-4D97-AF65-F5344CB8AC3E}">
        <p14:creationId xmlns:p14="http://schemas.microsoft.com/office/powerpoint/2010/main" val="413137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0AB6E3-9A2B-E4A5-B243-1162B73F6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25368"/>
            <a:ext cx="10515600" cy="1325563"/>
          </a:xfrm>
        </p:spPr>
        <p:txBody>
          <a:bodyPr/>
          <a:lstStyle/>
          <a:p>
            <a:r>
              <a:rPr lang="fi-FI" dirty="0"/>
              <a:t>Tekstien tulkitseminen = lukeminen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C32608A-98F2-A1EC-D474-3FDE998DD3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0626"/>
            <a:ext cx="11158330" cy="5128591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dirty="0"/>
              <a:t>Tavoitteena on, että opiskelija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dirty="0"/>
              <a:t>• kehittää käsitteellisen kielen taitoaan sekä kriittistä ja kulttuurista monilukutaitoaan niin, että ymmärtää monimuotoisia tekstejä, kuten asia- ja mediatekstejä, kirjallisuutta ja puhuttuja tekstejä, ja hyödyntää sopivia strategioita niiden lukemisessa ja tulkitsemisessa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fi-FI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dirty="0"/>
              <a:t>• kehittää lukemalla sana-, fraasi- ja käsitevarantoaan sekä käsitystään kirjoitetun kielen rakenteista ja osaa arvioida tekstejä tietoisena niiden tavoitteista ja konteksteista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fi-FI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dirty="0"/>
              <a:t>• kehittää kauno- ja tietokirjallisuuden tulkitsevan ja elämyksellisen lukemisen taitojaan, monipuolistaa lukemistoaan ja syventää ymmärrystään kirjallisuuden keinoista sekä oppii lukemaan ja tulkitsemaan myös pitkiä tietotekstejä, kokonaisia kaunokirjallisia teoksia ja tietokirjoja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fi-FI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i-FI" dirty="0"/>
              <a:t>• osaa kriittisesti arvioida erilaisia tiedonlähteitä sekä niiden tarkoitusperiä, luotettavuutta ja käytettävyyttä.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Käsinkirjoitus 3">
                <a:extLst>
                  <a:ext uri="{FF2B5EF4-FFF2-40B4-BE49-F238E27FC236}">
                    <a16:creationId xmlns:a16="http://schemas.microsoft.com/office/drawing/2014/main" id="{1F6346F2-5560-8815-8263-11E46DF52390}"/>
                  </a:ext>
                </a:extLst>
              </p14:cNvPr>
              <p14:cNvContentPartPr/>
              <p14:nvPr/>
            </p14:nvContentPartPr>
            <p14:xfrm>
              <a:off x="890134" y="2256412"/>
              <a:ext cx="8659440" cy="278640"/>
            </p14:xfrm>
          </p:contentPart>
        </mc:Choice>
        <mc:Fallback xmlns="">
          <p:pic>
            <p:nvPicPr>
              <p:cNvPr id="4" name="Käsinkirjoitus 3">
                <a:extLst>
                  <a:ext uri="{FF2B5EF4-FFF2-40B4-BE49-F238E27FC236}">
                    <a16:creationId xmlns:a16="http://schemas.microsoft.com/office/drawing/2014/main" id="{1F6346F2-5560-8815-8263-11E46DF5239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18134" y="2112772"/>
                <a:ext cx="8803080" cy="566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Käsinkirjoitus 4">
                <a:extLst>
                  <a:ext uri="{FF2B5EF4-FFF2-40B4-BE49-F238E27FC236}">
                    <a16:creationId xmlns:a16="http://schemas.microsoft.com/office/drawing/2014/main" id="{C43040C2-D8E9-4077-F63B-F1A8F899D950}"/>
                  </a:ext>
                </a:extLst>
              </p14:cNvPr>
              <p14:cNvContentPartPr/>
              <p14:nvPr/>
            </p14:nvContentPartPr>
            <p14:xfrm>
              <a:off x="2299534" y="2710012"/>
              <a:ext cx="7405560" cy="78120"/>
            </p14:xfrm>
          </p:contentPart>
        </mc:Choice>
        <mc:Fallback xmlns="">
          <p:pic>
            <p:nvPicPr>
              <p:cNvPr id="5" name="Käsinkirjoitus 4">
                <a:extLst>
                  <a:ext uri="{FF2B5EF4-FFF2-40B4-BE49-F238E27FC236}">
                    <a16:creationId xmlns:a16="http://schemas.microsoft.com/office/drawing/2014/main" id="{C43040C2-D8E9-4077-F63B-F1A8F899D95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227534" y="2566012"/>
                <a:ext cx="7549200" cy="36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6" name="Käsinkirjoitus 5">
                <a:extLst>
                  <a:ext uri="{FF2B5EF4-FFF2-40B4-BE49-F238E27FC236}">
                    <a16:creationId xmlns:a16="http://schemas.microsoft.com/office/drawing/2014/main" id="{A6A479D7-D90B-08D7-6999-27D55BF53E4C}"/>
                  </a:ext>
                </a:extLst>
              </p14:cNvPr>
              <p14:cNvContentPartPr/>
              <p14:nvPr/>
            </p14:nvContentPartPr>
            <p14:xfrm>
              <a:off x="1068694" y="3322732"/>
              <a:ext cx="5996520" cy="159480"/>
            </p14:xfrm>
          </p:contentPart>
        </mc:Choice>
        <mc:Fallback xmlns="">
          <p:pic>
            <p:nvPicPr>
              <p:cNvPr id="6" name="Käsinkirjoitus 5">
                <a:extLst>
                  <a:ext uri="{FF2B5EF4-FFF2-40B4-BE49-F238E27FC236}">
                    <a16:creationId xmlns:a16="http://schemas.microsoft.com/office/drawing/2014/main" id="{A6A479D7-D90B-08D7-6999-27D55BF53E4C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997054" y="3178732"/>
                <a:ext cx="6140160" cy="447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7" name="Käsinkirjoitus 6">
                <a:extLst>
                  <a:ext uri="{FF2B5EF4-FFF2-40B4-BE49-F238E27FC236}">
                    <a16:creationId xmlns:a16="http://schemas.microsoft.com/office/drawing/2014/main" id="{4E8F39DF-E9F6-F62B-3FE6-EF5695FEF7AC}"/>
                  </a:ext>
                </a:extLst>
              </p14:cNvPr>
              <p14:cNvContentPartPr/>
              <p14:nvPr/>
            </p14:nvContentPartPr>
            <p14:xfrm>
              <a:off x="2552974" y="3783892"/>
              <a:ext cx="7517520" cy="37800"/>
            </p14:xfrm>
          </p:contentPart>
        </mc:Choice>
        <mc:Fallback xmlns="">
          <p:pic>
            <p:nvPicPr>
              <p:cNvPr id="7" name="Käsinkirjoitus 6">
                <a:extLst>
                  <a:ext uri="{FF2B5EF4-FFF2-40B4-BE49-F238E27FC236}">
                    <a16:creationId xmlns:a16="http://schemas.microsoft.com/office/drawing/2014/main" id="{4E8F39DF-E9F6-F62B-3FE6-EF5695FEF7AC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480974" y="3639892"/>
                <a:ext cx="7661160" cy="325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8" name="Käsinkirjoitus 7">
                <a:extLst>
                  <a:ext uri="{FF2B5EF4-FFF2-40B4-BE49-F238E27FC236}">
                    <a16:creationId xmlns:a16="http://schemas.microsoft.com/office/drawing/2014/main" id="{F44FE13B-217B-DBEE-4917-B784BA430D36}"/>
                  </a:ext>
                </a:extLst>
              </p14:cNvPr>
              <p14:cNvContentPartPr/>
              <p14:nvPr/>
            </p14:nvContentPartPr>
            <p14:xfrm>
              <a:off x="10477654" y="4741492"/>
              <a:ext cx="794160" cy="45720"/>
            </p14:xfrm>
          </p:contentPart>
        </mc:Choice>
        <mc:Fallback xmlns="">
          <p:pic>
            <p:nvPicPr>
              <p:cNvPr id="8" name="Käsinkirjoitus 7">
                <a:extLst>
                  <a:ext uri="{FF2B5EF4-FFF2-40B4-BE49-F238E27FC236}">
                    <a16:creationId xmlns:a16="http://schemas.microsoft.com/office/drawing/2014/main" id="{F44FE13B-217B-DBEE-4917-B784BA430D36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0406014" y="4597492"/>
                <a:ext cx="937800" cy="333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9" name="Käsinkirjoitus 8">
                <a:extLst>
                  <a:ext uri="{FF2B5EF4-FFF2-40B4-BE49-F238E27FC236}">
                    <a16:creationId xmlns:a16="http://schemas.microsoft.com/office/drawing/2014/main" id="{439F02D3-323F-D427-2E5F-5FDCF9187E37}"/>
                  </a:ext>
                </a:extLst>
              </p14:cNvPr>
              <p14:cNvContentPartPr/>
              <p14:nvPr/>
            </p14:nvContentPartPr>
            <p14:xfrm>
              <a:off x="757294" y="5023732"/>
              <a:ext cx="6016680" cy="99720"/>
            </p14:xfrm>
          </p:contentPart>
        </mc:Choice>
        <mc:Fallback xmlns="">
          <p:pic>
            <p:nvPicPr>
              <p:cNvPr id="9" name="Käsinkirjoitus 8">
                <a:extLst>
                  <a:ext uri="{FF2B5EF4-FFF2-40B4-BE49-F238E27FC236}">
                    <a16:creationId xmlns:a16="http://schemas.microsoft.com/office/drawing/2014/main" id="{439F02D3-323F-D427-2E5F-5FDCF9187E37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685654" y="4879732"/>
                <a:ext cx="6160320" cy="387360"/>
              </a:xfrm>
              <a:prstGeom prst="rect">
                <a:avLst/>
              </a:prstGeom>
            </p:spPr>
          </p:pic>
        </mc:Fallback>
      </mc:AlternateContent>
      <p:sp>
        <p:nvSpPr>
          <p:cNvPr id="10" name="Pyöristetty kuvatekstisuorakulmio 9">
            <a:extLst>
              <a:ext uri="{FF2B5EF4-FFF2-40B4-BE49-F238E27FC236}">
                <a16:creationId xmlns:a16="http://schemas.microsoft.com/office/drawing/2014/main" id="{91F00EDF-EBE4-7BF6-4A7B-682709895D9A}"/>
              </a:ext>
            </a:extLst>
          </p:cNvPr>
          <p:cNvSpPr/>
          <p:nvPr/>
        </p:nvSpPr>
        <p:spPr>
          <a:xfrm>
            <a:off x="9915939" y="823530"/>
            <a:ext cx="1759226" cy="707096"/>
          </a:xfrm>
          <a:prstGeom prst="wedgeRoundRectCallout">
            <a:avLst>
              <a:gd name="adj1" fmla="val -95028"/>
              <a:gd name="adj2" fmla="val 66887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/>
              <a:t>lukutaito</a:t>
            </a:r>
          </a:p>
        </p:txBody>
      </p:sp>
      <p:sp>
        <p:nvSpPr>
          <p:cNvPr id="11" name="Pyöristetty kuvatekstisuorakulmio 10">
            <a:extLst>
              <a:ext uri="{FF2B5EF4-FFF2-40B4-BE49-F238E27FC236}">
                <a16:creationId xmlns:a16="http://schemas.microsoft.com/office/drawing/2014/main" id="{46718055-AEA9-7E64-DFA9-E2F3E793CAE2}"/>
              </a:ext>
            </a:extLst>
          </p:cNvPr>
          <p:cNvSpPr/>
          <p:nvPr/>
        </p:nvSpPr>
        <p:spPr>
          <a:xfrm>
            <a:off x="6773974" y="5601105"/>
            <a:ext cx="1759226" cy="707096"/>
          </a:xfrm>
          <a:prstGeom prst="wedgeRoundRectCallout">
            <a:avLst>
              <a:gd name="adj1" fmla="val -125933"/>
              <a:gd name="adj2" fmla="val -90391"/>
              <a:gd name="adj3" fmla="val 1666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i-FI" dirty="0"/>
              <a:t>HUOMAA!</a:t>
            </a:r>
          </a:p>
        </p:txBody>
      </p:sp>
    </p:spTree>
    <p:extLst>
      <p:ext uri="{BB962C8B-B14F-4D97-AF65-F5344CB8AC3E}">
        <p14:creationId xmlns:p14="http://schemas.microsoft.com/office/powerpoint/2010/main" val="1951167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Slide Background">
            <a:extLst>
              <a:ext uri="{FF2B5EF4-FFF2-40B4-BE49-F238E27FC236}">
                <a16:creationId xmlns:a16="http://schemas.microsoft.com/office/drawing/2014/main" id="{9F7D5CDA-D291-4307-BF55-1381FED296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E99F2495-A38C-B04D-83F4-BCA3D3E56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799" y="144081"/>
            <a:ext cx="5334197" cy="1708242"/>
          </a:xfrm>
        </p:spPr>
        <p:txBody>
          <a:bodyPr anchor="ctr">
            <a:normAutofit/>
          </a:bodyPr>
          <a:lstStyle/>
          <a:p>
            <a:r>
              <a:rPr lang="fi-FI" sz="4000" dirty="0"/>
              <a:t>S2-ylioppilaskoe = 3 osaa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6294A0E-3196-BD42-A8BA-81DD7B0E5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260" y="1500809"/>
            <a:ext cx="6095995" cy="459018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fi-FI" sz="3600" dirty="0"/>
          </a:p>
          <a:p>
            <a:pPr marL="0" indent="0">
              <a:buNone/>
            </a:pPr>
            <a:r>
              <a:rPr lang="fi-FI" sz="3600" dirty="0"/>
              <a:t>1 Kuunteleminen (50 p.) </a:t>
            </a:r>
          </a:p>
          <a:p>
            <a:pPr marL="0" indent="0">
              <a:buNone/>
            </a:pPr>
            <a:r>
              <a:rPr lang="fi-FI" sz="3600" dirty="0"/>
              <a:t>2 Lukutaito (50 p.) </a:t>
            </a:r>
          </a:p>
          <a:p>
            <a:pPr marL="0" indent="0">
              <a:buNone/>
            </a:pPr>
            <a:r>
              <a:rPr lang="fi-FI" sz="3600" dirty="0"/>
              <a:t>3 Kirjoitustaito (129 p.)</a:t>
            </a:r>
          </a:p>
          <a:p>
            <a:pPr marL="617220" indent="-571500"/>
            <a:r>
              <a:rPr lang="fi-FI" sz="3600" dirty="0"/>
              <a:t>Lyhyt kirjoitustehtävä (30 p.) </a:t>
            </a:r>
          </a:p>
          <a:p>
            <a:pPr marL="617220" indent="-571500"/>
            <a:r>
              <a:rPr lang="fi-FI" sz="3600" dirty="0"/>
              <a:t>Kirjoitelma (99 p.) </a:t>
            </a:r>
          </a:p>
          <a:p>
            <a:pPr marL="45720" indent="0">
              <a:buNone/>
            </a:pPr>
            <a:r>
              <a:rPr lang="fi-FI" sz="3600" dirty="0"/>
              <a:t>YHTEENSÄ: 229 pistettä</a:t>
            </a:r>
          </a:p>
          <a:p>
            <a:endParaRPr lang="fi-FI" sz="2000" dirty="0"/>
          </a:p>
        </p:txBody>
      </p:sp>
      <p:pic>
        <p:nvPicPr>
          <p:cNvPr id="6" name="Picture 3" descr="Jigsaw tehtäviä muovi kuva kuviin">
            <a:extLst>
              <a:ext uri="{FF2B5EF4-FFF2-40B4-BE49-F238E27FC236}">
                <a16:creationId xmlns:a16="http://schemas.microsoft.com/office/drawing/2014/main" id="{18A2B92D-6613-6B4A-0503-B27EAC31583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110" r="23111" b="-2"/>
          <a:stretch/>
        </p:blipFill>
        <p:spPr>
          <a:xfrm>
            <a:off x="6857797" y="-10886"/>
            <a:ext cx="5334204" cy="6868886"/>
          </a:xfrm>
          <a:prstGeom prst="rect">
            <a:avLst/>
          </a:prstGeom>
          <a:effectLst>
            <a:outerShdw blurRad="127000" dist="50800" dir="10800000" sx="99000" sy="99000" algn="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598740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944F23-434E-E638-5FA7-32242103D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499" y="27194"/>
            <a:ext cx="10515600" cy="1325563"/>
          </a:xfrm>
        </p:spPr>
        <p:txBody>
          <a:bodyPr>
            <a:normAutofit/>
          </a:bodyPr>
          <a:lstStyle/>
          <a:p>
            <a:r>
              <a:rPr lang="fi-FI" dirty="0"/>
              <a:t>Pisterajat vaihtelevat</a:t>
            </a:r>
            <a:br>
              <a:rPr lang="fi-FI" dirty="0"/>
            </a:br>
            <a:r>
              <a:rPr lang="fi-FI" dirty="0"/>
              <a:t>koe yhteensä 229 pistettä</a:t>
            </a:r>
          </a:p>
        </p:txBody>
      </p:sp>
      <p:graphicFrame>
        <p:nvGraphicFramePr>
          <p:cNvPr id="6" name="Taulukko 5">
            <a:extLst>
              <a:ext uri="{FF2B5EF4-FFF2-40B4-BE49-F238E27FC236}">
                <a16:creationId xmlns:a16="http://schemas.microsoft.com/office/drawing/2014/main" id="{DF27A757-E1B1-344F-BFDC-691CA2A5D6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738422"/>
              </p:ext>
            </p:extLst>
          </p:nvPr>
        </p:nvGraphicFramePr>
        <p:xfrm>
          <a:off x="550499" y="5085336"/>
          <a:ext cx="110910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9100">
                  <a:extLst>
                    <a:ext uri="{9D8B030D-6E8A-4147-A177-3AD203B41FA5}">
                      <a16:colId xmlns:a16="http://schemas.microsoft.com/office/drawing/2014/main" val="1216433627"/>
                    </a:ext>
                  </a:extLst>
                </a:gridCol>
                <a:gridCol w="1109100">
                  <a:extLst>
                    <a:ext uri="{9D8B030D-6E8A-4147-A177-3AD203B41FA5}">
                      <a16:colId xmlns:a16="http://schemas.microsoft.com/office/drawing/2014/main" val="2198784636"/>
                    </a:ext>
                  </a:extLst>
                </a:gridCol>
                <a:gridCol w="1109100">
                  <a:extLst>
                    <a:ext uri="{9D8B030D-6E8A-4147-A177-3AD203B41FA5}">
                      <a16:colId xmlns:a16="http://schemas.microsoft.com/office/drawing/2014/main" val="2036309382"/>
                    </a:ext>
                  </a:extLst>
                </a:gridCol>
                <a:gridCol w="1109100">
                  <a:extLst>
                    <a:ext uri="{9D8B030D-6E8A-4147-A177-3AD203B41FA5}">
                      <a16:colId xmlns:a16="http://schemas.microsoft.com/office/drawing/2014/main" val="2619546377"/>
                    </a:ext>
                  </a:extLst>
                </a:gridCol>
                <a:gridCol w="1109100">
                  <a:extLst>
                    <a:ext uri="{9D8B030D-6E8A-4147-A177-3AD203B41FA5}">
                      <a16:colId xmlns:a16="http://schemas.microsoft.com/office/drawing/2014/main" val="2068974335"/>
                    </a:ext>
                  </a:extLst>
                </a:gridCol>
                <a:gridCol w="1109100">
                  <a:extLst>
                    <a:ext uri="{9D8B030D-6E8A-4147-A177-3AD203B41FA5}">
                      <a16:colId xmlns:a16="http://schemas.microsoft.com/office/drawing/2014/main" val="2778640192"/>
                    </a:ext>
                  </a:extLst>
                </a:gridCol>
                <a:gridCol w="1109100">
                  <a:extLst>
                    <a:ext uri="{9D8B030D-6E8A-4147-A177-3AD203B41FA5}">
                      <a16:colId xmlns:a16="http://schemas.microsoft.com/office/drawing/2014/main" val="3321718718"/>
                    </a:ext>
                  </a:extLst>
                </a:gridCol>
                <a:gridCol w="1109100">
                  <a:extLst>
                    <a:ext uri="{9D8B030D-6E8A-4147-A177-3AD203B41FA5}">
                      <a16:colId xmlns:a16="http://schemas.microsoft.com/office/drawing/2014/main" val="4173304528"/>
                    </a:ext>
                  </a:extLst>
                </a:gridCol>
                <a:gridCol w="1109100">
                  <a:extLst>
                    <a:ext uri="{9D8B030D-6E8A-4147-A177-3AD203B41FA5}">
                      <a16:colId xmlns:a16="http://schemas.microsoft.com/office/drawing/2014/main" val="2324875912"/>
                    </a:ext>
                  </a:extLst>
                </a:gridCol>
                <a:gridCol w="1109100">
                  <a:extLst>
                    <a:ext uri="{9D8B030D-6E8A-4147-A177-3AD203B41FA5}">
                      <a16:colId xmlns:a16="http://schemas.microsoft.com/office/drawing/2014/main" val="2492446392"/>
                    </a:ext>
                  </a:extLst>
                </a:gridCol>
              </a:tblGrid>
              <a:tr h="762000">
                <a:tc>
                  <a:txBody>
                    <a:bodyPr/>
                    <a:lstStyle/>
                    <a:p>
                      <a:r>
                        <a:rPr lang="fi-FI" sz="4400" dirty="0"/>
                        <a:t>k24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I+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I-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2841128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r>
                        <a:rPr lang="fi-FI" sz="4400" dirty="0"/>
                        <a:t>S2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198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177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161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143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123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101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61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8215697"/>
                  </a:ext>
                </a:extLst>
              </a:tr>
            </a:tbl>
          </a:graphicData>
        </a:graphic>
      </p:graphicFrame>
      <p:graphicFrame>
        <p:nvGraphicFramePr>
          <p:cNvPr id="9" name="Taulukko 8">
            <a:extLst>
              <a:ext uri="{FF2B5EF4-FFF2-40B4-BE49-F238E27FC236}">
                <a16:creationId xmlns:a16="http://schemas.microsoft.com/office/drawing/2014/main" id="{CC559322-7B42-2D91-F238-21B8866E0F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7801535"/>
              </p:ext>
            </p:extLst>
          </p:nvPr>
        </p:nvGraphicFramePr>
        <p:xfrm>
          <a:off x="550500" y="3248864"/>
          <a:ext cx="110910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9100">
                  <a:extLst>
                    <a:ext uri="{9D8B030D-6E8A-4147-A177-3AD203B41FA5}">
                      <a16:colId xmlns:a16="http://schemas.microsoft.com/office/drawing/2014/main" val="1216433627"/>
                    </a:ext>
                  </a:extLst>
                </a:gridCol>
                <a:gridCol w="1109100">
                  <a:extLst>
                    <a:ext uri="{9D8B030D-6E8A-4147-A177-3AD203B41FA5}">
                      <a16:colId xmlns:a16="http://schemas.microsoft.com/office/drawing/2014/main" val="2198784636"/>
                    </a:ext>
                  </a:extLst>
                </a:gridCol>
                <a:gridCol w="1109100">
                  <a:extLst>
                    <a:ext uri="{9D8B030D-6E8A-4147-A177-3AD203B41FA5}">
                      <a16:colId xmlns:a16="http://schemas.microsoft.com/office/drawing/2014/main" val="2036309382"/>
                    </a:ext>
                  </a:extLst>
                </a:gridCol>
                <a:gridCol w="1109100">
                  <a:extLst>
                    <a:ext uri="{9D8B030D-6E8A-4147-A177-3AD203B41FA5}">
                      <a16:colId xmlns:a16="http://schemas.microsoft.com/office/drawing/2014/main" val="2619546377"/>
                    </a:ext>
                  </a:extLst>
                </a:gridCol>
                <a:gridCol w="1109100">
                  <a:extLst>
                    <a:ext uri="{9D8B030D-6E8A-4147-A177-3AD203B41FA5}">
                      <a16:colId xmlns:a16="http://schemas.microsoft.com/office/drawing/2014/main" val="2068974335"/>
                    </a:ext>
                  </a:extLst>
                </a:gridCol>
                <a:gridCol w="1109100">
                  <a:extLst>
                    <a:ext uri="{9D8B030D-6E8A-4147-A177-3AD203B41FA5}">
                      <a16:colId xmlns:a16="http://schemas.microsoft.com/office/drawing/2014/main" val="2778640192"/>
                    </a:ext>
                  </a:extLst>
                </a:gridCol>
                <a:gridCol w="1109100">
                  <a:extLst>
                    <a:ext uri="{9D8B030D-6E8A-4147-A177-3AD203B41FA5}">
                      <a16:colId xmlns:a16="http://schemas.microsoft.com/office/drawing/2014/main" val="3321718718"/>
                    </a:ext>
                  </a:extLst>
                </a:gridCol>
                <a:gridCol w="1109100">
                  <a:extLst>
                    <a:ext uri="{9D8B030D-6E8A-4147-A177-3AD203B41FA5}">
                      <a16:colId xmlns:a16="http://schemas.microsoft.com/office/drawing/2014/main" val="4173304528"/>
                    </a:ext>
                  </a:extLst>
                </a:gridCol>
                <a:gridCol w="1109100">
                  <a:extLst>
                    <a:ext uri="{9D8B030D-6E8A-4147-A177-3AD203B41FA5}">
                      <a16:colId xmlns:a16="http://schemas.microsoft.com/office/drawing/2014/main" val="2324875912"/>
                    </a:ext>
                  </a:extLst>
                </a:gridCol>
                <a:gridCol w="1109100">
                  <a:extLst>
                    <a:ext uri="{9D8B030D-6E8A-4147-A177-3AD203B41FA5}">
                      <a16:colId xmlns:a16="http://schemas.microsoft.com/office/drawing/2014/main" val="2492446392"/>
                    </a:ext>
                  </a:extLst>
                </a:gridCol>
              </a:tblGrid>
              <a:tr h="505518">
                <a:tc>
                  <a:txBody>
                    <a:bodyPr/>
                    <a:lstStyle/>
                    <a:p>
                      <a:r>
                        <a:rPr lang="fi-FI" sz="4400" dirty="0"/>
                        <a:t>s24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I+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I-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2841128"/>
                  </a:ext>
                </a:extLst>
              </a:tr>
              <a:tr h="505518">
                <a:tc>
                  <a:txBody>
                    <a:bodyPr/>
                    <a:lstStyle/>
                    <a:p>
                      <a:r>
                        <a:rPr lang="fi-FI" sz="4400" dirty="0"/>
                        <a:t>S2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201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176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157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137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114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8215697"/>
                  </a:ext>
                </a:extLst>
              </a:tr>
            </a:tbl>
          </a:graphicData>
        </a:graphic>
      </p:graphicFrame>
      <p:graphicFrame>
        <p:nvGraphicFramePr>
          <p:cNvPr id="4" name="Taulukko 3">
            <a:extLst>
              <a:ext uri="{FF2B5EF4-FFF2-40B4-BE49-F238E27FC236}">
                <a16:creationId xmlns:a16="http://schemas.microsoft.com/office/drawing/2014/main" id="{9DF9238D-E878-811D-7045-6ED36703D5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3454057"/>
              </p:ext>
            </p:extLst>
          </p:nvPr>
        </p:nvGraphicFramePr>
        <p:xfrm>
          <a:off x="550500" y="1568628"/>
          <a:ext cx="110910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9100">
                  <a:extLst>
                    <a:ext uri="{9D8B030D-6E8A-4147-A177-3AD203B41FA5}">
                      <a16:colId xmlns:a16="http://schemas.microsoft.com/office/drawing/2014/main" val="1053258222"/>
                    </a:ext>
                  </a:extLst>
                </a:gridCol>
                <a:gridCol w="1109100">
                  <a:extLst>
                    <a:ext uri="{9D8B030D-6E8A-4147-A177-3AD203B41FA5}">
                      <a16:colId xmlns:a16="http://schemas.microsoft.com/office/drawing/2014/main" val="814403051"/>
                    </a:ext>
                  </a:extLst>
                </a:gridCol>
                <a:gridCol w="1042765">
                  <a:extLst>
                    <a:ext uri="{9D8B030D-6E8A-4147-A177-3AD203B41FA5}">
                      <a16:colId xmlns:a16="http://schemas.microsoft.com/office/drawing/2014/main" val="3344080242"/>
                    </a:ext>
                  </a:extLst>
                </a:gridCol>
                <a:gridCol w="1175435">
                  <a:extLst>
                    <a:ext uri="{9D8B030D-6E8A-4147-A177-3AD203B41FA5}">
                      <a16:colId xmlns:a16="http://schemas.microsoft.com/office/drawing/2014/main" val="3040476693"/>
                    </a:ext>
                  </a:extLst>
                </a:gridCol>
                <a:gridCol w="1109100">
                  <a:extLst>
                    <a:ext uri="{9D8B030D-6E8A-4147-A177-3AD203B41FA5}">
                      <a16:colId xmlns:a16="http://schemas.microsoft.com/office/drawing/2014/main" val="3154851876"/>
                    </a:ext>
                  </a:extLst>
                </a:gridCol>
                <a:gridCol w="1109100">
                  <a:extLst>
                    <a:ext uri="{9D8B030D-6E8A-4147-A177-3AD203B41FA5}">
                      <a16:colId xmlns:a16="http://schemas.microsoft.com/office/drawing/2014/main" val="3315453040"/>
                    </a:ext>
                  </a:extLst>
                </a:gridCol>
                <a:gridCol w="1109100">
                  <a:extLst>
                    <a:ext uri="{9D8B030D-6E8A-4147-A177-3AD203B41FA5}">
                      <a16:colId xmlns:a16="http://schemas.microsoft.com/office/drawing/2014/main" val="277978066"/>
                    </a:ext>
                  </a:extLst>
                </a:gridCol>
                <a:gridCol w="1109100">
                  <a:extLst>
                    <a:ext uri="{9D8B030D-6E8A-4147-A177-3AD203B41FA5}">
                      <a16:colId xmlns:a16="http://schemas.microsoft.com/office/drawing/2014/main" val="16991178"/>
                    </a:ext>
                  </a:extLst>
                </a:gridCol>
                <a:gridCol w="1109100">
                  <a:extLst>
                    <a:ext uri="{9D8B030D-6E8A-4147-A177-3AD203B41FA5}">
                      <a16:colId xmlns:a16="http://schemas.microsoft.com/office/drawing/2014/main" val="3461759809"/>
                    </a:ext>
                  </a:extLst>
                </a:gridCol>
                <a:gridCol w="1109100">
                  <a:extLst>
                    <a:ext uri="{9D8B030D-6E8A-4147-A177-3AD203B41FA5}">
                      <a16:colId xmlns:a16="http://schemas.microsoft.com/office/drawing/2014/main" val="29250708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i-FI" sz="4400" dirty="0"/>
                        <a:t>k25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I+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I-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50059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sz="4400" dirty="0"/>
                        <a:t>S2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>
                          <a:effectLst/>
                        </a:rPr>
                        <a:t>199</a:t>
                      </a:r>
                      <a:endParaRPr lang="fi-FI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4400" dirty="0">
                          <a:effectLst/>
                        </a:rPr>
                        <a:t>180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4400" dirty="0">
                          <a:effectLst/>
                        </a:rPr>
                        <a:t>164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4400" dirty="0">
                          <a:effectLst/>
                        </a:rPr>
                        <a:t>147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123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sz="4400" dirty="0"/>
                        <a:t>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45884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1825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18FD9D-BF2F-E740-0315-2A5364EC88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409" y="365898"/>
            <a:ext cx="10515600" cy="1325563"/>
          </a:xfrm>
        </p:spPr>
        <p:txBody>
          <a:bodyPr/>
          <a:lstStyle/>
          <a:p>
            <a:r>
              <a:rPr lang="fi-FI" b="1" i="0" u="none" strike="noStrike" dirty="0">
                <a:solidFill>
                  <a:srgbClr val="333333"/>
                </a:solidFill>
                <a:effectLst/>
                <a:latin typeface="Noto Serif" panose="02020600060500020200" pitchFamily="18" charset="0"/>
              </a:rPr>
              <a:t>Kuunteleminen</a:t>
            </a:r>
            <a:br>
              <a:rPr lang="fi-FI" b="1" i="0" u="none" strike="noStrike" dirty="0">
                <a:solidFill>
                  <a:srgbClr val="333333"/>
                </a:solidFill>
                <a:effectLst/>
                <a:latin typeface="Noto Serif" panose="02020600060500020200" pitchFamily="18" charset="0"/>
              </a:rPr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FEC23E-5C3C-E272-A3BB-91BDAAEF31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409" y="1529053"/>
            <a:ext cx="10515600" cy="4586702"/>
          </a:xfrm>
        </p:spPr>
        <p:txBody>
          <a:bodyPr/>
          <a:lstStyle/>
          <a:p>
            <a:pPr marL="0" indent="0" algn="l">
              <a:buNone/>
            </a:pPr>
            <a:r>
              <a:rPr lang="fi-FI" b="0" i="0" u="none" strike="noStrike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tehtävät ovat </a:t>
            </a:r>
          </a:p>
          <a:p>
            <a:r>
              <a:rPr lang="fi-FI" b="0" i="0" u="none" strike="noStrike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monivalintatehtäviä </a:t>
            </a:r>
            <a:endParaRPr lang="fi-FI" dirty="0">
              <a:solidFill>
                <a:srgbClr val="333333"/>
              </a:solidFill>
              <a:latin typeface="Open Sans" panose="020B0606030504020204" pitchFamily="34" charset="0"/>
            </a:endParaRPr>
          </a:p>
          <a:p>
            <a:r>
              <a:rPr lang="fi-FI" b="0" i="0" u="none" strike="noStrike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avoimia kysymyksiä</a:t>
            </a:r>
            <a:endParaRPr lang="fi-FI" dirty="0">
              <a:solidFill>
                <a:srgbClr val="333333"/>
              </a:solidFill>
              <a:latin typeface="Open Sans" panose="020B0606030504020204" pitchFamily="34" charset="0"/>
            </a:endParaRPr>
          </a:p>
          <a:p>
            <a:r>
              <a:rPr lang="fi-FI" b="0" i="0" u="none" strike="noStrike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voi olla myös reagointi- tai tiivistämistehtäviä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fi-FI" b="0" i="0" u="none" strike="noStrike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u="none" strike="noStrike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kuunneltavat tekstit ovat ääni- tai videomuodossa 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fi-FI" b="0" i="0" u="none" strike="noStrike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u="none" strike="noStrike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tekstit edustavat kielen eri </a:t>
            </a:r>
            <a:r>
              <a:rPr lang="fi-FI" b="1" i="0" u="none" strike="noStrike" dirty="0">
                <a:effectLst/>
                <a:latin typeface="Open Sans" panose="020B0606030504020204" pitchFamily="34" charset="0"/>
              </a:rPr>
              <a:t>rekistereitä</a:t>
            </a:r>
            <a:r>
              <a:rPr lang="fi-FI" b="0" i="0" u="none" strike="noStrike" dirty="0">
                <a:effectLst/>
                <a:latin typeface="Open Sans" panose="020B0606030504020204" pitchFamily="34" charset="0"/>
              </a:rPr>
              <a:t> </a:t>
            </a:r>
            <a:r>
              <a:rPr lang="fi-FI" b="0" i="0" u="none" strike="noStrike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ja voivat olla lukupuhetta tai aitoa puhuttua kieltä</a:t>
            </a:r>
          </a:p>
          <a:p>
            <a:endParaRPr lang="fi-FI" dirty="0"/>
          </a:p>
        </p:txBody>
      </p:sp>
      <p:sp>
        <p:nvSpPr>
          <p:cNvPr id="4" name="Pyöristetty kuvatekstisuorakulmio 3">
            <a:extLst>
              <a:ext uri="{FF2B5EF4-FFF2-40B4-BE49-F238E27FC236}">
                <a16:creationId xmlns:a16="http://schemas.microsoft.com/office/drawing/2014/main" id="{A7FD4F5F-72B3-DEF8-25E7-223F5C6173CD}"/>
              </a:ext>
            </a:extLst>
          </p:cNvPr>
          <p:cNvSpPr/>
          <p:nvPr/>
        </p:nvSpPr>
        <p:spPr>
          <a:xfrm>
            <a:off x="9303488" y="2190307"/>
            <a:ext cx="2580167" cy="1988288"/>
          </a:xfrm>
          <a:prstGeom prst="wedgeRoundRectCallout">
            <a:avLst>
              <a:gd name="adj1" fmla="val -156309"/>
              <a:gd name="adj2" fmla="val 94923"/>
              <a:gd name="adj3" fmla="val 16667"/>
            </a:avLst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r>
              <a:rPr lang="fi-FI" b="0" i="0" u="none" strike="noStrike" dirty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Tilanteeseen sopiva tapa käyttää kieltä, esim. mainonnan kieli, urheilukieli, kotiseudulla puhuttava kieli jne.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789021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088290-155E-D036-7CF9-ED5F98CB1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i="0" u="none" strike="noStrike" dirty="0">
                <a:solidFill>
                  <a:srgbClr val="333333"/>
                </a:solidFill>
                <a:effectLst/>
                <a:latin typeface="Noto Serif" panose="02020600060500020200" pitchFamily="18" charset="0"/>
              </a:rPr>
              <a:t>Lukutaito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6B88398-FE25-E921-C43B-B1C78A8393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buFont typeface="Arial" panose="020B0604020202020204" pitchFamily="34" charset="0"/>
              <a:buChar char="•"/>
            </a:pPr>
            <a:r>
              <a:rPr lang="fi-FI" b="0" i="0" u="none" strike="noStrike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tehtävät ovat avoimia kysymyksiä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fi-FI" b="0" i="0" u="none" strike="noStrike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u="none" strike="noStrike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luettavat tekstit edustavat eri tekstilajeja ja voivat olla laajemman tekstin katkelmia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fi-FI" b="0" i="0" u="none" strike="noStrike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u="none" strike="noStrike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vastauksissa pitää tulkita luettavaa tekstiä, ja joskus voidaan kysyä myös kokelaan kannanottoa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fi-FI" dirty="0">
              <a:solidFill>
                <a:srgbClr val="333333"/>
              </a:solidFill>
              <a:latin typeface="Open Sans" panose="020B0606030504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u="none" strike="noStrike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vastausten merkkimäärä </a:t>
            </a:r>
            <a:r>
              <a:rPr lang="fi-FI" b="0" i="0" u="none" strike="noStrike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on 200–450 merkkiä</a:t>
            </a:r>
            <a:endParaRPr lang="fi-FI" b="0" i="0" u="none" strike="noStrike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18494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2E7F6DA-6E3E-87D8-6DFF-F2C222100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446" y="333227"/>
            <a:ext cx="10515600" cy="1325563"/>
          </a:xfrm>
        </p:spPr>
        <p:txBody>
          <a:bodyPr/>
          <a:lstStyle/>
          <a:p>
            <a:r>
              <a:rPr lang="fi-FI" b="1" i="0" u="none" strike="noStrike" dirty="0">
                <a:solidFill>
                  <a:srgbClr val="333333"/>
                </a:solidFill>
                <a:effectLst/>
                <a:latin typeface="Noto Serif" panose="02020600060500020200" pitchFamily="18" charset="0"/>
              </a:rPr>
              <a:t>Kirjoitustaito</a:t>
            </a:r>
            <a:br>
              <a:rPr lang="fi-FI" b="1" i="0" u="none" strike="noStrike" dirty="0">
                <a:solidFill>
                  <a:srgbClr val="333333"/>
                </a:solidFill>
                <a:effectLst/>
                <a:latin typeface="Noto Serif" panose="02020600060500020200" pitchFamily="18" charset="0"/>
              </a:rPr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F5404DA-5B60-84C9-007D-B268D547C3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0363" y="1361661"/>
            <a:ext cx="5509437" cy="5327374"/>
          </a:xfrm>
        </p:spPr>
        <p:txBody>
          <a:bodyPr>
            <a:normAutofit fontScale="77500" lnSpcReduction="20000"/>
          </a:bodyPr>
          <a:lstStyle/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fi-FI" sz="3400" b="1" i="0" u="none" strike="noStrike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Lyhyt kirjoitustehtävä</a:t>
            </a:r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endParaRPr lang="fi-FI" sz="3400" b="1" i="0" u="none" strike="noStrike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3400" b="0" i="0" u="none" strike="noStrike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tavoite on välittää pyydetty viesti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fi-FI" sz="3400" b="0" i="0" u="none" strike="noStrike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3400" b="0" i="0" u="none" strike="noStrike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tehtävänantoja on yksi, ja tehtävä on aineistopohjainen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fi-FI" sz="3400" b="0" i="0" u="none" strike="noStrike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3400" b="0" i="0" u="none" strike="noStrike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kirjoitettava teksti voi olla kommentti, sähköpostiviesti, blogiteksti tai muu viesti </a:t>
            </a:r>
          </a:p>
          <a:p>
            <a:pPr algn="l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fi-FI" sz="3400" b="0" i="0" u="none" strike="noStrike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  <a:p>
            <a:pPr algn="l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3400" b="0" i="0" u="none" strike="noStrike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vastauksen pituus on 500–800 merkkiä</a:t>
            </a:r>
          </a:p>
          <a:p>
            <a:endParaRPr lang="fi-FI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E45D454-772D-4B06-9505-6904AB90AF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81040" y="159026"/>
            <a:ext cx="6410960" cy="6698974"/>
          </a:xfrm>
        </p:spPr>
        <p:txBody>
          <a:bodyPr>
            <a:no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fi-FI" sz="2400" b="1" i="0" u="none" strike="noStrike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Kirjoitelma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fi-FI" sz="2400" b="1" i="0" u="none" strike="noStrike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2400" b="0" i="0" u="none" strike="noStrike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tavoite on kirjoittaa itsenäinen yhtenäinen teksti, jossa ilmaisee ajatuksiaan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fi-FI" sz="2400" b="0" i="0" u="none" strike="noStrike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2400" b="0" i="0" u="none" strike="noStrike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tehtävänantoja on 5–10</a:t>
            </a:r>
            <a:r>
              <a:rPr lang="fi-FI" sz="2400" dirty="0">
                <a:solidFill>
                  <a:srgbClr val="333333"/>
                </a:solidFill>
                <a:latin typeface="Open Sans" panose="020B0606030504020204" pitchFamily="34" charset="0"/>
              </a:rPr>
              <a:t> </a:t>
            </a:r>
            <a:r>
              <a:rPr lang="fi-FI" sz="2400" dirty="0">
                <a:solidFill>
                  <a:srgbClr val="333333"/>
                </a:solidFill>
                <a:latin typeface="Open Sans" panose="020B0606030504020204" pitchFamily="34" charset="0"/>
                <a:sym typeface="Wingdings" pitchFamily="2" charset="2"/>
              </a:rPr>
              <a:t> </a:t>
            </a:r>
            <a:r>
              <a:rPr lang="fi-FI" sz="2400" b="0" i="0" u="none" strike="noStrike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valitaan yksi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fi-FI" sz="2400" b="0" i="0" u="none" strike="noStrike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2400" b="0" i="0" u="none" strike="noStrike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osassa tehtävistä on aineisto, osassa ei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fi-FI" sz="2400" b="0" i="0" u="none" strike="noStrike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2400" b="0" i="0" u="none" strike="noStrike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tekstit ovat asiaa esitteleviä tai pohtivia tietotekstejä, kantaa ottavia mielipidetekstejä tai kaunokirjallista tai muunlaista pohjatekstiä tulkitsevia tekstejä</a:t>
            </a:r>
          </a:p>
          <a:p>
            <a:pPr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fi-FI" sz="2400" b="0" i="0" u="none" strike="noStrike" dirty="0">
              <a:solidFill>
                <a:srgbClr val="333333"/>
              </a:solidFill>
              <a:effectLst/>
              <a:latin typeface="Open Sans" panose="020B0606030504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fi-FI" sz="2400" b="0" i="0" u="none" strike="noStrike" dirty="0">
                <a:solidFill>
                  <a:srgbClr val="333333"/>
                </a:solidFill>
                <a:effectLst/>
                <a:latin typeface="Open Sans" panose="020B0606030504020204" pitchFamily="34" charset="0"/>
              </a:rPr>
              <a:t>vastauksen pituus on 1800–3000 merkkiä</a:t>
            </a:r>
          </a:p>
        </p:txBody>
      </p:sp>
    </p:spTree>
    <p:extLst>
      <p:ext uri="{BB962C8B-B14F-4D97-AF65-F5344CB8AC3E}">
        <p14:creationId xmlns:p14="http://schemas.microsoft.com/office/powerpoint/2010/main" val="4232491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1536</TotalTime>
  <Words>495</Words>
  <Application>Microsoft Macintosh PowerPoint</Application>
  <PresentationFormat>Laajakuva</PresentationFormat>
  <Paragraphs>144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Noto Serif</vt:lpstr>
      <vt:lpstr>Open Sans</vt:lpstr>
      <vt:lpstr>Office-teema</vt:lpstr>
      <vt:lpstr>S2-yo-koe</vt:lpstr>
      <vt:lpstr>Yleistä S2-yo-kokeesta </vt:lpstr>
      <vt:lpstr>S2-OPETUKSEN YLEISET TAVOITTEET</vt:lpstr>
      <vt:lpstr>Tekstien tulkitseminen = lukeminen</vt:lpstr>
      <vt:lpstr>S2-ylioppilaskoe = 3 osaa</vt:lpstr>
      <vt:lpstr>Pisterajat vaihtelevat koe yhteensä 229 pistettä</vt:lpstr>
      <vt:lpstr>Kuunteleminen </vt:lpstr>
      <vt:lpstr>Lukutaito</vt:lpstr>
      <vt:lpstr>Kirjoitustaito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S2-yo-koe</dc:title>
  <dc:creator>Artimo Minna Annikki</dc:creator>
  <cp:lastModifiedBy>Artimo Minna Annikki</cp:lastModifiedBy>
  <cp:revision>7</cp:revision>
  <dcterms:created xsi:type="dcterms:W3CDTF">2023-08-24T10:31:10Z</dcterms:created>
  <dcterms:modified xsi:type="dcterms:W3CDTF">2025-10-14T10:01:37Z</dcterms:modified>
</cp:coreProperties>
</file>