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embeddedFontLst>
    <p:embeddedFont>
      <p:font typeface="Merriweather Sans" panose="020B0604020202020204" charset="0"/>
      <p:italic r:id="rId8"/>
      <p:boldItalic r:id="rId9"/>
    </p:embeddedFont>
    <p:embeddedFont>
      <p:font typeface="Verdana" panose="020B0604030504040204" pitchFamily="3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19542779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867676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93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853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7675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5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986309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-12000" y="-9000"/>
            <a:ext cx="9167999" cy="68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2000" y="-9000"/>
            <a:ext cx="9167999" cy="68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2607353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10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Verdana"/>
              <a:buNone/>
            </a:pPr>
            <a:endParaRPr sz="240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Muurien suojassa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Euroopan suurimmat kaupungit keskiajalla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b="1" dirty="0" smtClean="0"/>
              <a:t>Tehtävä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lang="fi-FI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 smtClean="0"/>
              <a:t>Tutustu </a:t>
            </a:r>
            <a:r>
              <a:rPr lang="fi-FI" dirty="0"/>
              <a:t>oheiseen taulukkoon.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/>
              <a:t>a) Mitä huomioita voit taulukosta tehdä?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/>
              <a:t>b) Mitkä tekijät selittävät muutoksia?</a:t>
            </a: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103" name="Shape 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8662" y="1362075"/>
            <a:ext cx="7686675" cy="41338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hape 9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Euroopan suurimmat kaupungit keskiajalla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1266300"/>
            <a:ext cx="7772400" cy="5591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buNone/>
            </a:pPr>
            <a:r>
              <a:rPr lang="fi-FI" b="1" dirty="0" smtClean="0">
                <a:solidFill>
                  <a:srgbClr val="000000"/>
                </a:solidFill>
              </a:rPr>
              <a:t>Havaintoja taulukosta:</a:t>
            </a:r>
            <a:endParaRPr lang="fi-FI" b="1" dirty="0">
              <a:solidFill>
                <a:srgbClr val="000000"/>
              </a:solidFill>
            </a:endParaRPr>
          </a:p>
          <a:p>
            <a:pPr marL="457200" lvl="0" indent="-228600" rtl="0">
              <a:spcBef>
                <a:spcPts val="0"/>
              </a:spcBef>
              <a:buClr>
                <a:srgbClr val="000000"/>
              </a:buClr>
            </a:pPr>
            <a:r>
              <a:rPr lang="fi-FI" dirty="0">
                <a:solidFill>
                  <a:srgbClr val="000000"/>
                </a:solidFill>
              </a:rPr>
              <a:t>Kaupunkien kokonaisväkimäärässä ei tapahdu suuria muutoksia.</a:t>
            </a:r>
          </a:p>
          <a:p>
            <a:pPr marL="457200" lvl="0" indent="-228600" rtl="0">
              <a:spcBef>
                <a:spcPts val="0"/>
              </a:spcBef>
              <a:buClr>
                <a:srgbClr val="000000"/>
              </a:buClr>
            </a:pPr>
            <a:r>
              <a:rPr lang="fi-FI" dirty="0" smtClean="0">
                <a:solidFill>
                  <a:srgbClr val="000000"/>
                </a:solidFill>
              </a:rPr>
              <a:t>Espanjan kaupungit </a:t>
            </a:r>
            <a:r>
              <a:rPr lang="fi-FI" dirty="0">
                <a:solidFill>
                  <a:srgbClr val="000000"/>
                </a:solidFill>
              </a:rPr>
              <a:t>ovat </a:t>
            </a:r>
            <a:r>
              <a:rPr lang="fi-FI" dirty="0" smtClean="0">
                <a:solidFill>
                  <a:srgbClr val="000000"/>
                </a:solidFill>
              </a:rPr>
              <a:t>450 vuoden kuluessa tipahtaneet pois kymmenen suurimman kaupungin listalta (Granadaa lukuun ottamatta).</a:t>
            </a:r>
            <a:endParaRPr lang="fi-FI" dirty="0">
              <a:solidFill>
                <a:srgbClr val="000000"/>
              </a:solidFill>
            </a:endParaRPr>
          </a:p>
          <a:p>
            <a:pPr marL="457200" lvl="0" indent="-228600" rtl="0">
              <a:spcBef>
                <a:spcPts val="0"/>
              </a:spcBef>
              <a:buClr>
                <a:srgbClr val="000000"/>
              </a:buClr>
            </a:pPr>
            <a:r>
              <a:rPr lang="fi-FI" dirty="0" smtClean="0">
                <a:solidFill>
                  <a:srgbClr val="000000"/>
                </a:solidFill>
              </a:rPr>
              <a:t>Erityisesti </a:t>
            </a:r>
            <a:r>
              <a:rPr lang="fi-FI" dirty="0" err="1" smtClean="0">
                <a:solidFill>
                  <a:srgbClr val="000000"/>
                </a:solidFill>
              </a:rPr>
              <a:t>Cordoban</a:t>
            </a:r>
            <a:r>
              <a:rPr lang="fi-FI" dirty="0" smtClean="0">
                <a:solidFill>
                  <a:srgbClr val="000000"/>
                </a:solidFill>
              </a:rPr>
              <a:t> </a:t>
            </a:r>
            <a:r>
              <a:rPr lang="fi-FI" dirty="0">
                <a:solidFill>
                  <a:srgbClr val="000000"/>
                </a:solidFill>
              </a:rPr>
              <a:t>väkiluku on romahtanut ja se on tippunut pois </a:t>
            </a:r>
            <a:r>
              <a:rPr lang="fi-FI" dirty="0" smtClean="0">
                <a:solidFill>
                  <a:srgbClr val="000000"/>
                </a:solidFill>
              </a:rPr>
              <a:t>kymmenen </a:t>
            </a:r>
            <a:r>
              <a:rPr lang="fi-FI" dirty="0">
                <a:solidFill>
                  <a:srgbClr val="000000"/>
                </a:solidFill>
              </a:rPr>
              <a:t>suurimman kaupungin listalta 1500-luvulla.</a:t>
            </a:r>
          </a:p>
          <a:p>
            <a:pPr marL="457200" lvl="0" indent="-228600" rtl="0">
              <a:spcBef>
                <a:spcPts val="0"/>
              </a:spcBef>
              <a:buClr>
                <a:srgbClr val="000000"/>
              </a:buClr>
            </a:pPr>
            <a:r>
              <a:rPr lang="fi-FI" dirty="0">
                <a:solidFill>
                  <a:srgbClr val="000000"/>
                </a:solidFill>
              </a:rPr>
              <a:t>Italian kaupungit ovat koko ajan listan kärkisijoilla.</a:t>
            </a:r>
          </a:p>
          <a:p>
            <a:pPr marL="457200" lvl="0" indent="-228600" rtl="0">
              <a:spcBef>
                <a:spcPts val="0"/>
              </a:spcBef>
              <a:buClr>
                <a:srgbClr val="000000"/>
              </a:buClr>
            </a:pPr>
            <a:r>
              <a:rPr lang="fi-FI" dirty="0">
                <a:solidFill>
                  <a:srgbClr val="000000"/>
                </a:solidFill>
              </a:rPr>
              <a:t>Pariisi on noussut nopeasti </a:t>
            </a:r>
            <a:r>
              <a:rPr lang="fi-FI" dirty="0" smtClean="0">
                <a:solidFill>
                  <a:srgbClr val="000000"/>
                </a:solidFill>
              </a:rPr>
              <a:t>Euroopan suurimmaksi </a:t>
            </a:r>
            <a:r>
              <a:rPr lang="fi-FI" dirty="0">
                <a:solidFill>
                  <a:srgbClr val="000000"/>
                </a:solidFill>
              </a:rPr>
              <a:t>kaupungiksi. Ei ollut </a:t>
            </a:r>
            <a:r>
              <a:rPr lang="fi-FI" dirty="0" smtClean="0">
                <a:solidFill>
                  <a:srgbClr val="000000"/>
                </a:solidFill>
              </a:rPr>
              <a:t>mukana </a:t>
            </a:r>
            <a:r>
              <a:rPr lang="fi-FI" dirty="0">
                <a:solidFill>
                  <a:srgbClr val="000000"/>
                </a:solidFill>
              </a:rPr>
              <a:t>listalla 1050-luvulla.</a:t>
            </a:r>
          </a:p>
          <a:p>
            <a:pPr marL="457200" lvl="0" indent="-228600">
              <a:spcBef>
                <a:spcPts val="0"/>
              </a:spcBef>
              <a:buClr>
                <a:srgbClr val="000000"/>
              </a:buClr>
            </a:pPr>
            <a:r>
              <a:rPr lang="fi-FI" dirty="0">
                <a:solidFill>
                  <a:srgbClr val="000000"/>
                </a:solidFill>
              </a:rPr>
              <a:t>Joidenkin kaupunkien kohdalla muutokset ovat suuria ja ne voivat kertoa esimerkiksi mustan surman vaikutuksista </a:t>
            </a:r>
            <a:r>
              <a:rPr lang="fi-FI" dirty="0" smtClean="0">
                <a:solidFill>
                  <a:srgbClr val="000000"/>
                </a:solidFill>
              </a:rPr>
              <a:t>(Firenze</a:t>
            </a:r>
            <a:r>
              <a:rPr lang="fi-FI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3" name="Shape 9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Euroopan suurimmat kaupungit keskiajalla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>
                <a:solidFill>
                  <a:schemeClr val="dk1"/>
                </a:solidFill>
              </a:rPr>
              <a:t>Mitkä tekijät selittävät muutoksia?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0010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228600" algn="l" rtl="0"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Kaupan </a:t>
            </a:r>
            <a:r>
              <a:rPr lang="fi-FI" dirty="0" smtClean="0"/>
              <a:t>voimistuminen</a:t>
            </a:r>
            <a:endParaRPr lang="fi-FI" dirty="0"/>
          </a:p>
          <a:p>
            <a:pPr marL="457200" marR="0" lvl="0" indent="-228600" algn="l" rtl="0"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Porvariston </a:t>
            </a:r>
            <a:r>
              <a:rPr lang="fi-FI" dirty="0" smtClean="0"/>
              <a:t>kehittyminen</a:t>
            </a:r>
            <a:endParaRPr lang="fi-FI" dirty="0"/>
          </a:p>
          <a:p>
            <a:pPr marL="457200" marR="0" lvl="0" indent="-228600" algn="l" rtl="0"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Musta </a:t>
            </a:r>
            <a:r>
              <a:rPr lang="fi-FI" dirty="0" smtClean="0"/>
              <a:t>surma</a:t>
            </a:r>
            <a:endParaRPr lang="fi-FI" dirty="0"/>
          </a:p>
          <a:p>
            <a:pPr marL="457200" marR="0" lvl="0" indent="-228600" algn="l" rtl="0"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Taloudellinen </a:t>
            </a:r>
            <a:r>
              <a:rPr lang="fi-FI" dirty="0" smtClean="0"/>
              <a:t>vaurastuminen</a:t>
            </a:r>
            <a:endParaRPr lang="fi-FI" dirty="0"/>
          </a:p>
          <a:p>
            <a:pPr marL="457200" marR="0" lvl="0" indent="-228600" algn="l" rtl="0"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Yksinvaltiuden </a:t>
            </a:r>
            <a:r>
              <a:rPr lang="fi-FI" dirty="0" smtClean="0"/>
              <a:t>voimistuminen</a:t>
            </a:r>
            <a:endParaRPr lang="fi-FI" dirty="0"/>
          </a:p>
          <a:p>
            <a:pPr marL="457200" marR="0" lvl="0" indent="-228600" algn="l" rtl="0"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Talouden painopisteen muutos etelästä </a:t>
            </a:r>
            <a:r>
              <a:rPr lang="fi-FI" dirty="0" smtClean="0"/>
              <a:t>pohjoiseen</a:t>
            </a:r>
            <a:endParaRPr lang="fi-FI" dirty="0"/>
          </a:p>
          <a:p>
            <a:pPr marL="457200" marR="0" lvl="0" indent="-228600" algn="l" rtl="0">
              <a:spcBef>
                <a:spcPts val="0"/>
              </a:spcBef>
              <a:spcAft>
                <a:spcPts val="0"/>
              </a:spcAft>
            </a:pPr>
            <a:r>
              <a:rPr lang="fi-FI" dirty="0"/>
              <a:t>Maurien (islaminuskoisten) aseman heikentyminen Espanjassa</a:t>
            </a:r>
          </a:p>
        </p:txBody>
      </p:sp>
      <p:sp>
        <p:nvSpPr>
          <p:cNvPr id="117" name="Shape 117"/>
          <p:cNvSpPr/>
          <p:nvPr/>
        </p:nvSpPr>
        <p:spPr>
          <a:xfrm>
            <a:off x="4572000" y="1600200"/>
            <a:ext cx="4190999" cy="44497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149</Words>
  <Application>Microsoft Office PowerPoint</Application>
  <PresentationFormat>Näytössä katseltava diaesitys (4:3)</PresentationFormat>
  <Paragraphs>30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Merriweather Sans</vt:lpstr>
      <vt:lpstr>Arial</vt:lpstr>
      <vt:lpstr>Verdana</vt:lpstr>
      <vt:lpstr>Blank Presentation</vt:lpstr>
      <vt:lpstr>PowerPoint-esitys</vt:lpstr>
      <vt:lpstr>Euroopan suurimmat kaupungit keskiajalla</vt:lpstr>
      <vt:lpstr>Euroopan suurimmat kaupungit keskiajalla</vt:lpstr>
      <vt:lpstr>Euroopan suurimmat kaupungit keskiajalla</vt:lpstr>
      <vt:lpstr>Mitkä tekijät selittävät muutoksia?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Pelkonen Markku</dc:creator>
  <cp:lastModifiedBy>Itälä Viivi Aino-Maija Katariina</cp:lastModifiedBy>
  <cp:revision>3</cp:revision>
  <dcterms:modified xsi:type="dcterms:W3CDTF">2019-10-27T17:31:05Z</dcterms:modified>
</cp:coreProperties>
</file>