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vea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fd956ae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fd956ae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100dedb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100dedb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100dedb2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100dedb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100dedb2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100dedb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100dedb2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100dedb2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7f6373e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7f6373e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https://youtu.be/A4l2GaVB6sI" TargetMode="External"/><Relationship Id="rId5" Type="http://schemas.openxmlformats.org/officeDocument/2006/relationships/hyperlink" Target="https://youtu.be/2QKuxt_QKt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hyperlink" Target="https://www.youtube.com/watch?v=BVd64QWavS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375" y="490000"/>
            <a:ext cx="7535649" cy="43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872975"/>
            <a:ext cx="8520600" cy="41727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00">
                <a:solidFill>
                  <a:schemeClr val="dk1"/>
                </a:solidFill>
              </a:rPr>
              <a:t> </a:t>
            </a:r>
            <a:r>
              <a:rPr b="1" lang="fi" sz="2200">
                <a:solidFill>
                  <a:schemeClr val="lt1"/>
                </a:solidFill>
              </a:rPr>
              <a:t>Huonot maailman tilaa koskevat uutiset läheltä ja kaukaa herättävät kielteisiä tunteita: ärtymystä, äreyttä, kiivastumista, vimmaa, turhautumista, suuttumista, jopa vihaa ja raivoa. 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200">
                <a:solidFill>
                  <a:schemeClr val="lt1"/>
                </a:solidFill>
              </a:rPr>
              <a:t>Viha vie voimia, mutta voi olla myös voimavara, jonka voi suunnata rakentavaan ja uudistavaan toimintaan.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2200">
                <a:solidFill>
                  <a:schemeClr val="lt1"/>
                </a:solidFill>
              </a:rPr>
              <a:t>Tänään aiheena on suuttumus ympäristötunteena, ja käsittelemme sitä taiteen keinoin.</a:t>
            </a:r>
            <a:r>
              <a:rPr b="1" lang="fi" sz="1500">
                <a:solidFill>
                  <a:schemeClr val="lt1"/>
                </a:solidFill>
              </a:rPr>
              <a:t> 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Vaihtakaa ajatuksia seuraavista aiheista: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990375"/>
            <a:ext cx="8520600" cy="3578400"/>
          </a:xfrm>
          <a:prstGeom prst="rect">
            <a:avLst/>
          </a:prstGeom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i" sz="1900">
                <a:solidFill>
                  <a:schemeClr val="dk1"/>
                </a:solidFill>
              </a:rPr>
              <a:t>Miltä suuttumus tuntuu kehossa ja mielessä? (käyttäkää aikaa molempien pohtimiseen, vaikka ne voivatkin yhdistyä)   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i" sz="1900">
                <a:solidFill>
                  <a:schemeClr val="dk1"/>
                </a:solidFill>
              </a:rPr>
              <a:t>Mitä erilaisia sävyjä suuttumuksella voi olla?  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i" sz="1900">
                <a:solidFill>
                  <a:schemeClr val="dk1"/>
                </a:solidFill>
              </a:rPr>
              <a:t>Millä tavoin suuttumus voi palvella elämää?  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i" sz="1900">
                <a:solidFill>
                  <a:schemeClr val="dk1"/>
                </a:solidFill>
              </a:rPr>
              <a:t>Millä tavoin suuttumus voi muodostua haitalliseksi?  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i" sz="1900">
                <a:solidFill>
                  <a:schemeClr val="dk1"/>
                </a:solidFill>
              </a:rPr>
              <a:t>Millaiset ympäristökriisiin liittyvät asiat voivat herättää suuttumusta tai raivoa?   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i" sz="1900">
                <a:solidFill>
                  <a:schemeClr val="dk1"/>
                </a:solidFill>
              </a:rPr>
              <a:t>Onko joillakuilla ihmisillä erityinen syy olla raivoissaan ilmastokriisin vuoksi? Jos, keillä ja miksi?    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i" sz="1900">
                <a:solidFill>
                  <a:schemeClr val="dk1"/>
                </a:solidFill>
              </a:rPr>
              <a:t>Miten suuttumusta voisi kanavoida rakentavalla tavalla?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536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highlight>
                  <a:schemeClr val="lt1"/>
                </a:highlight>
              </a:rPr>
              <a:t>Hankalat tunteet näkyväksi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39150" y="1152475"/>
            <a:ext cx="6842700" cy="3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754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b="1" lang="fi" sz="4205">
                <a:solidFill>
                  <a:schemeClr val="dk1"/>
                </a:solidFill>
                <a:highlight>
                  <a:schemeClr val="lt1"/>
                </a:highlight>
              </a:rPr>
              <a:t>Pura paperille</a:t>
            </a:r>
            <a:r>
              <a:rPr lang="fi" sz="4205">
                <a:solidFill>
                  <a:schemeClr val="dk1"/>
                </a:solidFill>
                <a:highlight>
                  <a:schemeClr val="lt1"/>
                </a:highlight>
              </a:rPr>
              <a:t> huolet, harmit, kiukut, turhautumiset, suuttumuksen tunteet, joita maailman tila sinussa herättää. </a:t>
            </a:r>
            <a:endParaRPr sz="420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4205">
                <a:solidFill>
                  <a:schemeClr val="dk1"/>
                </a:solidFill>
                <a:highlight>
                  <a:schemeClr val="lt1"/>
                </a:highlight>
              </a:rPr>
              <a:t>Valitse rumia värejä ja muotoja, suttaa, sotke, revi ja rytistä.</a:t>
            </a:r>
            <a:endParaRPr sz="420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580">
                <a:solidFill>
                  <a:srgbClr val="222222"/>
                </a:solidFill>
                <a:highlight>
                  <a:srgbClr val="FFFFFF"/>
                </a:highlight>
              </a:rPr>
              <a:t>Musiikki:</a:t>
            </a:r>
            <a:endParaRPr sz="158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20"/>
              <a:buFont typeface="Arial"/>
              <a:buNone/>
            </a:pPr>
            <a:r>
              <a:rPr lang="fi" sz="1580">
                <a:solidFill>
                  <a:srgbClr val="222222"/>
                </a:solidFill>
                <a:highlight>
                  <a:srgbClr val="FFFFFF"/>
                </a:highlight>
              </a:rPr>
              <a:t>– </a:t>
            </a:r>
            <a:r>
              <a:rPr lang="fi" sz="158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Lady Domina</a:t>
            </a:r>
            <a:r>
              <a:rPr lang="fi" sz="1580">
                <a:solidFill>
                  <a:srgbClr val="222222"/>
                </a:solidFill>
                <a:highlight>
                  <a:srgbClr val="FFFFFF"/>
                </a:highlight>
              </a:rPr>
              <a:t> (Haloo Helsinki)</a:t>
            </a:r>
            <a:endParaRPr sz="158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20"/>
              <a:buFont typeface="Arial"/>
              <a:buNone/>
            </a:pPr>
            <a:r>
              <a:rPr lang="fi" sz="1580">
                <a:solidFill>
                  <a:srgbClr val="222222"/>
                </a:solidFill>
                <a:highlight>
                  <a:srgbClr val="FFFFFF"/>
                </a:highlight>
              </a:rPr>
              <a:t>– </a:t>
            </a:r>
            <a:r>
              <a:rPr lang="fi" sz="1580" u="sng">
                <a:solidFill>
                  <a:srgbClr val="1155CC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Heavy Classical -soittolista</a:t>
            </a:r>
            <a:r>
              <a:rPr lang="fi" sz="158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fi" sz="1580">
                <a:solidFill>
                  <a:schemeClr val="dk1"/>
                </a:solidFill>
              </a:rPr>
              <a:t> </a:t>
            </a:r>
            <a:endParaRPr sz="158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52400"/>
            <a:ext cx="8520600" cy="6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3600">
                <a:latin typeface="Caveat"/>
                <a:ea typeface="Caveat"/>
                <a:cs typeface="Caveat"/>
                <a:sym typeface="Caveat"/>
              </a:rPr>
              <a:t>Muodonmuutos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838200"/>
            <a:ext cx="3999900" cy="3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Muuta ruma kauniiksi.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fi" sz="2400">
                <a:solidFill>
                  <a:schemeClr val="dk1"/>
                </a:solidFill>
              </a:rPr>
              <a:t>Millainen olisi paras mahdollinen, kestävä ja kaunis tulevaisuus?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Voit maalata tai piirtää ruman työn päälle. Voit leikata tai repiä siitä osia, joita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hyödynnät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kauniissa työssä.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9350" y="2453650"/>
            <a:ext cx="2075501" cy="276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425" y="294075"/>
            <a:ext cx="4748851" cy="35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5022900" y="294075"/>
            <a:ext cx="3999900" cy="49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100">
                <a:solidFill>
                  <a:schemeClr val="dk1"/>
                </a:solidFill>
              </a:rPr>
              <a:t>musiikkivideo “Yes we all need hope” </a:t>
            </a:r>
            <a:r>
              <a:rPr lang="fi" sz="11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https://www.youtube.com/watch?v=BVd64QWavSo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1241350" y="536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2400">
                <a:latin typeface="Comic Sans MS"/>
                <a:ea typeface="Comic Sans MS"/>
                <a:cs typeface="Comic Sans MS"/>
                <a:sym typeface="Comic Sans MS"/>
              </a:rPr>
              <a:t>Ihailkaa toistenne tuotoksia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1112525" y="1152475"/>
            <a:ext cx="6728400" cy="39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Mielihyvä kannustaa hyviin tekoihin. 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Ilo lisääntyy, kun siihen kiinnittää huomiota.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Jokaisella on oikeus 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iloon 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myös 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i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ekokriisin maailmassa. 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4000">
                <a:solidFill>
                  <a:schemeClr val="dk1"/>
                </a:solidFill>
              </a:rPr>
              <a:t>Lähde: Toivoa ja toimintaa -hankkeen sivusto. </a:t>
            </a:r>
            <a:r>
              <a:rPr lang="fi" sz="4000">
                <a:solidFill>
                  <a:srgbClr val="222222"/>
                </a:solidFill>
              </a:rPr>
              <a:t>Biologian ja maantieteen opettajien liitto BMOL ry. 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3313"/>
            <a:ext cx="8839198" cy="227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