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6" r:id="rId4"/>
    <p:sldId id="264" r:id="rId5"/>
    <p:sldId id="272" r:id="rId6"/>
    <p:sldId id="268" r:id="rId7"/>
    <p:sldId id="270" r:id="rId8"/>
    <p:sldId id="273" r:id="rId9"/>
    <p:sldId id="267" r:id="rId10"/>
    <p:sldId id="265" r:id="rId11"/>
    <p:sldId id="269" r:id="rId12"/>
    <p:sldId id="271" r:id="rId13"/>
    <p:sldId id="263" r:id="rId14"/>
    <p:sldId id="262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330" y="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BCD2C-24C8-4400-9F92-51B9A6BC14FB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05456-0CBE-4379-B5A9-E97A628DE2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385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F30-39B2-4CE2-8EF3-91F3179569A5}" type="slidenum">
              <a:rPr lang="fi-FI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2947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fi-FI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698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956391" y="2514600"/>
            <a:ext cx="10079665" cy="2262781"/>
          </a:xfrm>
        </p:spPr>
        <p:txBody>
          <a:bodyPr>
            <a:normAutofit/>
          </a:bodyPr>
          <a:lstStyle/>
          <a:p>
            <a:r>
              <a:rPr lang="fi-FI" sz="4800" dirty="0" smtClean="0"/>
              <a:t>ENA11 ”Yhteinen maailmamme”</a:t>
            </a:r>
            <a:endParaRPr lang="fi-FI" sz="48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10789" y="4777379"/>
            <a:ext cx="10625268" cy="1899868"/>
          </a:xfrm>
        </p:spPr>
        <p:txBody>
          <a:bodyPr>
            <a:normAutofit fontScale="92500"/>
          </a:bodyPr>
          <a:lstStyle/>
          <a:p>
            <a:r>
              <a:rPr lang="fi-FI" sz="3200" dirty="0" smtClean="0"/>
              <a:t>1. </a:t>
            </a:r>
            <a:r>
              <a:rPr lang="fi-FI" sz="3200" dirty="0" smtClean="0"/>
              <a:t>’Global </a:t>
            </a:r>
            <a:r>
              <a:rPr lang="fi-FI" sz="3200" dirty="0" err="1" smtClean="0"/>
              <a:t>issues</a:t>
            </a:r>
            <a:r>
              <a:rPr lang="fi-FI" sz="3200" dirty="0" smtClean="0"/>
              <a:t>’ –sanasto ryhmän valitsemista teemoista</a:t>
            </a:r>
            <a:endParaRPr lang="fi-FI" sz="3200" dirty="0" smtClean="0"/>
          </a:p>
          <a:p>
            <a:r>
              <a:rPr lang="fi-FI" sz="3200" dirty="0" smtClean="0"/>
              <a:t>2</a:t>
            </a:r>
            <a:r>
              <a:rPr lang="fi-FI" sz="3200" dirty="0" smtClean="0"/>
              <a:t>. YO-treeni</a:t>
            </a:r>
            <a:endParaRPr lang="fi-FI" sz="3200" dirty="0"/>
          </a:p>
          <a:p>
            <a:r>
              <a:rPr lang="fi-FI" sz="3200" dirty="0"/>
              <a:t>3. Räätälöinti ja yhteistoiminnallisuus</a:t>
            </a:r>
          </a:p>
          <a:p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25484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37416" y="595424"/>
            <a:ext cx="10554584" cy="765544"/>
          </a:xfrm>
        </p:spPr>
        <p:txBody>
          <a:bodyPr>
            <a:normAutofit/>
          </a:bodyPr>
          <a:lstStyle/>
          <a:p>
            <a:r>
              <a:rPr lang="fi-FI" b="1" dirty="0" smtClean="0"/>
              <a:t>Minkälaisesta sisällöstä sinä hyödyt juuri nyt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90847" y="1360968"/>
            <a:ext cx="11001154" cy="5337544"/>
          </a:xfrm>
        </p:spPr>
        <p:txBody>
          <a:bodyPr>
            <a:normAutofit/>
          </a:bodyPr>
          <a:lstStyle/>
          <a:p>
            <a:r>
              <a:rPr lang="fi-FI" sz="2800" dirty="0" smtClean="0"/>
              <a:t>Kurssin sisältö räätälöidään kunkin tarpeita vastaavaksi:</a:t>
            </a:r>
          </a:p>
          <a:p>
            <a:pPr marL="0" indent="0">
              <a:buNone/>
            </a:pPr>
            <a:r>
              <a:rPr lang="fi-FI" sz="2800" dirty="0"/>
              <a:t>	</a:t>
            </a:r>
            <a:r>
              <a:rPr lang="fi-FI" sz="2800" dirty="0" smtClean="0"/>
              <a:t>-</a:t>
            </a:r>
            <a:r>
              <a:rPr lang="fi-FI" sz="2800" dirty="0"/>
              <a:t> </a:t>
            </a:r>
            <a:r>
              <a:rPr lang="fi-FI" sz="2800" dirty="0" smtClean="0"/>
              <a:t>sanastoteemat valitaan yhdessä äänestämällä</a:t>
            </a:r>
            <a:endParaRPr lang="fi-FI" sz="2800" dirty="0" smtClean="0"/>
          </a:p>
          <a:p>
            <a:pPr marL="0" indent="0">
              <a:buNone/>
            </a:pPr>
            <a:r>
              <a:rPr lang="fi-FI" sz="2800" dirty="0"/>
              <a:t>	</a:t>
            </a:r>
            <a:r>
              <a:rPr lang="fi-FI" sz="2800" dirty="0" smtClean="0"/>
              <a:t>- ryhmä </a:t>
            </a:r>
            <a:r>
              <a:rPr lang="fi-FI" sz="2800" dirty="0" smtClean="0"/>
              <a:t>valitsee kerrattavaa 1-2 </a:t>
            </a:r>
            <a:r>
              <a:rPr lang="fi-FI" sz="2800" dirty="0" smtClean="0"/>
              <a:t>kielioppiteemaa </a:t>
            </a:r>
            <a:endParaRPr lang="fi-FI" sz="2800" dirty="0"/>
          </a:p>
          <a:p>
            <a:pPr marL="0" indent="0">
              <a:buNone/>
            </a:pPr>
            <a:r>
              <a:rPr lang="fi-FI" sz="2800" dirty="0"/>
              <a:t>	</a:t>
            </a:r>
            <a:r>
              <a:rPr lang="fi-FI" sz="2800" dirty="0" smtClean="0"/>
              <a:t>- kaksi työpisteoppituntia, joilla saat valita, mitä teet:</a:t>
            </a:r>
            <a:br>
              <a:rPr lang="fi-FI" sz="2800" dirty="0" smtClean="0"/>
            </a:br>
            <a:r>
              <a:rPr lang="fi-FI" sz="2800" dirty="0" smtClean="0"/>
              <a:t>       YO-</a:t>
            </a:r>
            <a:r>
              <a:rPr lang="fi-FI" sz="2800" dirty="0" err="1" smtClean="0"/>
              <a:t>preppiä</a:t>
            </a:r>
            <a:r>
              <a:rPr lang="fi-FI" sz="2800" dirty="0" smtClean="0"/>
              <a:t> / rakenteita / kerrata kielioppia Päivin kanssa </a:t>
            </a:r>
            <a:br>
              <a:rPr lang="fi-FI" sz="2800" dirty="0" smtClean="0"/>
            </a:br>
            <a:r>
              <a:rPr lang="fi-FI" sz="2800" dirty="0" smtClean="0"/>
              <a:t>       / pelata kielipelejä pienessä ryhmässä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800" dirty="0" smtClean="0"/>
              <a:t>-&gt; Kurssi </a:t>
            </a:r>
            <a:r>
              <a:rPr lang="fi-FI" sz="2800" dirty="0" smtClean="0"/>
              <a:t>on tukikurssi kunkin omalla tasolla</a:t>
            </a:r>
            <a:endParaRPr lang="fi-FI" sz="2800" dirty="0"/>
          </a:p>
          <a:p>
            <a:pPr marL="0" indent="0">
              <a:buNone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53653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22474" y="1331088"/>
            <a:ext cx="10164726" cy="4580133"/>
          </a:xfrm>
        </p:spPr>
        <p:txBody>
          <a:bodyPr>
            <a:normAutofit/>
          </a:bodyPr>
          <a:lstStyle/>
          <a:p>
            <a:r>
              <a:rPr lang="fi-FI" sz="3200" dirty="0" smtClean="0"/>
              <a:t>Tunnista </a:t>
            </a:r>
            <a:r>
              <a:rPr lang="fi-FI" sz="3200" dirty="0" smtClean="0"/>
              <a:t>tarpeitasi ja </a:t>
            </a:r>
            <a:r>
              <a:rPr lang="fi-FI" sz="3200" dirty="0" smtClean="0"/>
              <a:t>esitä </a:t>
            </a:r>
            <a:r>
              <a:rPr lang="fi-FI" sz="3200" dirty="0" smtClean="0"/>
              <a:t>toiveita </a:t>
            </a:r>
            <a:r>
              <a:rPr lang="fi-FI" sz="3200" dirty="0" smtClean="0"/>
              <a:t>sisällöstä!</a:t>
            </a:r>
          </a:p>
          <a:p>
            <a:r>
              <a:rPr lang="fi-FI" sz="3200" dirty="0" smtClean="0"/>
              <a:t>Kesken kurssinkin ehtii vielä esittää toiveita!</a:t>
            </a:r>
            <a:endParaRPr lang="fi-FI" sz="3200" dirty="0" smtClean="0"/>
          </a:p>
          <a:p>
            <a:r>
              <a:rPr lang="fi-FI" sz="3200" dirty="0" smtClean="0"/>
              <a:t>Työskentelet kahtena ”valitse itse” -päivänä yhdessä muiden samalla työpisteellä olevien kanssa.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103425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68435" y="130630"/>
            <a:ext cx="9336178" cy="744582"/>
          </a:xfrm>
        </p:spPr>
        <p:txBody>
          <a:bodyPr>
            <a:normAutofit/>
          </a:bodyPr>
          <a:lstStyle/>
          <a:p>
            <a:r>
              <a:rPr lang="fi-FI" b="1" dirty="0" smtClean="0"/>
              <a:t>To </a:t>
            </a:r>
            <a:r>
              <a:rPr lang="fi-FI" b="1" dirty="0" err="1" smtClean="0"/>
              <a:t>summarize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67989" y="875212"/>
            <a:ext cx="9966960" cy="5826034"/>
          </a:xfrm>
        </p:spPr>
        <p:txBody>
          <a:bodyPr>
            <a:noAutofit/>
          </a:bodyPr>
          <a:lstStyle/>
          <a:p>
            <a:r>
              <a:rPr lang="fi-FI" sz="2200" dirty="0" smtClean="0"/>
              <a:t>Viisi viikkoteemaa YK:n ”agenda 2030” kestävän kehityksen tavoitteista</a:t>
            </a:r>
            <a:r>
              <a:rPr lang="fi-FI" sz="2200" dirty="0" smtClean="0"/>
              <a:t/>
            </a:r>
            <a:br>
              <a:rPr lang="fi-FI" sz="2200" dirty="0" smtClean="0"/>
            </a:br>
            <a:r>
              <a:rPr lang="fi-FI" sz="2200" dirty="0" smtClean="0"/>
              <a:t>+ bonusteemana Päivin valitsema ”</a:t>
            </a:r>
            <a:r>
              <a:rPr lang="fi-FI" sz="2200" dirty="0" err="1" smtClean="0"/>
              <a:t>Climate</a:t>
            </a:r>
            <a:r>
              <a:rPr lang="fi-FI" sz="2200" dirty="0" smtClean="0"/>
              <a:t> Action”</a:t>
            </a:r>
            <a:endParaRPr lang="fi-FI" sz="2200" dirty="0" smtClean="0"/>
          </a:p>
          <a:p>
            <a:r>
              <a:rPr lang="fi-FI" sz="2200" dirty="0" smtClean="0"/>
              <a:t>Jokaiseen teemaan autenttinen </a:t>
            </a:r>
            <a:r>
              <a:rPr lang="fi-FI" sz="2200" dirty="0" err="1" smtClean="0"/>
              <a:t>kuullunymmärtämispätkä</a:t>
            </a:r>
            <a:r>
              <a:rPr lang="fi-FI" sz="2200" dirty="0" smtClean="0"/>
              <a:t> </a:t>
            </a:r>
            <a:r>
              <a:rPr lang="fi-FI" sz="2200" dirty="0" smtClean="0"/>
              <a:t>netistä</a:t>
            </a:r>
          </a:p>
          <a:p>
            <a:r>
              <a:rPr lang="fi-FI" sz="2200" dirty="0" smtClean="0"/>
              <a:t>Kerätään teemaan liittyvää sanastoa yhdessä.</a:t>
            </a:r>
            <a:endParaRPr lang="fi-FI" sz="2200" dirty="0" smtClean="0"/>
          </a:p>
          <a:p>
            <a:r>
              <a:rPr lang="fi-FI" sz="2200" dirty="0"/>
              <a:t>”</a:t>
            </a:r>
            <a:r>
              <a:rPr lang="fi-FI" sz="2200" dirty="0" err="1"/>
              <a:t>power</a:t>
            </a:r>
            <a:r>
              <a:rPr lang="fi-FI" sz="2200" dirty="0"/>
              <a:t> </a:t>
            </a:r>
            <a:r>
              <a:rPr lang="fi-FI" sz="2200" dirty="0" err="1"/>
              <a:t>words</a:t>
            </a:r>
            <a:r>
              <a:rPr lang="fi-FI" sz="2200" dirty="0"/>
              <a:t>” aineiden sanaston </a:t>
            </a:r>
            <a:r>
              <a:rPr lang="fi-FI" sz="2200" dirty="0" smtClean="0"/>
              <a:t>parantamiseksi</a:t>
            </a:r>
          </a:p>
          <a:p>
            <a:r>
              <a:rPr lang="fi-FI" sz="2200" dirty="0" smtClean="0"/>
              <a:t>Syksyn 2018 YO-koe läpi osa kerrallaan</a:t>
            </a:r>
          </a:p>
          <a:p>
            <a:r>
              <a:rPr lang="fi-FI" sz="2200" dirty="0" smtClean="0"/>
              <a:t>Digiajan uusia YO-tehtävätyyppejä</a:t>
            </a:r>
          </a:p>
          <a:p>
            <a:r>
              <a:rPr lang="fi-FI" sz="2200" dirty="0" smtClean="0"/>
              <a:t>Yksi aine</a:t>
            </a:r>
            <a:endParaRPr lang="fi-FI" sz="2200" dirty="0" smtClean="0"/>
          </a:p>
          <a:p>
            <a:r>
              <a:rPr lang="fi-FI" sz="2200" dirty="0" smtClean="0"/>
              <a:t>Kaksi ryhmän valitsemaa kielioppiteemaa</a:t>
            </a:r>
          </a:p>
          <a:p>
            <a:r>
              <a:rPr lang="fi-FI" sz="2200" dirty="0" smtClean="0"/>
              <a:t>2 tuntia, joilla saat valita, mistä on sinulle eniten hyötyä. Vaihtoehtoina 5 erilaista itsenäistä puuhaa ja 1 opejohtoinen kieliopinkertaussessio</a:t>
            </a:r>
          </a:p>
          <a:p>
            <a:r>
              <a:rPr lang="fi-FI" sz="2200" dirty="0" smtClean="0"/>
              <a:t>Kurssikoe: preliminäärikoe joko aineella tai ilman (valitse itse)</a:t>
            </a:r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286711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98171" y="624110"/>
            <a:ext cx="9806441" cy="1280890"/>
          </a:xfrm>
        </p:spPr>
        <p:txBody>
          <a:bodyPr/>
          <a:lstStyle/>
          <a:p>
            <a:r>
              <a:rPr lang="fi-FI" b="1" dirty="0" smtClean="0"/>
              <a:t>Työvälineet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698170" y="1541417"/>
            <a:ext cx="10189029" cy="5212079"/>
          </a:xfrm>
        </p:spPr>
        <p:txBody>
          <a:bodyPr>
            <a:normAutofit/>
          </a:bodyPr>
          <a:lstStyle/>
          <a:p>
            <a:r>
              <a:rPr lang="fi-FI" sz="3200" dirty="0" smtClean="0"/>
              <a:t>ENA11.1, </a:t>
            </a:r>
            <a:r>
              <a:rPr lang="fi-FI" sz="3200" dirty="0" smtClean="0"/>
              <a:t>syksy </a:t>
            </a:r>
            <a:r>
              <a:rPr lang="fi-FI" sz="3200" dirty="0" smtClean="0"/>
              <a:t>2022 </a:t>
            </a:r>
            <a:r>
              <a:rPr lang="fi-FI" sz="3200" dirty="0" smtClean="0"/>
              <a:t>-kurssialusta </a:t>
            </a:r>
            <a:r>
              <a:rPr lang="fi-FI" sz="3200" dirty="0" err="1" smtClean="0"/>
              <a:t>Pedanetissä</a:t>
            </a:r>
            <a:endParaRPr lang="fi-FI" sz="3200" dirty="0" smtClean="0"/>
          </a:p>
          <a:p>
            <a:r>
              <a:rPr lang="fi-FI" sz="3200" dirty="0" smtClean="0"/>
              <a:t>Maanantaisin saat sen viikon materiaalinipun.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smtClean="0"/>
              <a:t>-&gt; säilytä luokassa, jos on vaara, että se jää kotiin</a:t>
            </a:r>
          </a:p>
          <a:p>
            <a:r>
              <a:rPr lang="fi-FI" sz="3200" dirty="0" smtClean="0"/>
              <a:t>Tehtävien ratkaisut </a:t>
            </a:r>
            <a:r>
              <a:rPr lang="fi-FI" sz="3200" dirty="0" smtClean="0"/>
              <a:t>sekä tunnilla jaettu materiaali löytyvät </a:t>
            </a:r>
            <a:r>
              <a:rPr lang="fi-FI" sz="3200" dirty="0" err="1" smtClean="0"/>
              <a:t>Pedanet</a:t>
            </a:r>
            <a:r>
              <a:rPr lang="fi-FI" sz="3200" dirty="0" smtClean="0"/>
              <a:t>-alustalta.</a:t>
            </a:r>
            <a:endParaRPr lang="fi-FI" sz="3200" dirty="0"/>
          </a:p>
          <a:p>
            <a:r>
              <a:rPr lang="fi-FI" sz="3200" dirty="0" smtClean="0"/>
              <a:t>Jos olet poissa, tarkista kurssialustalta, mitä muut ovat tehneet tunnilla ja kiri ryhmä kiinni!</a:t>
            </a:r>
          </a:p>
        </p:txBody>
      </p:sp>
    </p:spTree>
    <p:extLst>
      <p:ext uri="{BB962C8B-B14F-4D97-AF65-F5344CB8AC3E}">
        <p14:creationId xmlns:p14="http://schemas.microsoft.com/office/powerpoint/2010/main" val="12040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37361" y="624110"/>
            <a:ext cx="9767252" cy="1280890"/>
          </a:xfrm>
        </p:spPr>
        <p:txBody>
          <a:bodyPr/>
          <a:lstStyle/>
          <a:p>
            <a:r>
              <a:rPr lang="fi-FI" b="1" dirty="0" smtClean="0"/>
              <a:t>Arviointi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37360" y="1502229"/>
            <a:ext cx="10265749" cy="5207664"/>
          </a:xfrm>
        </p:spPr>
        <p:txBody>
          <a:bodyPr>
            <a:normAutofit/>
          </a:bodyPr>
          <a:lstStyle/>
          <a:p>
            <a:pPr fontAlgn="base"/>
            <a:r>
              <a:rPr lang="fi-FI" sz="3200" dirty="0" smtClean="0"/>
              <a:t>Kurssia ei voi suorittaa itsenäisesti.</a:t>
            </a:r>
            <a:endParaRPr lang="fi-FI" sz="3200" dirty="0" smtClean="0">
              <a:effectLst/>
            </a:endParaRPr>
          </a:p>
          <a:p>
            <a:pPr fontAlgn="base"/>
            <a:r>
              <a:rPr lang="fi-FI" sz="3200" dirty="0" smtClean="0">
                <a:effectLst/>
              </a:rPr>
              <a:t>Kurssikoe = preliminäärikoe</a:t>
            </a:r>
            <a:br>
              <a:rPr lang="fi-FI" sz="3200" dirty="0" smtClean="0">
                <a:effectLst/>
              </a:rPr>
            </a:br>
            <a:r>
              <a:rPr lang="fi-FI" sz="3200" dirty="0" smtClean="0">
                <a:effectLst/>
              </a:rPr>
              <a:t>Kurssisuorituksen saa, jos saa preliminäärikokeesta hyväksyttävän arvosanan.</a:t>
            </a:r>
            <a:endParaRPr lang="fi-FI" sz="3200" dirty="0">
              <a:effectLst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377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 smtClean="0"/>
              <a:t>Kysymyksiä?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1" y="2133600"/>
            <a:ext cx="9274839" cy="3777622"/>
          </a:xfrm>
        </p:spPr>
        <p:txBody>
          <a:bodyPr>
            <a:normAutofit/>
          </a:bodyPr>
          <a:lstStyle/>
          <a:p>
            <a:r>
              <a:rPr lang="fi-FI" sz="2400" dirty="0" smtClean="0"/>
              <a:t>Minullapa on </a:t>
            </a:r>
            <a:r>
              <a:rPr lang="fi-FI" sz="2400" dirty="0" smtClean="0">
                <a:sym typeface="Wingdings" panose="05000000000000000000" pitchFamily="2" charset="2"/>
              </a:rPr>
              <a:t></a:t>
            </a:r>
          </a:p>
          <a:p>
            <a:r>
              <a:rPr lang="fi-FI" sz="2400" dirty="0" smtClean="0">
                <a:sym typeface="Wingdings" panose="05000000000000000000" pitchFamily="2" charset="2"/>
              </a:rPr>
              <a:t>1) mitkä kolme kielioppiteemaa haluaisit kerrata?</a:t>
            </a:r>
            <a:br>
              <a:rPr lang="fi-FI" sz="2400" dirty="0" smtClean="0">
                <a:sym typeface="Wingdings" panose="05000000000000000000" pitchFamily="2" charset="2"/>
              </a:rPr>
            </a:br>
            <a:r>
              <a:rPr lang="fi-FI" sz="2400" dirty="0" smtClean="0">
                <a:sym typeface="Wingdings" panose="05000000000000000000" pitchFamily="2" charset="2"/>
              </a:rPr>
              <a:t>2 eniten ääniä saanutta teemaa valitaan</a:t>
            </a:r>
          </a:p>
          <a:p>
            <a:r>
              <a:rPr lang="fi-FI" sz="2400" dirty="0" smtClean="0">
                <a:sym typeface="Wingdings" panose="05000000000000000000" pitchFamily="2" charset="2"/>
              </a:rPr>
              <a:t>Haluatko, että YO-treeni on tiettynä päivänä (ma, ti tai to) vai missä välissä tahansa?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5889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06731" y="640080"/>
            <a:ext cx="10189029" cy="862148"/>
          </a:xfrm>
        </p:spPr>
        <p:txBody>
          <a:bodyPr/>
          <a:lstStyle/>
          <a:p>
            <a:r>
              <a:rPr lang="fi-FI" b="1" dirty="0"/>
              <a:t>Kurssin </a:t>
            </a:r>
            <a:r>
              <a:rPr lang="fi-FI" b="1" dirty="0" smtClean="0"/>
              <a:t>sisältökuvaus opetussuunnitelmassa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606730" y="1502229"/>
            <a:ext cx="10189029" cy="52591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3200" dirty="0" smtClean="0"/>
              <a:t>Kurssilla syvennetään kielitaidon kaikkien osa-alueiden hallintaa keskittyen </a:t>
            </a:r>
            <a:r>
              <a:rPr lang="fi-FI" sz="3200" u="sng" dirty="0" smtClean="0"/>
              <a:t>haastaviin </a:t>
            </a:r>
            <a:r>
              <a:rPr lang="fi-FI" sz="3200" u="sng" dirty="0" smtClean="0"/>
              <a:t>aiheisiin </a:t>
            </a:r>
            <a:r>
              <a:rPr lang="fi-FI" sz="3200" dirty="0" smtClean="0"/>
              <a:t>kuten </a:t>
            </a:r>
            <a:r>
              <a:rPr lang="fi-FI" sz="3200" u="sng" dirty="0" smtClean="0"/>
              <a:t>ajankohtaisiin yleismaailmallisiin ilmiöihin ja ongelmiin.</a:t>
            </a:r>
          </a:p>
          <a:p>
            <a:r>
              <a:rPr lang="fi-FI" sz="3200" dirty="0" smtClean="0"/>
              <a:t>Syvennetään kieliopin, sekä ajankohtaisten teemojen että laadukkaan yleiskielen sanaston hallintaa </a:t>
            </a:r>
          </a:p>
          <a:p>
            <a:r>
              <a:rPr lang="fi-FI" sz="3200" dirty="0" smtClean="0"/>
              <a:t>tehdään kuuntelu- ja kirjoitusharjoituksia</a:t>
            </a:r>
          </a:p>
        </p:txBody>
      </p:sp>
    </p:spTree>
    <p:extLst>
      <p:ext uri="{BB962C8B-B14F-4D97-AF65-F5344CB8AC3E}">
        <p14:creationId xmlns:p14="http://schemas.microsoft.com/office/powerpoint/2010/main" val="425275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1: </a:t>
            </a:r>
            <a:r>
              <a:rPr lang="fi-FI" dirty="0" smtClean="0"/>
              <a:t>Global </a:t>
            </a:r>
            <a:r>
              <a:rPr lang="fi-FI" dirty="0" err="1" smtClean="0"/>
              <a:t>issues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i-FI" sz="2800" dirty="0" err="1" smtClean="0"/>
              <a:t>sustainable</a:t>
            </a:r>
            <a:r>
              <a:rPr lang="fi-FI" sz="2800" dirty="0" smtClean="0"/>
              <a:t> </a:t>
            </a:r>
            <a:r>
              <a:rPr lang="fi-FI" sz="2800" dirty="0" err="1" smtClean="0"/>
              <a:t>development</a:t>
            </a:r>
            <a:r>
              <a:rPr lang="fi-FI" sz="2800" dirty="0" smtClean="0"/>
              <a:t> </a:t>
            </a:r>
            <a:r>
              <a:rPr lang="fi-FI" sz="2800" dirty="0" err="1" smtClean="0"/>
              <a:t>goals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82963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97874" y="624110"/>
            <a:ext cx="10511246" cy="1280890"/>
          </a:xfrm>
        </p:spPr>
        <p:txBody>
          <a:bodyPr/>
          <a:lstStyle/>
          <a:p>
            <a:r>
              <a:rPr lang="fi-FI" b="1" dirty="0" smtClean="0"/>
              <a:t>Agenda 2030 </a:t>
            </a:r>
            <a:r>
              <a:rPr lang="fi-FI" b="1" dirty="0" err="1" smtClean="0"/>
              <a:t>Sustainable</a:t>
            </a:r>
            <a:r>
              <a:rPr lang="fi-FI" b="1" dirty="0" smtClean="0"/>
              <a:t> </a:t>
            </a:r>
            <a:r>
              <a:rPr lang="fi-FI" b="1" dirty="0" err="1" smtClean="0"/>
              <a:t>Development</a:t>
            </a:r>
            <a:r>
              <a:rPr lang="fi-FI" b="1" dirty="0" smtClean="0"/>
              <a:t> </a:t>
            </a:r>
            <a:r>
              <a:rPr lang="fi-FI" b="1" dirty="0" err="1" smtClean="0"/>
              <a:t>Goals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90848" y="2062715"/>
            <a:ext cx="11001152" cy="4599341"/>
          </a:xfrm>
        </p:spPr>
        <p:txBody>
          <a:bodyPr>
            <a:normAutofit/>
          </a:bodyPr>
          <a:lstStyle/>
          <a:p>
            <a:r>
              <a:rPr lang="fi-FI" sz="3200" dirty="0" smtClean="0"/>
              <a:t>Valitaan YK:n 17 kestävän kehityksen tavoitteesta 5.</a:t>
            </a:r>
            <a:endParaRPr lang="fi-FI" sz="3200" dirty="0" smtClean="0"/>
          </a:p>
          <a:p>
            <a:r>
              <a:rPr lang="fi-FI" sz="3200" dirty="0" smtClean="0"/>
              <a:t>1 tavoite = viikkoteema.</a:t>
            </a:r>
          </a:p>
          <a:p>
            <a:r>
              <a:rPr lang="fi-FI" sz="3200" dirty="0" smtClean="0"/>
              <a:t>(ensimmäisen viikon teeman valitsi Päivi)</a:t>
            </a:r>
            <a:endParaRPr lang="fi-FI" sz="3200" dirty="0" smtClean="0"/>
          </a:p>
          <a:p>
            <a:r>
              <a:rPr lang="fi-FI" sz="3200" dirty="0" smtClean="0"/>
              <a:t>Viikon sanastollinen sisältö liittyy viikon tavoitteeseen. Työstetään lukemalla artikkeli, tekemällä tehtäviä, keskustelemalla sekä kuuntelemalla </a:t>
            </a:r>
            <a:r>
              <a:rPr lang="fi-FI" sz="3200" dirty="0" err="1" smtClean="0"/>
              <a:t>podcast</a:t>
            </a:r>
            <a:r>
              <a:rPr lang="fi-FI" sz="3200" dirty="0"/>
              <a:t> </a:t>
            </a:r>
            <a:r>
              <a:rPr lang="fi-FI" sz="3200" dirty="0" smtClean="0"/>
              <a:t>ja/tai </a:t>
            </a:r>
            <a:r>
              <a:rPr lang="fi-FI" sz="3200" dirty="0" smtClean="0"/>
              <a:t>katsomalla </a:t>
            </a:r>
            <a:r>
              <a:rPr lang="fi-FI" sz="3200" dirty="0" err="1" smtClean="0"/>
              <a:t>TedTalk</a:t>
            </a:r>
            <a:r>
              <a:rPr lang="fi-FI" sz="3200" dirty="0" smtClean="0"/>
              <a:t>-video</a:t>
            </a:r>
            <a:endParaRPr lang="fi-FI" sz="3200" dirty="0" smtClean="0"/>
          </a:p>
        </p:txBody>
      </p:sp>
    </p:spTree>
    <p:extLst>
      <p:ext uri="{BB962C8B-B14F-4D97-AF65-F5344CB8AC3E}">
        <p14:creationId xmlns:p14="http://schemas.microsoft.com/office/powerpoint/2010/main" val="419139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92925" y="81023"/>
            <a:ext cx="8911687" cy="763929"/>
          </a:xfrm>
        </p:spPr>
        <p:txBody>
          <a:bodyPr/>
          <a:lstStyle/>
          <a:p>
            <a:r>
              <a:rPr lang="fi-FI" dirty="0" smtClean="0"/>
              <a:t>answergarden.ch/2754440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729205"/>
            <a:ext cx="8915400" cy="5182017"/>
          </a:xfrm>
        </p:spPr>
        <p:txBody>
          <a:bodyPr/>
          <a:lstStyle/>
          <a:p>
            <a:r>
              <a:rPr lang="fi-FI" dirty="0" smtClean="0"/>
              <a:t>Valitse 5 teemaa YKSI KERRALLAAN. 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Esim. syötä kenttään nro 1 + paina ’</a:t>
            </a:r>
            <a:r>
              <a:rPr lang="fi-FI" dirty="0" err="1" smtClean="0"/>
              <a:t>enter</a:t>
            </a:r>
            <a:r>
              <a:rPr lang="fi-FI" dirty="0" smtClean="0"/>
              <a:t>’</a:t>
            </a:r>
          </a:p>
          <a:p>
            <a:r>
              <a:rPr lang="fi-FI" dirty="0" smtClean="0"/>
              <a:t>Älä valitse numeroa 13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198" y="1823222"/>
            <a:ext cx="9626278" cy="4554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686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</a:t>
            </a:r>
            <a:r>
              <a:rPr lang="fi-FI" dirty="0" smtClean="0"/>
              <a:t>. </a:t>
            </a:r>
            <a:r>
              <a:rPr lang="fi-FI" dirty="0" smtClean="0"/>
              <a:t>YO-treeni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438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20241" y="624110"/>
            <a:ext cx="9584372" cy="1280890"/>
          </a:xfrm>
        </p:spPr>
        <p:txBody>
          <a:bodyPr/>
          <a:lstStyle/>
          <a:p>
            <a:r>
              <a:rPr lang="fi-FI" dirty="0" smtClean="0"/>
              <a:t>Syksyn 2018 YO tehdään kokonaan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502229"/>
            <a:ext cx="10515600" cy="5238205"/>
          </a:xfrm>
        </p:spPr>
        <p:txBody>
          <a:bodyPr>
            <a:normAutofit/>
          </a:bodyPr>
          <a:lstStyle/>
          <a:p>
            <a:r>
              <a:rPr lang="fi-FI" sz="2800" dirty="0" smtClean="0"/>
              <a:t>rakenne</a:t>
            </a:r>
            <a:r>
              <a:rPr lang="fi-FI" sz="2800" dirty="0"/>
              <a:t>					</a:t>
            </a:r>
            <a:r>
              <a:rPr lang="fi-FI" sz="2800" dirty="0" smtClean="0"/>
              <a:t>	</a:t>
            </a:r>
            <a:r>
              <a:rPr lang="fi-FI" sz="2800" dirty="0"/>
              <a:t>	/19 </a:t>
            </a:r>
            <a:r>
              <a:rPr lang="fi-FI" sz="2800" dirty="0" smtClean="0"/>
              <a:t>p</a:t>
            </a:r>
          </a:p>
          <a:p>
            <a:r>
              <a:rPr lang="fi-FI" sz="2800" dirty="0" smtClean="0"/>
              <a:t>aine</a:t>
            </a:r>
            <a:r>
              <a:rPr lang="fi-FI" sz="2800" dirty="0" smtClean="0"/>
              <a:t>								/99 p</a:t>
            </a:r>
          </a:p>
          <a:p>
            <a:r>
              <a:rPr lang="fi-FI" sz="2800" dirty="0" smtClean="0"/>
              <a:t>Kuuntelun </a:t>
            </a:r>
            <a:r>
              <a:rPr lang="fi-FI" sz="2800" dirty="0" err="1" smtClean="0"/>
              <a:t>monivalinta</a:t>
            </a:r>
            <a:r>
              <a:rPr lang="fi-FI" sz="2800" dirty="0" smtClean="0"/>
              <a:t>	/42 p</a:t>
            </a:r>
          </a:p>
          <a:p>
            <a:r>
              <a:rPr lang="fi-FI" sz="2800" dirty="0" smtClean="0"/>
              <a:t>kuullun </a:t>
            </a:r>
            <a:r>
              <a:rPr lang="fi-FI" sz="2800" dirty="0" smtClean="0"/>
              <a:t>avovastaukset	/30 p</a:t>
            </a:r>
          </a:p>
          <a:p>
            <a:r>
              <a:rPr lang="fi-FI" sz="2800" dirty="0" smtClean="0"/>
              <a:t>luetun </a:t>
            </a:r>
            <a:r>
              <a:rPr lang="fi-FI" sz="2800" dirty="0" smtClean="0"/>
              <a:t>avovastaukset</a:t>
            </a:r>
            <a:r>
              <a:rPr lang="fi-FI" sz="2800" dirty="0"/>
              <a:t>	</a:t>
            </a:r>
            <a:r>
              <a:rPr lang="fi-FI" sz="2800" dirty="0" smtClean="0"/>
              <a:t>	/ </a:t>
            </a:r>
            <a:r>
              <a:rPr lang="fi-FI" sz="2800" dirty="0"/>
              <a:t>8 </a:t>
            </a:r>
            <a:r>
              <a:rPr lang="fi-FI" sz="2800" dirty="0" smtClean="0"/>
              <a:t>p</a:t>
            </a:r>
          </a:p>
          <a:p>
            <a:r>
              <a:rPr lang="fi-FI" sz="2800" dirty="0" smtClean="0"/>
              <a:t>luetun </a:t>
            </a:r>
            <a:r>
              <a:rPr lang="fi-FI" sz="2800" dirty="0" err="1"/>
              <a:t>monivalinta</a:t>
            </a:r>
            <a:r>
              <a:rPr lang="fi-FI" sz="2800" dirty="0"/>
              <a:t>		</a:t>
            </a:r>
            <a:r>
              <a:rPr lang="fi-FI" sz="2800" dirty="0" smtClean="0"/>
              <a:t>	/</a:t>
            </a:r>
            <a:r>
              <a:rPr lang="fi-FI" sz="2800" dirty="0"/>
              <a:t>84 </a:t>
            </a:r>
            <a:r>
              <a:rPr lang="fi-FI" sz="2800" dirty="0" smtClean="0"/>
              <a:t>p</a:t>
            </a:r>
          </a:p>
          <a:p>
            <a:pPr marL="0" indent="0">
              <a:buNone/>
            </a:pPr>
            <a:endParaRPr lang="fi-FI" sz="2800" dirty="0"/>
          </a:p>
          <a:p>
            <a:r>
              <a:rPr lang="fi-FI" sz="2800" dirty="0" smtClean="0"/>
              <a:t>Yhteensä						/299 p	</a:t>
            </a:r>
            <a:r>
              <a:rPr lang="fi-FI" dirty="0" smtClean="0"/>
              <a:t>	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796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 smtClean="0"/>
              <a:t>Lisää YO-treeniä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Lisäksi teemme muitakin YO-</a:t>
            </a:r>
            <a:r>
              <a:rPr lang="fi-FI" sz="2400" dirty="0" err="1" smtClean="0"/>
              <a:t>kuullunymmärtämisiä</a:t>
            </a:r>
            <a:endParaRPr lang="fi-FI" sz="2400" dirty="0" smtClean="0"/>
          </a:p>
          <a:p>
            <a:r>
              <a:rPr lang="fi-FI" sz="2400" dirty="0" smtClean="0"/>
              <a:t>Harjoittelemme digiajan uusia tehtävätyyppejä</a:t>
            </a:r>
          </a:p>
          <a:p>
            <a:r>
              <a:rPr lang="fi-FI" sz="2400" dirty="0" smtClean="0"/>
              <a:t>Pohdimme sitä, miten saat ainepisteesi nousemaan</a:t>
            </a:r>
          </a:p>
          <a:p>
            <a:r>
              <a:rPr lang="fi-FI" sz="2400" dirty="0" err="1" smtClean="0"/>
              <a:t>Harjoittelemma</a:t>
            </a:r>
            <a:r>
              <a:rPr lang="fi-FI" sz="2400" dirty="0" smtClean="0"/>
              <a:t> ’</a:t>
            </a:r>
            <a:r>
              <a:rPr lang="fi-FI" sz="2400" dirty="0" err="1" smtClean="0"/>
              <a:t>power</a:t>
            </a:r>
            <a:r>
              <a:rPr lang="fi-FI" sz="2400" dirty="0" smtClean="0"/>
              <a:t>’-sanastoa (hyviä, yleiskielisiä/kirjallisia adjektiiveja, substantiiveja ja </a:t>
            </a:r>
            <a:r>
              <a:rPr lang="fi-FI" sz="2400" dirty="0" err="1" smtClean="0"/>
              <a:t>verbjä</a:t>
            </a:r>
            <a:r>
              <a:rPr lang="fi-FI" sz="2400" dirty="0" smtClean="0"/>
              <a:t>, joita voi hyödyntää monen eri ainetehtäväannon alla.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26352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15290" y="2438400"/>
            <a:ext cx="10554789" cy="2724845"/>
          </a:xfrm>
        </p:spPr>
        <p:txBody>
          <a:bodyPr>
            <a:normAutofit/>
          </a:bodyPr>
          <a:lstStyle/>
          <a:p>
            <a:r>
              <a:rPr lang="fi-FI" sz="4400" dirty="0" smtClean="0"/>
              <a:t>3: </a:t>
            </a:r>
            <a:r>
              <a:rPr lang="fi-FI" sz="4400" dirty="0" smtClean="0"/>
              <a:t>Räätälöinti ja yhteistoiminnallisuus</a:t>
            </a:r>
            <a:endParaRPr lang="fi-FI" sz="44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83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iskaus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198</TotalTime>
  <Words>538</Words>
  <Application>Microsoft Office PowerPoint</Application>
  <PresentationFormat>Laajakuva</PresentationFormat>
  <Paragraphs>68</Paragraphs>
  <Slides>15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Wingdings</vt:lpstr>
      <vt:lpstr>Wingdings 3</vt:lpstr>
      <vt:lpstr>Kuiskaus</vt:lpstr>
      <vt:lpstr>ENA11 ”Yhteinen maailmamme”</vt:lpstr>
      <vt:lpstr>Kurssin sisältökuvaus opetussuunnitelmassa</vt:lpstr>
      <vt:lpstr>1: Global issues</vt:lpstr>
      <vt:lpstr>Agenda 2030 Sustainable Development Goals</vt:lpstr>
      <vt:lpstr>answergarden.ch/2754440</vt:lpstr>
      <vt:lpstr>2. YO-treeni</vt:lpstr>
      <vt:lpstr>Syksyn 2018 YO tehdään kokonaan</vt:lpstr>
      <vt:lpstr>Lisää YO-treeniä</vt:lpstr>
      <vt:lpstr>3: Räätälöinti ja yhteistoiminnallisuus</vt:lpstr>
      <vt:lpstr>Minkälaisesta sisällöstä sinä hyödyt juuri nyt</vt:lpstr>
      <vt:lpstr>PowerPoint-esitys</vt:lpstr>
      <vt:lpstr>To summarize</vt:lpstr>
      <vt:lpstr>Työvälineet</vt:lpstr>
      <vt:lpstr>Arviointi</vt:lpstr>
      <vt:lpstr>Kysymyksiä?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Franzon Päivi</dc:creator>
  <cp:lastModifiedBy>Franzon Päivi</cp:lastModifiedBy>
  <cp:revision>17</cp:revision>
  <dcterms:created xsi:type="dcterms:W3CDTF">2019-08-05T18:33:52Z</dcterms:created>
  <dcterms:modified xsi:type="dcterms:W3CDTF">2022-09-29T16:11:07Z</dcterms:modified>
</cp:coreProperties>
</file>