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4"/>
  </p:sldMasterIdLst>
  <p:notesMasterIdLst>
    <p:notesMasterId r:id="rId33"/>
  </p:notesMasterIdLst>
  <p:sldIdLst>
    <p:sldId id="256" r:id="rId5"/>
    <p:sldId id="298" r:id="rId6"/>
    <p:sldId id="297" r:id="rId7"/>
    <p:sldId id="292" r:id="rId8"/>
    <p:sldId id="295" r:id="rId9"/>
    <p:sldId id="260" r:id="rId10"/>
    <p:sldId id="296" r:id="rId11"/>
    <p:sldId id="293" r:id="rId12"/>
    <p:sldId id="294" r:id="rId13"/>
    <p:sldId id="281" r:id="rId14"/>
    <p:sldId id="280" r:id="rId15"/>
    <p:sldId id="284" r:id="rId16"/>
    <p:sldId id="288" r:id="rId17"/>
    <p:sldId id="264" r:id="rId18"/>
    <p:sldId id="285" r:id="rId19"/>
    <p:sldId id="291" r:id="rId20"/>
    <p:sldId id="270" r:id="rId21"/>
    <p:sldId id="272" r:id="rId22"/>
    <p:sldId id="273" r:id="rId23"/>
    <p:sldId id="274" r:id="rId24"/>
    <p:sldId id="275" r:id="rId25"/>
    <p:sldId id="277" r:id="rId26"/>
    <p:sldId id="278" r:id="rId27"/>
    <p:sldId id="279" r:id="rId28"/>
    <p:sldId id="265" r:id="rId29"/>
    <p:sldId id="282" r:id="rId30"/>
    <p:sldId id="257" r:id="rId31"/>
    <p:sldId id="289" r:id="rId32"/>
  </p:sldIdLst>
  <p:sldSz cx="12192000" cy="6858000"/>
  <p:notesSz cx="6797675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A1541D-40A3-E59B-0EF9-084A60380FAC}" v="116" dt="2025-01-28T13:39:43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102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E89E5-1951-4DE5-9AEE-ED737A48E3EF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C84DF-F8DD-4BD9-839F-BA2B1F51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755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  <p:sp>
        <p:nvSpPr>
          <p:cNvPr id="32772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52B5D2-6E54-4D16-9CE9-773AAADC5CF7}" type="slidenum">
              <a:rPr lang="fi-FI" altLang="fi-FI" smtClean="0">
                <a:latin typeface="Calibri" panose="020F0502020204030204" pitchFamily="34" charset="0"/>
              </a:rPr>
              <a:pPr/>
              <a:t>26</a:t>
            </a:fld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427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3525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556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212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606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8976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814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0301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5241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167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77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3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2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088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2046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204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676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F70E8-3297-4686-B833-CCA8D2AA7EA8}" type="datetimeFigureOut">
              <a:rPr lang="fi-FI" smtClean="0"/>
              <a:t>28.1.2025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67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junopk.fi/" TargetMode="External"/><Relationship Id="rId2" Type="http://schemas.openxmlformats.org/officeDocument/2006/relationships/hyperlink" Target="http://www.ekami.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pesia.fi/" TargetMode="External"/><Relationship Id="rId5" Type="http://schemas.openxmlformats.org/officeDocument/2006/relationships/hyperlink" Target="http://www.careeria.fi/" TargetMode="External"/><Relationship Id="rId4" Type="http://schemas.openxmlformats.org/officeDocument/2006/relationships/hyperlink" Target="https://www-eduko.fi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vipunen.fi/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hyperlink" Target="https://peda.net/kotka/urheilijakoulutus" TargetMode="External"/><Relationship Id="rId5" Type="http://schemas.openxmlformats.org/officeDocument/2006/relationships/hyperlink" Target="mailto:kirjaamo@kotka.fi" TargetMode="Externa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opintopolku.fi/konfo/fi/sivu/huoltajan-muistilista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intopolku.f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intopolku.f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Yhteishaku huoltajailta</a:t>
            </a:r>
            <a:br>
              <a:rPr lang="fi-FI"/>
            </a:br>
            <a:r>
              <a:rPr lang="fi-FI"/>
              <a:t>21.1.2025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Oppilaanohjaaja Anna-Maija Alajääskö (9B, 9C ja 9E)</a:t>
            </a:r>
          </a:p>
          <a:p>
            <a:r>
              <a:rPr lang="fi-FI"/>
              <a:t>Oppilaanohjaaja Päivi </a:t>
            </a:r>
            <a:r>
              <a:rPr lang="fi-FI" err="1"/>
              <a:t>Posa</a:t>
            </a:r>
            <a:r>
              <a:rPr lang="fi-FI"/>
              <a:t> (9A, 9D, 9F ja 9H)</a:t>
            </a:r>
          </a:p>
        </p:txBody>
      </p:sp>
    </p:spTree>
    <p:extLst>
      <p:ext uri="{BB962C8B-B14F-4D97-AF65-F5344CB8AC3E}">
        <p14:creationId xmlns:p14="http://schemas.microsoft.com/office/powerpoint/2010/main" val="3230164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tsikko 6"/>
          <p:cNvSpPr>
            <a:spLocks noGrp="1"/>
          </p:cNvSpPr>
          <p:nvPr>
            <p:ph type="title"/>
          </p:nvPr>
        </p:nvSpPr>
        <p:spPr>
          <a:xfrm>
            <a:off x="1992313" y="846138"/>
            <a:ext cx="8229600" cy="71120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Hakupisteiden lasku lukio-opintoihin</a:t>
            </a:r>
          </a:p>
        </p:txBody>
      </p:sp>
      <p:sp>
        <p:nvSpPr>
          <p:cNvPr id="6" name="Sisällön paikkamerkki 4"/>
          <p:cNvSpPr>
            <a:spLocks noGrp="1"/>
          </p:cNvSpPr>
          <p:nvPr>
            <p:ph idx="1"/>
          </p:nvPr>
        </p:nvSpPr>
        <p:spPr>
          <a:xfrm>
            <a:off x="1981200" y="1989139"/>
            <a:ext cx="8229600" cy="4334023"/>
          </a:xfrm>
        </p:spPr>
        <p:txBody>
          <a:bodyPr>
            <a:normAutofit/>
          </a:bodyPr>
          <a:lstStyle/>
          <a:p>
            <a:r>
              <a:rPr lang="fi-FI" sz="2400"/>
              <a:t>Yleislukioihin haetaan </a:t>
            </a:r>
            <a:r>
              <a:rPr lang="fi-FI" sz="2400" b="1"/>
              <a:t>lukuaineiden keskiarvolla</a:t>
            </a:r>
            <a:r>
              <a:rPr lang="fi-FI" sz="2400"/>
              <a:t>.</a:t>
            </a:r>
            <a:endParaRPr lang="fi-FI" altLang="fi-FI" sz="2200"/>
          </a:p>
          <a:p>
            <a:pPr lvl="1"/>
            <a:r>
              <a:rPr lang="fi-FI" altLang="fi-FI" sz="2000"/>
              <a:t>Kotkan lyseon lukioon ja Karhulan lukioon kaikille linjoille haetaan päättötodistuksen lukuaineiden keskiarvolla.</a:t>
            </a:r>
          </a:p>
          <a:p>
            <a:pPr eaLnBrk="1" hangingPunct="1"/>
            <a:r>
              <a:rPr lang="fi-FI" altLang="fi-FI" sz="2200"/>
              <a:t>Erityistehtävän saaneissa lukioissa opiskelijavalinnoissa voidaan käyttää myös pääsy- tai soveltuvuuskokeita.</a:t>
            </a:r>
          </a:p>
          <a:p>
            <a:pPr eaLnBrk="1" hangingPunct="1"/>
            <a:r>
              <a:rPr lang="fi-FI" altLang="fi-FI" sz="2200"/>
              <a:t>Haussa voidaan ottaa huomioon myös hakijan muu koulutus, </a:t>
            </a:r>
            <a:r>
              <a:rPr lang="fi-FI" altLang="fi-FI" sz="2200" b="1"/>
              <a:t>harrastukset </a:t>
            </a:r>
            <a:r>
              <a:rPr lang="fi-FI" altLang="fi-FI" sz="2200"/>
              <a:t>tai</a:t>
            </a:r>
            <a:r>
              <a:rPr lang="fi-FI" altLang="fi-FI" sz="2200" b="1"/>
              <a:t> muita lisänäyttöjä</a:t>
            </a:r>
            <a:r>
              <a:rPr lang="fi-FI" altLang="fi-FI" sz="2200"/>
              <a:t>. </a:t>
            </a:r>
          </a:p>
          <a:p>
            <a:pPr eaLnBrk="1" hangingPunct="1"/>
            <a:r>
              <a:rPr lang="fi-FI" altLang="fi-FI" sz="2200" b="1"/>
              <a:t>Erityisen koulutustehtävän saaneissa lukioissa </a:t>
            </a:r>
            <a:r>
              <a:rPr lang="fi-FI" altLang="fi-FI" sz="2200"/>
              <a:t>20 maksi-</a:t>
            </a:r>
            <a:r>
              <a:rPr lang="fi-FI" altLang="fi-FI" sz="2200" err="1"/>
              <a:t>mipisteestä</a:t>
            </a:r>
            <a:r>
              <a:rPr lang="fi-FI" altLang="fi-FI" sz="2200"/>
              <a:t> 10 pistettä tulee 9. luokan päättötodistuksen keskiarvosta ja 10 pääsykokeesta ja/tai lisänäytöistä.</a:t>
            </a:r>
          </a:p>
        </p:txBody>
      </p:sp>
      <p:sp>
        <p:nvSpPr>
          <p:cNvPr id="30724" name="Dian numeron paikkamerkki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6FEE22-7008-4FDF-A1B9-32CBC35B2789}" type="slidenum">
              <a:rPr lang="fi-FI" altLang="fi-FI" sz="1200">
                <a:solidFill>
                  <a:srgbClr val="8EB4E3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fi-FI" altLang="fi-FI" sz="1200">
              <a:solidFill>
                <a:srgbClr val="8EB4E3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979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tsikko 1"/>
          <p:cNvSpPr>
            <a:spLocks noGrp="1"/>
          </p:cNvSpPr>
          <p:nvPr>
            <p:ph type="title"/>
          </p:nvPr>
        </p:nvSpPr>
        <p:spPr>
          <a:xfrm>
            <a:off x="1895302" y="765176"/>
            <a:ext cx="8326611" cy="98424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/>
              <a:t>Hakupisteiden lasku lukio-opintoihin yleislukioihin: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81200" y="1844675"/>
            <a:ext cx="4038600" cy="4281488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fi-FI" altLang="fi-FI" sz="2400"/>
              <a:t>Lukuaineiden keskiarvo:</a:t>
            </a:r>
          </a:p>
          <a:p>
            <a:pPr lvl="1" eaLnBrk="1" hangingPunct="1"/>
            <a:r>
              <a:rPr lang="fi-FI" altLang="fi-FI" sz="1800"/>
              <a:t>äidinkieli ja kirjallisuus</a:t>
            </a:r>
          </a:p>
          <a:p>
            <a:pPr lvl="1" eaLnBrk="1" hangingPunct="1"/>
            <a:r>
              <a:rPr lang="fi-FI" altLang="fi-FI" sz="1800"/>
              <a:t>toinen kotimainen kieli</a:t>
            </a:r>
          </a:p>
          <a:p>
            <a:pPr lvl="1" eaLnBrk="1" hangingPunct="1"/>
            <a:r>
              <a:rPr lang="fi-FI" altLang="fi-FI" sz="1800"/>
              <a:t>vieraat kielet</a:t>
            </a:r>
          </a:p>
          <a:p>
            <a:pPr lvl="1" eaLnBrk="1" hangingPunct="1"/>
            <a:r>
              <a:rPr lang="fi-FI" altLang="fi-FI" sz="1800"/>
              <a:t>uskonto tai elämänkatsomustieto</a:t>
            </a:r>
          </a:p>
          <a:p>
            <a:pPr lvl="1" eaLnBrk="1" hangingPunct="1"/>
            <a:r>
              <a:rPr lang="fi-FI" altLang="fi-FI" sz="1800"/>
              <a:t>historia</a:t>
            </a:r>
          </a:p>
          <a:p>
            <a:pPr lvl="1" eaLnBrk="1" hangingPunct="1"/>
            <a:r>
              <a:rPr lang="fi-FI" altLang="fi-FI" sz="1800"/>
              <a:t>yhteiskuntaoppi</a:t>
            </a:r>
          </a:p>
          <a:p>
            <a:pPr lvl="1" eaLnBrk="1" hangingPunct="1"/>
            <a:r>
              <a:rPr lang="fi-FI" altLang="fi-FI" sz="1800"/>
              <a:t>matematiikka</a:t>
            </a:r>
          </a:p>
          <a:p>
            <a:pPr lvl="1" eaLnBrk="1" hangingPunct="1"/>
            <a:r>
              <a:rPr lang="fi-FI" altLang="fi-FI" sz="1800"/>
              <a:t>fysiikka</a:t>
            </a:r>
          </a:p>
          <a:p>
            <a:pPr lvl="1" eaLnBrk="1" hangingPunct="1"/>
            <a:r>
              <a:rPr lang="fi-FI" altLang="fi-FI" sz="1800"/>
              <a:t>kemia</a:t>
            </a:r>
          </a:p>
          <a:p>
            <a:pPr lvl="1" eaLnBrk="1" hangingPunct="1"/>
            <a:r>
              <a:rPr lang="fi-FI" altLang="fi-FI" sz="1800"/>
              <a:t>biologia</a:t>
            </a:r>
          </a:p>
          <a:p>
            <a:pPr lvl="1" eaLnBrk="1" hangingPunct="1"/>
            <a:r>
              <a:rPr lang="fi-FI" altLang="fi-FI" sz="1800"/>
              <a:t>maantiede</a:t>
            </a:r>
          </a:p>
          <a:p>
            <a:pPr lvl="1" eaLnBrk="1" hangingPunct="1"/>
            <a:r>
              <a:rPr lang="fi-FI" altLang="fi-FI" sz="1800"/>
              <a:t>terveystieto</a:t>
            </a:r>
          </a:p>
          <a:p>
            <a:pPr lvl="1" eaLnBrk="1" hangingPunct="1"/>
            <a:endParaRPr lang="fi-FI" altLang="fi-FI" sz="1800"/>
          </a:p>
          <a:p>
            <a:pPr lvl="1" eaLnBrk="1" hangingPunct="1"/>
            <a:endParaRPr lang="fi-FI" altLang="fi-FI" sz="1800"/>
          </a:p>
        </p:txBody>
      </p:sp>
      <p:sp>
        <p:nvSpPr>
          <p:cNvPr id="29700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670E16-20F6-492D-A0BB-F1E872A7A335}" type="slidenum">
              <a:rPr lang="fi-FI" altLang="fi-FI" sz="1200">
                <a:solidFill>
                  <a:srgbClr val="95B3D7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fi-FI" altLang="fi-FI" sz="1200">
              <a:solidFill>
                <a:srgbClr val="95B3D7"/>
              </a:solidFill>
            </a:endParaRPr>
          </a:p>
        </p:txBody>
      </p:sp>
      <p:sp>
        <p:nvSpPr>
          <p:cNvPr id="11" name="Tekstikehys 10"/>
          <p:cNvSpPr txBox="1">
            <a:spLocks noChangeArrowheads="1"/>
          </p:cNvSpPr>
          <p:nvPr/>
        </p:nvSpPr>
        <p:spPr bwMode="auto">
          <a:xfrm>
            <a:off x="6527800" y="3716339"/>
            <a:ext cx="3708400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Huom. Lukioiden keskiarvorajat vaihtelevat vuosittain.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039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Kotkan lukioiden keskiarvorajat – </a:t>
            </a:r>
            <a:br>
              <a:rPr lang="fi-FI"/>
            </a:br>
            <a:r>
              <a:rPr lang="fi-FI"/>
              <a:t>kevään 2024 yhteishaku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2589210" y="2018270"/>
            <a:ext cx="6670119" cy="389295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sz="2800"/>
              <a:t>Kotkan lyseon lukio	7.33</a:t>
            </a:r>
          </a:p>
          <a:p>
            <a:pPr lvl="1"/>
            <a:r>
              <a:rPr lang="fi-FI" sz="2600"/>
              <a:t>painotukset </a:t>
            </a:r>
            <a:r>
              <a:rPr lang="fi-FI" sz="2600" err="1"/>
              <a:t>Studies</a:t>
            </a:r>
            <a:r>
              <a:rPr lang="fi-FI" sz="2600"/>
              <a:t> in English, Ympäristöopinnot ja Kuvataidepainotus</a:t>
            </a:r>
          </a:p>
          <a:p>
            <a:r>
              <a:rPr lang="fi-FI" sz="2800"/>
              <a:t>Karhulan lukio   6.00</a:t>
            </a:r>
          </a:p>
          <a:p>
            <a:r>
              <a:rPr lang="fi-FI" sz="2800"/>
              <a:t>Karhulan lukio, matemaattisteknologinen linja  8.33</a:t>
            </a:r>
          </a:p>
          <a:p>
            <a:r>
              <a:rPr lang="fi-FI" sz="2800"/>
              <a:t>Karhulan lukio, yrittäjyyslinja	6.38</a:t>
            </a:r>
          </a:p>
          <a:p>
            <a:r>
              <a:rPr lang="fi-FI" sz="2800" b="1"/>
              <a:t>Syksystä 2025 alkaen Kotkan lukioihin alin keskiarvoraja on 7,0</a:t>
            </a:r>
          </a:p>
        </p:txBody>
      </p:sp>
    </p:spTree>
    <p:extLst>
      <p:ext uri="{BB962C8B-B14F-4D97-AF65-F5344CB8AC3E}">
        <p14:creationId xmlns:p14="http://schemas.microsoft.com/office/powerpoint/2010/main" val="737019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57370"/>
          </a:xfrm>
        </p:spPr>
        <p:txBody>
          <a:bodyPr>
            <a:normAutofit/>
          </a:bodyPr>
          <a:lstStyle/>
          <a:p>
            <a:r>
              <a:rPr lang="fi-FI" sz="4400"/>
              <a:t>Tietoa lukioista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878012" y="1719902"/>
            <a:ext cx="9996309" cy="435584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lvl="1"/>
            <a:r>
              <a:rPr lang="fi-FI" sz="2400" dirty="0"/>
              <a:t>Kotkan lyseon lukio ja Karhulan lukio käyttävät peda.net-oppimisalustaa, josta löytyy kaikki ajankohtainen tieto lukioista. </a:t>
            </a:r>
            <a:r>
              <a:rPr lang="fi-FI" sz="2400" b="1" dirty="0"/>
              <a:t>O365 ja Wilma tunnukset </a:t>
            </a:r>
            <a:r>
              <a:rPr lang="fi-FI" sz="2400" dirty="0"/>
              <a:t>on oltava kaikilla lukioihin hakevilla pääsyvaiheessa.</a:t>
            </a:r>
            <a:r>
              <a:rPr lang="fi-FI" sz="2400" b="1" dirty="0"/>
              <a:t> </a:t>
            </a:r>
          </a:p>
          <a:p>
            <a:pPr lvl="2"/>
            <a:r>
              <a:rPr lang="fi-FI" sz="2200" b="1" dirty="0"/>
              <a:t>Kannattaa seurata lukioiden sivuja yhdessä.</a:t>
            </a:r>
          </a:p>
          <a:p>
            <a:pPr lvl="2"/>
            <a:r>
              <a:rPr lang="fi-FI" sz="2200" b="1" dirty="0"/>
              <a:t>Ensimmäisen jakson lukujärjestys on tehty oppilaille valmiiksi. Ainevalinnat tehdään Wilman kautta samoilla tunnuksilla, mitkä ovat yläkoulussa (tarkistettava tieto).</a:t>
            </a:r>
          </a:p>
          <a:p>
            <a:pPr lvl="2"/>
            <a:r>
              <a:rPr lang="fi-FI" sz="2200" dirty="0"/>
              <a:t>Lukion opo ohjaa oppilaita lukion kurssivalintojen laatimisessa.</a:t>
            </a:r>
          </a:p>
          <a:p>
            <a:pPr lvl="2"/>
            <a:r>
              <a:rPr lang="fi-FI" sz="2200" dirty="0"/>
              <a:t>Kotkan lukiossa ja Karhulan lukiossa tekee erityisopettaja </a:t>
            </a:r>
            <a:r>
              <a:rPr lang="fi-FI" sz="2200" err="1"/>
              <a:t>lukitestejä</a:t>
            </a:r>
            <a:r>
              <a:rPr lang="fi-FI" sz="2200" dirty="0"/>
              <a:t> ja opastaa opiskelutekniikoissa. Aineenopettajilta on mahdollisuus saada tukiopetusta, mutta erityisopettaja ei anna aineisiin kohdistuvaa erityistä tukea-</a:t>
            </a:r>
          </a:p>
          <a:p>
            <a:pPr marL="914400" lvl="2" indent="0">
              <a:buNone/>
            </a:pPr>
            <a:endParaRPr lang="fi-FI" sz="2200" dirty="0"/>
          </a:p>
          <a:p>
            <a:pPr lvl="2">
              <a:lnSpc>
                <a:spcPct val="90000"/>
              </a:lnSpc>
            </a:pPr>
            <a:endParaRPr lang="fi-FI"/>
          </a:p>
          <a:p>
            <a:pPr lvl="2"/>
            <a:endParaRPr lang="fi-FI" sz="2200" dirty="0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0400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AMMATILLINEN KOULUTUS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77193" y="1521229"/>
            <a:ext cx="9027419" cy="438999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400"/>
              <a:t>Ammatilliseen koulutukseen pääsyyn vaikuttavat hakijan pisteet, jotka muodostuvat mm. </a:t>
            </a:r>
            <a:r>
              <a:rPr lang="fi-FI" sz="2400" b="1"/>
              <a:t>yleisestä keskiarvosta ja painotetusti taito- ja taideaineista. </a:t>
            </a:r>
          </a:p>
          <a:p>
            <a:pPr marL="0" indent="0">
              <a:buNone/>
            </a:pPr>
            <a:endParaRPr lang="fi-FI" sz="2400"/>
          </a:p>
          <a:p>
            <a:pPr marL="0" indent="0">
              <a:buNone/>
            </a:pPr>
            <a:r>
              <a:rPr lang="fi-FI" sz="2400"/>
              <a:t>Lähialueen oppilaitokset: </a:t>
            </a:r>
          </a:p>
          <a:p>
            <a:r>
              <a:rPr lang="fi-FI" sz="2400" b="1"/>
              <a:t>Etelä-Kymenlaakson ammattiopisto</a:t>
            </a:r>
            <a:r>
              <a:rPr lang="fi-FI" sz="2400"/>
              <a:t>: </a:t>
            </a:r>
            <a:r>
              <a:rPr lang="fi-FI" sz="2400">
                <a:hlinkClick r:id="rId2"/>
              </a:rPr>
              <a:t>www.ekami.fi</a:t>
            </a:r>
            <a:endParaRPr lang="fi-FI" sz="2400"/>
          </a:p>
          <a:p>
            <a:r>
              <a:rPr lang="fi-FI" sz="2400" b="1"/>
              <a:t>Harjun oppimiskeskus: </a:t>
            </a:r>
            <a:r>
              <a:rPr lang="fi-FI" sz="2400">
                <a:hlinkClick r:id="rId3"/>
              </a:rPr>
              <a:t>www.harjunopk.fi</a:t>
            </a:r>
            <a:endParaRPr lang="fi-FI" sz="2400"/>
          </a:p>
          <a:p>
            <a:r>
              <a:rPr lang="fi-FI" sz="2400" b="1"/>
              <a:t>Kouvolan ammattipisto</a:t>
            </a:r>
            <a:r>
              <a:rPr lang="fi-FI" sz="2400"/>
              <a:t>: </a:t>
            </a:r>
            <a:r>
              <a:rPr lang="fi-FI" sz="2400">
                <a:hlinkClick r:id="rId4"/>
              </a:rPr>
              <a:t>https://www-eduko.fi</a:t>
            </a:r>
            <a:endParaRPr lang="fi-FI" sz="2400"/>
          </a:p>
          <a:p>
            <a:r>
              <a:rPr lang="fi-FI" sz="2400" b="1" err="1">
                <a:solidFill>
                  <a:schemeClr val="tx1"/>
                </a:solidFill>
              </a:rPr>
              <a:t>Careeria</a:t>
            </a:r>
            <a:r>
              <a:rPr lang="fi-FI" sz="2400" b="1">
                <a:solidFill>
                  <a:schemeClr val="tx1"/>
                </a:solidFill>
              </a:rPr>
              <a:t> Porvoo: </a:t>
            </a:r>
            <a:r>
              <a:rPr lang="fi-FI" sz="2400">
                <a:hlinkClick r:id="rId5"/>
              </a:rPr>
              <a:t>http://www.careeria.fi</a:t>
            </a:r>
            <a:r>
              <a:rPr lang="fi-FI" sz="2400"/>
              <a:t> </a:t>
            </a:r>
          </a:p>
          <a:p>
            <a:r>
              <a:rPr lang="fi-FI" sz="2400" b="1"/>
              <a:t>Ammattiopisto </a:t>
            </a:r>
            <a:r>
              <a:rPr lang="fi-FI" sz="2400" b="1" err="1"/>
              <a:t>Spesia</a:t>
            </a:r>
            <a:r>
              <a:rPr lang="fi-FI" sz="2400" b="1"/>
              <a:t> (Kotkan toimipiste): </a:t>
            </a:r>
            <a:r>
              <a:rPr lang="fi-FI" sz="2400">
                <a:hlinkClick r:id="rId6"/>
              </a:rPr>
              <a:t>https://www.spesia.fi/</a:t>
            </a:r>
            <a:endParaRPr lang="fi-FI" sz="2400"/>
          </a:p>
          <a:p>
            <a:pPr marL="0" indent="0">
              <a:buNone/>
            </a:pPr>
            <a:endParaRPr lang="fi-FI" sz="2400"/>
          </a:p>
          <a:p>
            <a:pPr lvl="1"/>
            <a:r>
              <a:rPr lang="fi-FI" sz="2000" b="1"/>
              <a:t>Sähköiset hakuoppaat </a:t>
            </a:r>
            <a:r>
              <a:rPr lang="fi-FI" sz="2000"/>
              <a:t>löytyvät oppilaitosten sivuilta</a:t>
            </a:r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37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14286" y="326686"/>
            <a:ext cx="9550400" cy="1211168"/>
          </a:xfrm>
        </p:spPr>
        <p:txBody>
          <a:bodyPr>
            <a:normAutofit/>
          </a:bodyPr>
          <a:lstStyle/>
          <a:p>
            <a:r>
              <a:rPr lang="fi-FI" sz="3200" dirty="0" err="1"/>
              <a:t>Ekamin</a:t>
            </a:r>
            <a:r>
              <a:rPr lang="fi-FI" sz="3200" dirty="0"/>
              <a:t> syksyllä 2025 alkavat yhteishaussa mukana olevat perustutkinnot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95183" y="1537853"/>
            <a:ext cx="4424681" cy="53202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1600" u="sng" dirty="0" err="1"/>
              <a:t>Malmingin</a:t>
            </a:r>
            <a:r>
              <a:rPr lang="fi-FI" sz="1600" u="sng" dirty="0"/>
              <a:t> kampus</a:t>
            </a:r>
            <a:r>
              <a:rPr lang="fi-FI" sz="1600" dirty="0"/>
              <a:t>	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600" dirty="0"/>
              <a:t>Kone- ja tuotantotekniikan pt. </a:t>
            </a:r>
            <a:endParaRPr lang="fi-FI" sz="14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sz="1600" dirty="0"/>
              <a:t>Pintakäsittelyalan pt. </a:t>
            </a:r>
            <a:endParaRPr lang="fi-FI" sz="14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sz="1600" dirty="0"/>
              <a:t>Rakennusalan pt.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Talonrakennuksen oa.</a:t>
            </a:r>
            <a:endParaRPr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i-FI" sz="1600" dirty="0"/>
              <a:t>Rakennusalan pt.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1400" dirty="0"/>
              <a:t>Maarakennuskoneenkuljetuksen oa.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600" dirty="0"/>
              <a:t>Talotekniikan pt.</a:t>
            </a:r>
          </a:p>
          <a:p>
            <a:pPr lvl="1">
              <a:buFont typeface="Wingdings,Sans-Serif" panose="05000000000000000000" pitchFamily="2" charset="2"/>
              <a:buChar char="§"/>
            </a:pPr>
            <a:r>
              <a:rPr lang="fi-FI" sz="1400" dirty="0"/>
              <a:t>Putkiasennuksen oa.</a:t>
            </a:r>
            <a:endParaRPr lang="fi-FI" sz="14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i-FI" sz="1600" dirty="0"/>
              <a:t>Logistiikan pt.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1600" dirty="0"/>
              <a:t>Merenkulkualan pt. (valitun toimitettava merimies lääkärintodistus)</a:t>
            </a:r>
          </a:p>
          <a:p>
            <a:pPr>
              <a:buFont typeface="Wingdings" panose="05000000000000000000" pitchFamily="2" charset="2"/>
              <a:buChar char="§"/>
            </a:pPr>
            <a:endParaRPr lang="fi-FI" sz="1400" dirty="0"/>
          </a:p>
          <a:p>
            <a:pPr marL="457200" lvl="1" indent="0">
              <a:buNone/>
            </a:pPr>
            <a:endParaRPr lang="fi-FI" sz="1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A5300F"/>
              </a:buClr>
              <a:buFont typeface="Wingdings" panose="05000000000000000000" pitchFamily="2" charset="2"/>
              <a:buChar char="§"/>
              <a:defRPr/>
            </a:pPr>
            <a:endParaRPr lang="fi-FI" sz="14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lvl="1">
              <a:buClr>
                <a:srgbClr val="A5300F"/>
              </a:buClr>
              <a:buFont typeface="Wingdings" panose="05000000000000000000" pitchFamily="2" charset="2"/>
              <a:buChar char="§"/>
              <a:defRPr/>
            </a:pPr>
            <a:endParaRPr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 marL="0" indent="0">
              <a:buNone/>
            </a:pPr>
            <a:endParaRPr lang="fi-FI" sz="1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fi-FI" sz="1400" dirty="0"/>
          </a:p>
          <a:p>
            <a:pPr marL="457200" lvl="1" indent="0">
              <a:buNone/>
            </a:pPr>
            <a:endParaRPr lang="fi-FI" sz="1300"/>
          </a:p>
          <a:p>
            <a:pPr marL="457200" lvl="1" indent="0">
              <a:buNone/>
            </a:pPr>
            <a:endParaRPr lang="fi-FI" sz="1400" u="sng"/>
          </a:p>
          <a:p>
            <a:pPr marL="0" indent="0">
              <a:buNone/>
            </a:pPr>
            <a:endParaRPr lang="fi-FI" u="sng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821119" y="1193800"/>
            <a:ext cx="5479143" cy="544982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fi-FI" sz="1600" u="sng" dirty="0"/>
          </a:p>
          <a:p>
            <a:pPr marL="0" indent="0">
              <a:buNone/>
            </a:pPr>
            <a:r>
              <a:rPr lang="fi-FI" sz="1600" u="sng" dirty="0"/>
              <a:t>Haminan kampus</a:t>
            </a:r>
            <a:endParaRPr lang="en-US" dirty="0"/>
          </a:p>
          <a:p>
            <a:pPr>
              <a:buClr>
                <a:srgbClr val="A5300F"/>
              </a:buClr>
              <a:buFont typeface="Wingdings" panose="05000000000000000000" pitchFamily="2" charset="2"/>
              <a:buChar char="§"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Ajoneuvoalan pt. </a:t>
            </a:r>
            <a:endParaRPr lang="fi-FI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fi-FI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Sähkö- ja automaatioalan pt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Talotekniikan pt,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kylmälaiteasenteja</a:t>
            </a:r>
            <a:endParaRPr lang="fi-FI" sz="16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fi-FI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Tieto- ja viestintätekniikan pt, </a:t>
            </a:r>
            <a:r>
              <a:rPr lang="fi-FI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hyvinvointiteknologia-asentaja</a:t>
            </a:r>
            <a:r>
              <a:rPr lang="fi-FI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, it-tukihenkilö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Jatkuva haku: Puhtaus- ja kiinteistöpalveluiden pt.</a:t>
            </a:r>
            <a:endParaRPr lang="fi-FI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>
              <a:buClr>
                <a:srgbClr val="A5300F"/>
              </a:buClr>
              <a:buFont typeface="Wingdings" panose="05000000000000000000" pitchFamily="2" charset="2"/>
              <a:buChar char="§"/>
              <a:defRPr/>
            </a:pPr>
            <a:r>
              <a:rPr lang="fi-FI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TUVA (Tutkintokoulutukseen valmentava koulutus)</a:t>
            </a:r>
          </a:p>
          <a:p>
            <a:pPr>
              <a:buClr>
                <a:srgbClr val="A5300F"/>
              </a:buClr>
              <a:buFont typeface="Wingdings" panose="05000000000000000000" pitchFamily="2" charset="2"/>
              <a:buChar char="§"/>
              <a:defRPr/>
            </a:pPr>
            <a:endParaRPr lang="fi-FI" sz="16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 3" charset="2"/>
              <a:buNone/>
              <a:tabLst/>
              <a:defRPr/>
            </a:pPr>
            <a:endParaRPr lang="fi-FI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fi-FI" sz="1500"/>
          </a:p>
          <a:p>
            <a:pPr marL="0" indent="0">
              <a:buNone/>
            </a:pPr>
            <a:endParaRPr lang="fi-FI" sz="1300"/>
          </a:p>
          <a:p>
            <a:pPr lvl="1">
              <a:buFont typeface="Wingdings" panose="05000000000000000000" pitchFamily="2" charset="2"/>
              <a:buChar char="§"/>
            </a:pPr>
            <a:endParaRPr lang="fi-FI" sz="1400"/>
          </a:p>
          <a:p>
            <a:pPr lvl="1">
              <a:buFont typeface="Wingdings" panose="05000000000000000000" pitchFamily="2" charset="2"/>
              <a:buChar char="§"/>
            </a:pPr>
            <a:endParaRPr lang="fi-FI"/>
          </a:p>
          <a:p>
            <a:pPr marL="0" indent="0">
              <a:buNone/>
            </a:pPr>
            <a:endParaRPr lang="fi-FI" sz="100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8F8F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fi-FI" altLang="fi-FI" sz="800" b="0" i="1" u="none" strike="noStrike" cap="none" normalizeH="0" baseline="0">
                <a:ln>
                  <a:noFill/>
                </a:ln>
                <a:solidFill>
                  <a:srgbClr val="7F7F7F"/>
                </a:solidFill>
                <a:effectLst/>
                <a:latin typeface="helvetica" panose="020B0604020202020204" pitchFamily="34" charset="0"/>
              </a:rPr>
              <a:t>Asennuksen ja automaation osaamisala</a:t>
            </a:r>
            <a:endParaRPr kumimoji="0" lang="fi-FI" altLang="fi-FI" sz="900" b="0" i="0" u="none" strike="noStrike" cap="none" normalizeH="0" baseline="0">
              <a:ln>
                <a:noFill/>
              </a:ln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fi-FI" altLang="fi-FI" sz="800" b="0" i="1" u="none" strike="noStrike" cap="none" normalizeH="0" baseline="0">
                <a:ln>
                  <a:noFill/>
                </a:ln>
                <a:solidFill>
                  <a:srgbClr val="7F7F7F"/>
                </a:solidFill>
                <a:effectLst/>
                <a:latin typeface="helvetica" panose="020B0604020202020204" pitchFamily="34" charset="0"/>
              </a:rPr>
              <a:t>Tuotantotekniikan osaamisala</a:t>
            </a:r>
            <a:endParaRPr kumimoji="0" lang="fi-FI" altLang="fi-FI" sz="900" b="0" i="0" u="none" strike="noStrike" cap="none" normalizeH="0" baseline="0">
              <a:ln>
                <a:noFill/>
              </a:ln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333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61030" y="634158"/>
            <a:ext cx="9443582" cy="769261"/>
          </a:xfrm>
        </p:spPr>
        <p:txBody>
          <a:bodyPr>
            <a:normAutofit/>
          </a:bodyPr>
          <a:lstStyle/>
          <a:p>
            <a:r>
              <a:rPr lang="fi-FI" sz="3200"/>
              <a:t>Ekamin syksyllä 2025 alkavat perustutkinnot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061030" y="1799771"/>
            <a:ext cx="4601027" cy="4584553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fi-FI" sz="3000" u="sng" dirty="0" err="1"/>
              <a:t>Kotekon</a:t>
            </a:r>
            <a:r>
              <a:rPr lang="fi-FI" sz="3000" u="sng" dirty="0"/>
              <a:t> kampus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Elintarvikealan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Hius- ja kauneudenhoitoalan pt.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000" dirty="0"/>
              <a:t>Vain kampaajatyön oa.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Liiketoiminnan pt.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Matkailualan pt.</a:t>
            </a:r>
            <a:endParaRPr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Ravintola- ja cateringpalveluiden pt. </a:t>
            </a:r>
            <a:endParaRPr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Sosiaali- ja terveysalan pt. </a:t>
            </a:r>
            <a:endParaRPr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indent="0">
              <a:buNone/>
            </a:pPr>
            <a:endParaRPr lang="fi-FI" sz="200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662057" y="1665791"/>
            <a:ext cx="4333438" cy="4104073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lvl="1">
              <a:buFont typeface="Wingdings" panose="05000000000000000000" pitchFamily="2" charset="2"/>
              <a:buChar char="§"/>
            </a:pPr>
            <a:endParaRPr lang="fi-FI" sz="1800"/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None/>
              <a:tabLst/>
              <a:defRPr/>
            </a:pPr>
            <a:endParaRPr lang="fi-FI" sz="180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fi-FI" dirty="0"/>
              <a:t>Jatkuva haku: Luonto- ja ympäristöalan pt.</a:t>
            </a:r>
          </a:p>
          <a:p>
            <a:pPr marL="0" indent="0">
              <a:buNone/>
            </a:pPr>
            <a:r>
              <a:rPr lang="fi-FI" dirty="0"/>
              <a:t>TUVA (Tutkintokoulutukseen valmentava koulutus)</a:t>
            </a:r>
          </a:p>
          <a:p>
            <a:pPr marL="0" indent="0">
              <a:buNone/>
            </a:pPr>
            <a:endParaRPr lang="fi-FI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 3" charset="2"/>
              <a:buNone/>
              <a:tabLst/>
              <a:defRPr/>
            </a:pPr>
            <a:r>
              <a:rPr kumimoji="0" lang="fi-FI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Viime vuoden pisterajat löytyvät: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  <a:buSzTx/>
              <a:buFont typeface="Wingdings 3" charset="2"/>
              <a:buNone/>
              <a:tabLst/>
              <a:defRPr/>
            </a:pPr>
            <a:r>
              <a:rPr kumimoji="0" lang="fi-FI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https://vipunen.fi</a:t>
            </a:r>
            <a:r>
              <a:rPr kumimoji="0" lang="fi-FI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-&gt; haku ja valinta</a:t>
            </a:r>
            <a:endParaRPr lang="fi-FI" sz="2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</a:endParaRPr>
          </a:p>
          <a:p>
            <a:pPr marL="0" indent="0">
              <a:buNone/>
            </a:pPr>
            <a:r>
              <a:rPr lang="fi-FI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Opintopolun pistelaskuri: koulutusten kohdalta löytyy alimmat pisteet, joilla hakijat ovat edellisenä vuonna hyväksytty opiskelemaan. 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384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F1C19D-609A-489A-B094-6AC31C68B7BB}" type="slidenum">
              <a:rPr lang="fi-FI" altLang="fi-FI" sz="1200">
                <a:solidFill>
                  <a:srgbClr val="95B3D7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fi-FI" altLang="fi-FI" sz="1200">
              <a:solidFill>
                <a:srgbClr val="95B3D7"/>
              </a:solidFill>
            </a:endParaRPr>
          </a:p>
        </p:txBody>
      </p:sp>
      <p:sp>
        <p:nvSpPr>
          <p:cNvPr id="9" name="Ellipsi 8"/>
          <p:cNvSpPr/>
          <p:nvPr/>
        </p:nvSpPr>
        <p:spPr>
          <a:xfrm>
            <a:off x="2035050" y="310562"/>
            <a:ext cx="3204729" cy="20415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Yleinen koulu-menestys (kaikkien aineiden keskiarvo)</a:t>
            </a:r>
          </a:p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fi-FI" sz="2000">
                <a:solidFill>
                  <a:schemeClr val="tx1"/>
                </a:solidFill>
                <a:latin typeface="Calibri"/>
              </a:rPr>
              <a:t>–16 p.</a:t>
            </a:r>
            <a:endParaRPr lang="fi-FI" sz="20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" name="Ellipsi 11"/>
          <p:cNvSpPr/>
          <p:nvPr/>
        </p:nvSpPr>
        <p:spPr>
          <a:xfrm>
            <a:off x="6401594" y="310562"/>
            <a:ext cx="3108166" cy="20415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Mahdolliset pääsy- ja soveltu-vuuskokeet </a:t>
            </a:r>
          </a:p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/>
              </a:rPr>
              <a:t>0–10 p.</a:t>
            </a:r>
            <a:endParaRPr lang="fi-FI" sz="20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" name="Ellipsi 12"/>
          <p:cNvSpPr/>
          <p:nvPr/>
        </p:nvSpPr>
        <p:spPr>
          <a:xfrm>
            <a:off x="7751659" y="2612738"/>
            <a:ext cx="2339992" cy="187036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Taito- ja taideaineiden keskiarvo</a:t>
            </a:r>
          </a:p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fi-FI" sz="2000">
                <a:solidFill>
                  <a:schemeClr val="tx1"/>
                </a:solidFill>
                <a:latin typeface="Calibri"/>
              </a:rPr>
              <a:t>–8 p.</a:t>
            </a:r>
            <a:endParaRPr lang="fi-FI" sz="20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" name="Ellipsi 13"/>
          <p:cNvSpPr/>
          <p:nvPr/>
        </p:nvSpPr>
        <p:spPr>
          <a:xfrm>
            <a:off x="4593474" y="4265206"/>
            <a:ext cx="2696788" cy="195271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>
                <a:solidFill>
                  <a:schemeClr val="tx1"/>
                </a:solidFill>
                <a:latin typeface="Calibri" pitchFamily="34" charset="0"/>
              </a:rPr>
              <a:t>Haku samana vuonna, kun saa peruskoulun päättötodistuksen 6 p.</a:t>
            </a:r>
          </a:p>
        </p:txBody>
      </p:sp>
      <p:sp>
        <p:nvSpPr>
          <p:cNvPr id="17" name="Ellipsi 16"/>
          <p:cNvSpPr/>
          <p:nvPr/>
        </p:nvSpPr>
        <p:spPr>
          <a:xfrm>
            <a:off x="1880030" y="2719389"/>
            <a:ext cx="1979613" cy="176371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Ensimmäi-nen hakutoive</a:t>
            </a:r>
          </a:p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2 p.</a:t>
            </a:r>
          </a:p>
        </p:txBody>
      </p:sp>
      <p:sp>
        <p:nvSpPr>
          <p:cNvPr id="29" name="Ellipsi 28"/>
          <p:cNvSpPr/>
          <p:nvPr/>
        </p:nvSpPr>
        <p:spPr>
          <a:xfrm>
            <a:off x="4583114" y="2133601"/>
            <a:ext cx="2808287" cy="20161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400">
                <a:solidFill>
                  <a:schemeClr val="tx1"/>
                </a:solidFill>
                <a:latin typeface="Calibri" pitchFamily="34" charset="0"/>
              </a:rPr>
              <a:t>Mistä saa pisteitä ammatilliseen koulutukseen?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03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17" grpId="0" animBg="1"/>
      <p:bldP spid="2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tsikko 1"/>
          <p:cNvSpPr>
            <a:spLocks noGrp="1"/>
          </p:cNvSpPr>
          <p:nvPr>
            <p:ph type="title"/>
          </p:nvPr>
        </p:nvSpPr>
        <p:spPr>
          <a:xfrm>
            <a:off x="1992313" y="692150"/>
            <a:ext cx="8229600" cy="71120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Hakupisteet ammatillisiin opintoihin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844676"/>
            <a:ext cx="6491288" cy="13684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fi-FI" sz="3200" b="1" dirty="0"/>
              <a:t>Yleinen koulumenestys</a:t>
            </a:r>
          </a:p>
          <a:p>
            <a:pPr marL="0" indent="0">
              <a:buNone/>
              <a:defRPr/>
            </a:pPr>
            <a:r>
              <a:rPr lang="fi-FI" sz="2400" dirty="0"/>
              <a:t>Keskiarvo seuraavista oppiaineista:</a:t>
            </a:r>
            <a:endParaRPr lang="fi-FI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508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86D554B-6AE6-46EB-81CC-696AB5F3FAF8}" type="slidenum">
              <a:rPr lang="fi-FI" altLang="fi-FI" sz="1200">
                <a:solidFill>
                  <a:srgbClr val="8EB4E3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fi-FI" altLang="fi-FI" sz="1200">
              <a:solidFill>
                <a:srgbClr val="8EB4E3"/>
              </a:solidFill>
            </a:endParaRPr>
          </a:p>
        </p:txBody>
      </p:sp>
      <p:sp>
        <p:nvSpPr>
          <p:cNvPr id="14" name="Tekstikehys 13"/>
          <p:cNvSpPr txBox="1"/>
          <p:nvPr/>
        </p:nvSpPr>
        <p:spPr>
          <a:xfrm>
            <a:off x="1991544" y="3284984"/>
            <a:ext cx="5544616" cy="2862322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äidinkieli ja kirjallisuus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toinen kotimainen kieli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vieraat kielet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uskonto tai elämän-katsomustieto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historia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yhteiskuntaoppi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matematiikka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fysiikka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kemia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biologia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maantiede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terveystieto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liikunta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musiikki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kuvataide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käsityö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kotitalous</a:t>
            </a:r>
          </a:p>
        </p:txBody>
      </p:sp>
      <p:sp>
        <p:nvSpPr>
          <p:cNvPr id="15" name="Ellipsi 14"/>
          <p:cNvSpPr/>
          <p:nvPr/>
        </p:nvSpPr>
        <p:spPr>
          <a:xfrm>
            <a:off x="8543926" y="1916113"/>
            <a:ext cx="1800225" cy="79216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800" b="1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fi-FI" sz="2800">
                <a:solidFill>
                  <a:schemeClr val="tx1"/>
                </a:solidFill>
                <a:latin typeface="Calibri"/>
              </a:rPr>
              <a:t>–</a:t>
            </a:r>
            <a:r>
              <a:rPr lang="fi-FI" sz="2800" b="1">
                <a:solidFill>
                  <a:schemeClr val="tx1"/>
                </a:solidFill>
                <a:latin typeface="Calibri" pitchFamily="34" charset="0"/>
              </a:rPr>
              <a:t>16 p.</a:t>
            </a:r>
          </a:p>
        </p:txBody>
      </p:sp>
      <p:sp>
        <p:nvSpPr>
          <p:cNvPr id="17" name="Tekstikehys 16"/>
          <p:cNvSpPr txBox="1">
            <a:spLocks noChangeArrowheads="1"/>
          </p:cNvSpPr>
          <p:nvPr/>
        </p:nvSpPr>
        <p:spPr bwMode="auto">
          <a:xfrm>
            <a:off x="7391401" y="5373689"/>
            <a:ext cx="2233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Esimerkki omasta keskiarvosta: </a:t>
            </a:r>
          </a:p>
        </p:txBody>
      </p:sp>
      <p:sp>
        <p:nvSpPr>
          <p:cNvPr id="18" name="Ellipsi 17"/>
          <p:cNvSpPr/>
          <p:nvPr/>
        </p:nvSpPr>
        <p:spPr>
          <a:xfrm>
            <a:off x="8975726" y="5732463"/>
            <a:ext cx="936625" cy="25241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7,67</a:t>
            </a:r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auto">
          <a:xfrm>
            <a:off x="7391401" y="3357563"/>
            <a:ext cx="2881313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/>
              <a:t>Huom. Mukaan lasketaan myös näihin aineisiin liittyvät valinnaisaineet emoaineen kanssa keskiarvona.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442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17" grpId="0"/>
      <p:bldP spid="18" grpId="0" animBg="1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tsikko 4"/>
          <p:cNvSpPr>
            <a:spLocks noGrp="1"/>
          </p:cNvSpPr>
          <p:nvPr>
            <p:ph type="title"/>
          </p:nvPr>
        </p:nvSpPr>
        <p:spPr>
          <a:xfrm>
            <a:off x="1992313" y="687389"/>
            <a:ext cx="8229600" cy="796925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Hakupisteet ammatillisiin opintoihin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1981201" y="2509839"/>
            <a:ext cx="2962275" cy="414337"/>
          </a:xfrm>
        </p:spPr>
        <p:txBody>
          <a:bodyPr/>
          <a:lstStyle/>
          <a:p>
            <a:pPr eaLnBrk="1" hangingPunct="1"/>
            <a:r>
              <a:rPr lang="fi-FI" altLang="fi-FI" sz="2200"/>
              <a:t>Keskiarvo		Pisteet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>
          <a:xfrm>
            <a:off x="1981201" y="2862263"/>
            <a:ext cx="2962275" cy="344646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5,50–5,74		1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5,75–5,99		2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6,00–6,24		3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6,25–6,49		4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6,50–6,74		5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6,75–6,99		6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7,00–7,24		7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7,25–7,49		8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4872039" y="2509839"/>
            <a:ext cx="3024187" cy="414337"/>
          </a:xfrm>
        </p:spPr>
        <p:txBody>
          <a:bodyPr/>
          <a:lstStyle/>
          <a:p>
            <a:pPr eaLnBrk="1" hangingPunct="1"/>
            <a:r>
              <a:rPr lang="fi-FI" altLang="fi-FI" sz="2200"/>
              <a:t>Keskiarvo		Pisteet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4872039" y="2862263"/>
            <a:ext cx="3024187" cy="344646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7,50–7,74		9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7,75–7,99		10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8,00–8,24		11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8,25–8,49		12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8,50–8,74		13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8,75–8,99		14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9,00–9,24		15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9,25–10,00	16</a:t>
            </a:r>
          </a:p>
        </p:txBody>
      </p:sp>
      <p:sp>
        <p:nvSpPr>
          <p:cNvPr id="22535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A77E92-D518-4357-9283-F5D910EB3A07}" type="slidenum">
              <a:rPr lang="fi-FI" altLang="fi-FI" sz="1200">
                <a:solidFill>
                  <a:srgbClr val="95B3D7"/>
                </a:solidFill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fi-FI" altLang="fi-FI" sz="1200">
              <a:solidFill>
                <a:srgbClr val="95B3D7"/>
              </a:solidFill>
            </a:endParaRPr>
          </a:p>
        </p:txBody>
      </p:sp>
      <p:sp>
        <p:nvSpPr>
          <p:cNvPr id="9" name="Sisällön paikkamerkki 2"/>
          <p:cNvSpPr txBox="1">
            <a:spLocks/>
          </p:cNvSpPr>
          <p:nvPr/>
        </p:nvSpPr>
        <p:spPr bwMode="auto">
          <a:xfrm>
            <a:off x="1981200" y="1844676"/>
            <a:ext cx="749935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b="1"/>
              <a:t>Yleisestä koulumenestyksestä</a:t>
            </a:r>
          </a:p>
        </p:txBody>
      </p:sp>
      <p:sp>
        <p:nvSpPr>
          <p:cNvPr id="10" name="Tekstikehys 9"/>
          <p:cNvSpPr txBox="1">
            <a:spLocks noChangeArrowheads="1"/>
          </p:cNvSpPr>
          <p:nvPr/>
        </p:nvSpPr>
        <p:spPr bwMode="auto">
          <a:xfrm>
            <a:off x="7464426" y="5157788"/>
            <a:ext cx="29876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Esimerkki omista pisteistä: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Keskiarvo: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Pisteet:</a:t>
            </a:r>
          </a:p>
        </p:txBody>
      </p:sp>
      <p:sp>
        <p:nvSpPr>
          <p:cNvPr id="11" name="Ellipsi 10"/>
          <p:cNvSpPr/>
          <p:nvPr/>
        </p:nvSpPr>
        <p:spPr>
          <a:xfrm>
            <a:off x="8688388" y="5516563"/>
            <a:ext cx="874712" cy="25241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7,67</a:t>
            </a:r>
          </a:p>
        </p:txBody>
      </p:sp>
      <p:sp>
        <p:nvSpPr>
          <p:cNvPr id="12" name="Ellipsi 11"/>
          <p:cNvSpPr/>
          <p:nvPr/>
        </p:nvSpPr>
        <p:spPr>
          <a:xfrm>
            <a:off x="8688388" y="5842001"/>
            <a:ext cx="874712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640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" grpId="0" build="p"/>
      <p:bldP spid="7" grpId="0" build="p"/>
      <p:bldP spid="8" grpId="0" build="p"/>
      <p:bldP spid="9" grpId="0"/>
      <p:bldP spid="10" grpId="0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C5155-E409-E753-CBC0-20454F83D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57370"/>
          </a:xfrm>
        </p:spPr>
        <p:txBody>
          <a:bodyPr/>
          <a:lstStyle/>
          <a:p>
            <a:r>
              <a:rPr lang="en-US" sz="2800" dirty="0" err="1"/>
              <a:t>Yhteishaku</a:t>
            </a:r>
            <a:r>
              <a:rPr lang="en-US" sz="2800" dirty="0"/>
              <a:t>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4CE53-2AC3-E555-8D39-FA211C2EF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6641" y="1353457"/>
            <a:ext cx="8978900" cy="518369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 err="1"/>
              <a:t>Ohjauksen</a:t>
            </a:r>
            <a:r>
              <a:rPr lang="en-US" dirty="0"/>
              <a:t> </a:t>
            </a:r>
            <a:r>
              <a:rPr lang="en-US" dirty="0" err="1"/>
              <a:t>sisältöjä</a:t>
            </a:r>
            <a:endParaRPr lang="en-US" dirty="0"/>
          </a:p>
          <a:p>
            <a:r>
              <a:rPr lang="en-US" dirty="0" err="1"/>
              <a:t>Oppivelvollisuuden</a:t>
            </a:r>
            <a:r>
              <a:rPr lang="en-US" dirty="0"/>
              <a:t> </a:t>
            </a:r>
            <a:r>
              <a:rPr lang="en-US" dirty="0" err="1"/>
              <a:t>laajentuminen</a:t>
            </a:r>
            <a:r>
              <a:rPr lang="en-US" dirty="0"/>
              <a:t> ja </a:t>
            </a:r>
            <a:r>
              <a:rPr lang="en-US" dirty="0" err="1"/>
              <a:t>koulutuksen</a:t>
            </a:r>
            <a:r>
              <a:rPr lang="en-US" dirty="0"/>
              <a:t> </a:t>
            </a:r>
            <a:r>
              <a:rPr lang="en-US" dirty="0" err="1"/>
              <a:t>maksuttomuus</a:t>
            </a:r>
            <a:endParaRPr lang="en-US" dirty="0"/>
          </a:p>
          <a:p>
            <a:r>
              <a:rPr lang="en-US" dirty="0" err="1"/>
              <a:t>Tutkintoon</a:t>
            </a:r>
            <a:r>
              <a:rPr lang="en-US" dirty="0"/>
              <a:t> </a:t>
            </a:r>
            <a:r>
              <a:rPr lang="en-US" dirty="0" err="1"/>
              <a:t>valmistava</a:t>
            </a:r>
            <a:r>
              <a:rPr lang="en-US" dirty="0"/>
              <a:t> </a:t>
            </a:r>
            <a:r>
              <a:rPr lang="en-US" dirty="0" err="1"/>
              <a:t>koulutus</a:t>
            </a:r>
            <a:r>
              <a:rPr lang="en-US" dirty="0"/>
              <a:t> TUVA</a:t>
            </a:r>
          </a:p>
          <a:p>
            <a:r>
              <a:rPr lang="en-US" err="1"/>
              <a:t>Yhteishaku</a:t>
            </a:r>
            <a:endParaRPr lang="en-US"/>
          </a:p>
          <a:p>
            <a:r>
              <a:rPr lang="en-US" err="1"/>
              <a:t>Lukio</a:t>
            </a:r>
            <a:endParaRPr lang="en-US"/>
          </a:p>
          <a:p>
            <a:r>
              <a:rPr lang="en-US" dirty="0" err="1"/>
              <a:t>Ammatillinen</a:t>
            </a:r>
            <a:r>
              <a:rPr lang="en-US" dirty="0"/>
              <a:t> </a:t>
            </a:r>
            <a:r>
              <a:rPr lang="en-US" dirty="0" err="1"/>
              <a:t>koulutus</a:t>
            </a:r>
            <a:endParaRPr lang="en-US" dirty="0"/>
          </a:p>
          <a:p>
            <a:r>
              <a:rPr lang="en-US" dirty="0" err="1"/>
              <a:t>Lukion</a:t>
            </a:r>
            <a:r>
              <a:rPr lang="en-US" dirty="0"/>
              <a:t> </a:t>
            </a:r>
            <a:r>
              <a:rPr lang="en-US" dirty="0" err="1"/>
              <a:t>keskiarvot</a:t>
            </a:r>
          </a:p>
          <a:p>
            <a:r>
              <a:rPr lang="en-US" dirty="0" err="1"/>
              <a:t>Ekamin</a:t>
            </a:r>
            <a:r>
              <a:rPr lang="en-US" dirty="0"/>
              <a:t> </a:t>
            </a:r>
            <a:r>
              <a:rPr lang="en-US" dirty="0" err="1"/>
              <a:t>syksyllä</a:t>
            </a:r>
            <a:r>
              <a:rPr lang="en-US" dirty="0"/>
              <a:t> 2025 </a:t>
            </a:r>
            <a:r>
              <a:rPr lang="en-US" dirty="0" err="1"/>
              <a:t>alkavat</a:t>
            </a:r>
            <a:r>
              <a:rPr lang="en-US" dirty="0"/>
              <a:t> </a:t>
            </a:r>
            <a:r>
              <a:rPr lang="en-US" dirty="0" err="1"/>
              <a:t>yhteishaussa</a:t>
            </a:r>
            <a:r>
              <a:rPr lang="en-US" dirty="0"/>
              <a:t> </a:t>
            </a:r>
            <a:r>
              <a:rPr lang="en-US" dirty="0" err="1"/>
              <a:t>mukana</a:t>
            </a:r>
            <a:r>
              <a:rPr lang="en-US" dirty="0"/>
              <a:t> </a:t>
            </a:r>
            <a:r>
              <a:rPr lang="en-US" dirty="0" err="1"/>
              <a:t>olevat</a:t>
            </a:r>
            <a:r>
              <a:rPr lang="en-US" dirty="0"/>
              <a:t> </a:t>
            </a:r>
            <a:r>
              <a:rPr lang="en-US" dirty="0" err="1"/>
              <a:t>perustutkinnot</a:t>
            </a:r>
          </a:p>
          <a:p>
            <a:r>
              <a:rPr lang="en-US" dirty="0" err="1"/>
              <a:t>Mistä</a:t>
            </a:r>
            <a:r>
              <a:rPr lang="en-US" dirty="0"/>
              <a:t> </a:t>
            </a:r>
            <a:r>
              <a:rPr lang="en-US" dirty="0" err="1"/>
              <a:t>saa</a:t>
            </a:r>
            <a:r>
              <a:rPr lang="en-US" dirty="0"/>
              <a:t> </a:t>
            </a:r>
            <a:r>
              <a:rPr lang="en-US" dirty="0" err="1"/>
              <a:t>pisteitä</a:t>
            </a:r>
            <a:r>
              <a:rPr lang="en-US" dirty="0"/>
              <a:t> </a:t>
            </a:r>
            <a:r>
              <a:rPr lang="en-US" dirty="0" err="1"/>
              <a:t>ammatilliseen</a:t>
            </a:r>
            <a:r>
              <a:rPr lang="en-US" dirty="0"/>
              <a:t> </a:t>
            </a:r>
            <a:r>
              <a:rPr lang="en-US" dirty="0" err="1"/>
              <a:t>koulutukseen</a:t>
            </a:r>
            <a:r>
              <a:rPr lang="en-US" dirty="0"/>
              <a:t>.</a:t>
            </a:r>
          </a:p>
          <a:p>
            <a:r>
              <a:rPr lang="en-US" dirty="0" err="1"/>
              <a:t>Pääsy</a:t>
            </a:r>
            <a:r>
              <a:rPr lang="en-US" dirty="0"/>
              <a:t>- ja </a:t>
            </a:r>
            <a:r>
              <a:rPr lang="en-US" dirty="0" err="1"/>
              <a:t>soveltuvuuskokeista</a:t>
            </a:r>
          </a:p>
          <a:p>
            <a:r>
              <a:rPr lang="en-US" dirty="0" err="1"/>
              <a:t>Harkintaan</a:t>
            </a:r>
            <a:r>
              <a:rPr lang="en-US" dirty="0"/>
              <a:t> </a:t>
            </a:r>
            <a:r>
              <a:rPr lang="en-US" dirty="0" err="1"/>
              <a:t>perustuva</a:t>
            </a:r>
            <a:r>
              <a:rPr lang="en-US" dirty="0"/>
              <a:t> </a:t>
            </a:r>
            <a:r>
              <a:rPr lang="en-US" dirty="0" err="1"/>
              <a:t>valinta</a:t>
            </a:r>
          </a:p>
          <a:p>
            <a:r>
              <a:rPr lang="en-US" dirty="0" err="1"/>
              <a:t>Terveydentilan</a:t>
            </a:r>
            <a:r>
              <a:rPr lang="en-US" dirty="0"/>
              <a:t> </a:t>
            </a:r>
            <a:r>
              <a:rPr lang="en-US" dirty="0" err="1"/>
              <a:t>vaikutus</a:t>
            </a:r>
            <a:r>
              <a:rPr lang="en-US" dirty="0"/>
              <a:t> </a:t>
            </a:r>
            <a:r>
              <a:rPr lang="en-US" dirty="0" err="1"/>
              <a:t>hakuun</a:t>
            </a:r>
          </a:p>
          <a:p>
            <a:r>
              <a:rPr lang="en-US" dirty="0"/>
              <a:t>AMMATTILUKIO </a:t>
            </a:r>
            <a:r>
              <a:rPr lang="en-US" dirty="0" err="1"/>
              <a:t>eli</a:t>
            </a:r>
            <a:r>
              <a:rPr lang="en-US" dirty="0"/>
              <a:t> KAKSOISTUTKINTO KOTKASSA</a:t>
            </a:r>
          </a:p>
          <a:p>
            <a:r>
              <a:rPr lang="en-US" dirty="0"/>
              <a:t>Haku </a:t>
            </a:r>
            <a:r>
              <a:rPr lang="en-US" dirty="0" err="1"/>
              <a:t>urheiluakatemiaan</a:t>
            </a:r>
          </a:p>
          <a:p>
            <a:r>
              <a:rPr lang="en-US" dirty="0" err="1"/>
              <a:t>Yhteishaun</a:t>
            </a:r>
            <a:r>
              <a:rPr lang="en-US" dirty="0"/>
              <a:t> </a:t>
            </a:r>
            <a:r>
              <a:rPr lang="en-US" dirty="0" err="1"/>
              <a:t>tulokset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8289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tsikko 1"/>
          <p:cNvSpPr>
            <a:spLocks noGrp="1"/>
          </p:cNvSpPr>
          <p:nvPr>
            <p:ph type="title"/>
          </p:nvPr>
        </p:nvSpPr>
        <p:spPr>
          <a:xfrm>
            <a:off x="1992313" y="701675"/>
            <a:ext cx="8229600" cy="71120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Pisteet ammatillisin opintoihin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844675"/>
            <a:ext cx="6707188" cy="15128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3200" b="1"/>
              <a:t>5. Taito- ja taideaineiden arvosanoista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400"/>
              <a:t>Lasketaan kolmen parhaan taito- ja taideaineen aritmeettinen keskiarvo.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i-FI" altLang="fi-FI"/>
          </a:p>
          <a:p>
            <a:pPr eaLnBrk="1" hangingPunct="1">
              <a:buFont typeface="Arial" panose="020B0604020202020204" pitchFamily="34" charset="0"/>
              <a:buNone/>
            </a:pPr>
            <a:endParaRPr lang="fi-FI" altLang="fi-FI"/>
          </a:p>
        </p:txBody>
      </p:sp>
      <p:sp>
        <p:nvSpPr>
          <p:cNvPr id="23556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6C5FC0-1511-4F55-9A02-AA1BA4D24311}" type="slidenum">
              <a:rPr lang="fi-FI" altLang="fi-FI" sz="1200">
                <a:solidFill>
                  <a:srgbClr val="8EB4E3"/>
                </a:solidFill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fi-FI" altLang="fi-FI" sz="1200">
              <a:solidFill>
                <a:srgbClr val="8EB4E3"/>
              </a:solidFill>
            </a:endParaRPr>
          </a:p>
        </p:txBody>
      </p:sp>
      <p:sp>
        <p:nvSpPr>
          <p:cNvPr id="11" name="Tekstikehys 10"/>
          <p:cNvSpPr txBox="1">
            <a:spLocks noChangeArrowheads="1"/>
          </p:cNvSpPr>
          <p:nvPr/>
        </p:nvSpPr>
        <p:spPr bwMode="auto">
          <a:xfrm>
            <a:off x="1992313" y="3292476"/>
            <a:ext cx="763270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 b="1"/>
              <a:t>Esimerkki omista arvosanoista: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Kuvataide	Valinnainen kuvataide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Musiikki	Valinnainen musiikki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Käsityö		Valinnainen käsityö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Kotitalous	Valinnainen kotitalous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Liikunta		Valinnainen liikunta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2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 b="1"/>
              <a:t>Kolme parasta taito- ja taideainetta: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 b="1"/>
              <a:t>Kolmen parhaan taito- ja taideaineen keskiarvo: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200" b="1"/>
          </a:p>
        </p:txBody>
      </p:sp>
      <p:sp>
        <p:nvSpPr>
          <p:cNvPr id="12" name="Ellipsi 11"/>
          <p:cNvSpPr/>
          <p:nvPr/>
        </p:nvSpPr>
        <p:spPr>
          <a:xfrm>
            <a:off x="3432176" y="3752851"/>
            <a:ext cx="35877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3" name="Ellipsi 12"/>
          <p:cNvSpPr/>
          <p:nvPr/>
        </p:nvSpPr>
        <p:spPr>
          <a:xfrm>
            <a:off x="3432176" y="5049839"/>
            <a:ext cx="358775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4" name="Ellipsi 13"/>
          <p:cNvSpPr/>
          <p:nvPr/>
        </p:nvSpPr>
        <p:spPr>
          <a:xfrm>
            <a:off x="3432176" y="4724401"/>
            <a:ext cx="35877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5" name="Ellipsi 14"/>
          <p:cNvSpPr/>
          <p:nvPr/>
        </p:nvSpPr>
        <p:spPr>
          <a:xfrm>
            <a:off x="3432176" y="4400551"/>
            <a:ext cx="35877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6" name="Ellipsi 15"/>
          <p:cNvSpPr/>
          <p:nvPr/>
        </p:nvSpPr>
        <p:spPr>
          <a:xfrm>
            <a:off x="3432176" y="4076701"/>
            <a:ext cx="35877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7" name="Ellipsi 16"/>
          <p:cNvSpPr/>
          <p:nvPr/>
        </p:nvSpPr>
        <p:spPr>
          <a:xfrm>
            <a:off x="6672263" y="3752851"/>
            <a:ext cx="360362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8" name="Ellipsi 17"/>
          <p:cNvSpPr/>
          <p:nvPr/>
        </p:nvSpPr>
        <p:spPr>
          <a:xfrm>
            <a:off x="6672263" y="5049839"/>
            <a:ext cx="360362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9" name="Ellipsi 18"/>
          <p:cNvSpPr/>
          <p:nvPr/>
        </p:nvSpPr>
        <p:spPr>
          <a:xfrm>
            <a:off x="6672263" y="4760913"/>
            <a:ext cx="360362" cy="25241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 sz="2000" b="1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" name="Ellipsi 19"/>
          <p:cNvSpPr/>
          <p:nvPr/>
        </p:nvSpPr>
        <p:spPr>
          <a:xfrm>
            <a:off x="6672263" y="4400551"/>
            <a:ext cx="360362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1" name="Ellipsi 20"/>
          <p:cNvSpPr/>
          <p:nvPr/>
        </p:nvSpPr>
        <p:spPr>
          <a:xfrm>
            <a:off x="6672263" y="4076701"/>
            <a:ext cx="360362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 sz="2000" b="1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2" name="Ellipsi 21"/>
          <p:cNvSpPr/>
          <p:nvPr/>
        </p:nvSpPr>
        <p:spPr>
          <a:xfrm>
            <a:off x="8975726" y="3752851"/>
            <a:ext cx="93662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8,50</a:t>
            </a:r>
          </a:p>
        </p:txBody>
      </p:sp>
      <p:sp>
        <p:nvSpPr>
          <p:cNvPr id="23" name="Ellipsi 22"/>
          <p:cNvSpPr/>
          <p:nvPr/>
        </p:nvSpPr>
        <p:spPr>
          <a:xfrm>
            <a:off x="8975726" y="5049839"/>
            <a:ext cx="936625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8,50</a:t>
            </a:r>
          </a:p>
        </p:txBody>
      </p:sp>
      <p:sp>
        <p:nvSpPr>
          <p:cNvPr id="24" name="Ellipsi 23"/>
          <p:cNvSpPr/>
          <p:nvPr/>
        </p:nvSpPr>
        <p:spPr>
          <a:xfrm>
            <a:off x="8975726" y="4724401"/>
            <a:ext cx="93662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6,00</a:t>
            </a:r>
          </a:p>
        </p:txBody>
      </p:sp>
      <p:sp>
        <p:nvSpPr>
          <p:cNvPr id="25" name="Ellipsi 24"/>
          <p:cNvSpPr/>
          <p:nvPr/>
        </p:nvSpPr>
        <p:spPr>
          <a:xfrm>
            <a:off x="8975726" y="4400551"/>
            <a:ext cx="93662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9,00</a:t>
            </a:r>
          </a:p>
        </p:txBody>
      </p:sp>
      <p:sp>
        <p:nvSpPr>
          <p:cNvPr id="26" name="Ellipsi 25"/>
          <p:cNvSpPr/>
          <p:nvPr/>
        </p:nvSpPr>
        <p:spPr>
          <a:xfrm>
            <a:off x="8975726" y="4076701"/>
            <a:ext cx="93662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7,00</a:t>
            </a:r>
          </a:p>
        </p:txBody>
      </p:sp>
      <p:sp>
        <p:nvSpPr>
          <p:cNvPr id="27" name="Pyöristetty suorakulmio 26"/>
          <p:cNvSpPr/>
          <p:nvPr/>
        </p:nvSpPr>
        <p:spPr>
          <a:xfrm>
            <a:off x="6456364" y="5661026"/>
            <a:ext cx="3311525" cy="360363"/>
          </a:xfrm>
          <a:prstGeom prst="roundRect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käsityö, kuvataide ja liikunta</a:t>
            </a:r>
          </a:p>
        </p:txBody>
      </p:sp>
      <p:sp>
        <p:nvSpPr>
          <p:cNvPr id="28" name="Ellipsi 27"/>
          <p:cNvSpPr/>
          <p:nvPr/>
        </p:nvSpPr>
        <p:spPr>
          <a:xfrm>
            <a:off x="7824789" y="6057901"/>
            <a:ext cx="935037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8,67</a:t>
            </a:r>
          </a:p>
        </p:txBody>
      </p:sp>
      <p:sp>
        <p:nvSpPr>
          <p:cNvPr id="29" name="Ellipsi 28"/>
          <p:cNvSpPr/>
          <p:nvPr/>
        </p:nvSpPr>
        <p:spPr>
          <a:xfrm>
            <a:off x="8543926" y="2060576"/>
            <a:ext cx="1800225" cy="79216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800" b="1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fi-FI" sz="2800">
                <a:solidFill>
                  <a:schemeClr val="tx1"/>
                </a:solidFill>
                <a:latin typeface="Calibri"/>
              </a:rPr>
              <a:t>–</a:t>
            </a:r>
            <a:r>
              <a:rPr lang="fi-FI" sz="2800" b="1">
                <a:solidFill>
                  <a:schemeClr val="tx1"/>
                </a:solidFill>
                <a:latin typeface="Calibri" pitchFamily="34" charset="0"/>
              </a:rPr>
              <a:t>8 p.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210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build="allAtOnce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kehys 13"/>
          <p:cNvSpPr txBox="1">
            <a:spLocks noChangeArrowheads="1"/>
          </p:cNvSpPr>
          <p:nvPr/>
        </p:nvSpPr>
        <p:spPr bwMode="auto">
          <a:xfrm>
            <a:off x="7248526" y="5157788"/>
            <a:ext cx="29876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Esimerkki omista pisteistä: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Keskiarvo: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Pisteet:</a:t>
            </a:r>
          </a:p>
        </p:txBody>
      </p:sp>
      <p:sp>
        <p:nvSpPr>
          <p:cNvPr id="24579" name="Otsikko 4"/>
          <p:cNvSpPr>
            <a:spLocks noGrp="1"/>
          </p:cNvSpPr>
          <p:nvPr>
            <p:ph type="title"/>
          </p:nvPr>
        </p:nvSpPr>
        <p:spPr>
          <a:xfrm>
            <a:off x="1992313" y="687389"/>
            <a:ext cx="8229600" cy="796925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Pisteet ammatillisiin opintoihin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1981200" y="2924176"/>
            <a:ext cx="4040188" cy="415925"/>
          </a:xfrm>
        </p:spPr>
        <p:txBody>
          <a:bodyPr/>
          <a:lstStyle/>
          <a:p>
            <a:pPr eaLnBrk="1" hangingPunct="1"/>
            <a:r>
              <a:rPr lang="fi-FI" altLang="fi-FI" sz="2000"/>
              <a:t>Keskiarvo		Pisteet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>
          <a:xfrm>
            <a:off x="1981200" y="3276601"/>
            <a:ext cx="4040188" cy="29432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6,00–6,49		1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6,50–6,99		2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7,00–7,49		3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7,50–7,99		4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8,00–8,49		5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8,50–8,99		6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9,00–9,49		7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9,50–10,00		8</a:t>
            </a:r>
          </a:p>
        </p:txBody>
      </p:sp>
      <p:sp>
        <p:nvSpPr>
          <p:cNvPr id="24582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D3459F-816A-4849-A728-AAA43E66B2DF}" type="slidenum">
              <a:rPr lang="fi-FI" altLang="fi-FI" sz="1200">
                <a:solidFill>
                  <a:srgbClr val="95B3D7"/>
                </a:solidFill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fi-FI" altLang="fi-FI" sz="1200">
              <a:solidFill>
                <a:srgbClr val="95B3D7"/>
              </a:solidFill>
            </a:endParaRPr>
          </a:p>
        </p:txBody>
      </p:sp>
      <p:sp>
        <p:nvSpPr>
          <p:cNvPr id="9" name="Sisällön paikkamerkki 2"/>
          <p:cNvSpPr txBox="1">
            <a:spLocks/>
          </p:cNvSpPr>
          <p:nvPr/>
        </p:nvSpPr>
        <p:spPr bwMode="auto">
          <a:xfrm>
            <a:off x="1981200" y="1844676"/>
            <a:ext cx="749935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b="1"/>
              <a:t>Taito- ja taideaineiden arvosanoista</a:t>
            </a:r>
          </a:p>
        </p:txBody>
      </p:sp>
      <p:sp>
        <p:nvSpPr>
          <p:cNvPr id="15" name="Ellipsi 14"/>
          <p:cNvSpPr/>
          <p:nvPr/>
        </p:nvSpPr>
        <p:spPr>
          <a:xfrm>
            <a:off x="8472488" y="5516563"/>
            <a:ext cx="874712" cy="25241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8,67</a:t>
            </a:r>
          </a:p>
        </p:txBody>
      </p:sp>
      <p:sp>
        <p:nvSpPr>
          <p:cNvPr id="16" name="Ellipsi 15"/>
          <p:cNvSpPr/>
          <p:nvPr/>
        </p:nvSpPr>
        <p:spPr>
          <a:xfrm>
            <a:off x="8472488" y="5842001"/>
            <a:ext cx="874712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auto">
          <a:xfrm>
            <a:off x="1992313" y="2492376"/>
            <a:ext cx="6551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Kolmen parhaan taito- ja taideaineen keskiarvo</a:t>
            </a:r>
            <a:endParaRPr lang="fi-FI" altLang="fi-FI" sz="240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975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6" grpId="0" build="p"/>
      <p:bldP spid="3" grpId="0" build="p"/>
      <p:bldP spid="9" grpId="0"/>
      <p:bldP spid="15" grpId="0" animBg="1"/>
      <p:bldP spid="16" grpId="0" animBg="1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tsikko 1"/>
          <p:cNvSpPr>
            <a:spLocks noGrp="1"/>
          </p:cNvSpPr>
          <p:nvPr>
            <p:ph type="title"/>
          </p:nvPr>
        </p:nvSpPr>
        <p:spPr>
          <a:xfrm>
            <a:off x="1384527" y="1318533"/>
            <a:ext cx="8229600" cy="796925"/>
          </a:xfrm>
        </p:spPr>
        <p:txBody>
          <a:bodyPr/>
          <a:lstStyle/>
          <a:p>
            <a:r>
              <a:rPr lang="fi-FI" altLang="fi-FI" dirty="0"/>
              <a:t>Pääsy- ja soveltuvuuskokeet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92312" y="2108200"/>
            <a:ext cx="4175125" cy="4416168"/>
          </a:xfrm>
        </p:spPr>
        <p:txBody>
          <a:bodyPr>
            <a:noAutofit/>
          </a:bodyPr>
          <a:lstStyle/>
          <a:p>
            <a:pPr>
              <a:buClr>
                <a:srgbClr val="A5300F"/>
              </a:buClr>
            </a:pPr>
            <a:r>
              <a:rPr lang="fi-FI" altLang="fi-FI" sz="1600" err="1">
                <a:solidFill>
                  <a:prstClr val="black">
                    <a:lumMod val="75000"/>
                    <a:lumOff val="25000"/>
                  </a:prstClr>
                </a:solidFill>
              </a:rPr>
              <a:t>Ekamilla</a:t>
            </a:r>
            <a:r>
              <a:rPr lang="fi-FI" altLang="fi-FI" sz="1600">
                <a:solidFill>
                  <a:prstClr val="black">
                    <a:lumMod val="75000"/>
                    <a:lumOff val="25000"/>
                  </a:prstClr>
                </a:solidFill>
              </a:rPr>
              <a:t> valintakokeet järjestetään ainoastaan </a:t>
            </a:r>
            <a:r>
              <a:rPr lang="fi-FI" sz="1600" b="1"/>
              <a:t>sosiaali- ja terveysalalle. </a:t>
            </a:r>
          </a:p>
          <a:p>
            <a:pPr>
              <a:buClr>
                <a:srgbClr val="A5300F"/>
              </a:buClr>
            </a:pPr>
            <a:r>
              <a:rPr lang="fi-FI" altLang="fi-FI" sz="1600">
                <a:solidFill>
                  <a:prstClr val="black">
                    <a:lumMod val="75000"/>
                    <a:lumOff val="25000"/>
                  </a:prstClr>
                </a:solidFill>
              </a:rPr>
              <a:t>Kokeisiin kutsutaan kaikki hakukelpoiset hakijat. </a:t>
            </a:r>
          </a:p>
          <a:p>
            <a:pPr lvl="0">
              <a:buClr>
                <a:srgbClr val="A5300F"/>
              </a:buClr>
            </a:pPr>
            <a:r>
              <a:rPr lang="fi-FI" altLang="fi-FI" sz="1600">
                <a:solidFill>
                  <a:prstClr val="black">
                    <a:lumMod val="75000"/>
                    <a:lumOff val="25000"/>
                  </a:prstClr>
                </a:solidFill>
              </a:rPr>
              <a:t>Hakija kutsutaan </a:t>
            </a:r>
            <a:r>
              <a:rPr lang="fi-FI" altLang="fi-FI" sz="1600" b="1">
                <a:solidFill>
                  <a:prstClr val="black">
                    <a:lumMod val="75000"/>
                    <a:lumOff val="25000"/>
                  </a:prstClr>
                </a:solidFill>
              </a:rPr>
              <a:t>ylimmän hakutoiveen kokeisiin,</a:t>
            </a:r>
            <a:r>
              <a:rPr lang="fi-FI" altLang="fi-FI" sz="1600">
                <a:solidFill>
                  <a:prstClr val="black">
                    <a:lumMod val="75000"/>
                    <a:lumOff val="25000"/>
                  </a:prstClr>
                </a:solidFill>
              </a:rPr>
              <a:t> ja </a:t>
            </a:r>
            <a:r>
              <a:rPr lang="fi-FI" altLang="fi-FI" sz="1600" b="1">
                <a:solidFill>
                  <a:prstClr val="black">
                    <a:lumMod val="75000"/>
                    <a:lumOff val="25000"/>
                  </a:prstClr>
                </a:solidFill>
              </a:rPr>
              <a:t>samaa tulosta käytetään kaikissa vastaavissa hakukohteissa.</a:t>
            </a:r>
          </a:p>
          <a:p>
            <a:pPr lvl="0">
              <a:buClr>
                <a:srgbClr val="A5300F"/>
              </a:buClr>
            </a:pPr>
            <a:r>
              <a:rPr lang="fi-FI" altLang="fi-FI" sz="1600">
                <a:solidFill>
                  <a:prstClr val="black">
                    <a:lumMod val="75000"/>
                    <a:lumOff val="25000"/>
                  </a:prstClr>
                </a:solidFill>
              </a:rPr>
              <a:t>Kokeet voivat olla monivaiheiset.</a:t>
            </a:r>
          </a:p>
          <a:p>
            <a:pPr lvl="0">
              <a:buClr>
                <a:srgbClr val="A5300F"/>
              </a:buClr>
            </a:pPr>
            <a:r>
              <a:rPr lang="fi-FI" altLang="fi-FI" sz="1600">
                <a:solidFill>
                  <a:prstClr val="black">
                    <a:lumMod val="75000"/>
                    <a:lumOff val="25000"/>
                  </a:prstClr>
                </a:solidFill>
              </a:rPr>
              <a:t>Kokeista voi saada 0–10 pistettä.</a:t>
            </a:r>
          </a:p>
          <a:p>
            <a:pPr lvl="0">
              <a:buClr>
                <a:srgbClr val="A5300F"/>
              </a:buClr>
            </a:pPr>
            <a:r>
              <a:rPr lang="fi-FI" altLang="fi-FI" sz="1600">
                <a:solidFill>
                  <a:prstClr val="black">
                    <a:lumMod val="75000"/>
                    <a:lumOff val="25000"/>
                  </a:prstClr>
                </a:solidFill>
              </a:rPr>
              <a:t>Jos hakija ei osallistu kokeeseen, häntä ei voida valita opiskelijaksi.</a:t>
            </a:r>
          </a:p>
          <a:p>
            <a:pPr eaLnBrk="1" hangingPunct="1"/>
            <a:endParaRPr lang="fi-FI" altLang="fi-FI" sz="160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6563388" y="2096162"/>
            <a:ext cx="4921878" cy="4419135"/>
          </a:xfrm>
        </p:spPr>
        <p:txBody>
          <a:bodyPr>
            <a:noAutofit/>
          </a:bodyPr>
          <a:lstStyle/>
          <a:p>
            <a:r>
              <a:rPr lang="fi-FI" altLang="fi-FI">
                <a:solidFill>
                  <a:schemeClr val="tx1"/>
                </a:solidFill>
              </a:rPr>
              <a:t>Pelkän pääsy- ja soveltuvuuskokeen pistemäärän perusteella voidaan valita opiskelijaksi seuraaviin koulutuksiin:</a:t>
            </a:r>
          </a:p>
          <a:p>
            <a:pPr lvl="1" fontAlgn="base"/>
            <a:r>
              <a:rPr lang="fi-FI"/>
              <a:t>taideteollisuusalan pt.</a:t>
            </a:r>
          </a:p>
          <a:p>
            <a:pPr lvl="1" fontAlgn="base"/>
            <a:r>
              <a:rPr lang="fi-FI"/>
              <a:t>media-alan ja kuvallisen ilmaisun pt.</a:t>
            </a:r>
          </a:p>
          <a:p>
            <a:pPr lvl="1" fontAlgn="base"/>
            <a:r>
              <a:rPr lang="fi-FI"/>
              <a:t>tanssialan pt.</a:t>
            </a:r>
          </a:p>
          <a:p>
            <a:pPr lvl="1" fontAlgn="base"/>
            <a:r>
              <a:rPr lang="fi-FI"/>
              <a:t>musiikkialan pt.</a:t>
            </a:r>
          </a:p>
          <a:p>
            <a:pPr lvl="1" fontAlgn="base"/>
            <a:r>
              <a:rPr lang="fi-FI"/>
              <a:t>sirkusalan pt.</a:t>
            </a:r>
          </a:p>
          <a:p>
            <a:pPr lvl="1" fontAlgn="base"/>
            <a:r>
              <a:rPr lang="fi-FI"/>
              <a:t>lentokoneasennuksen pt.</a:t>
            </a:r>
          </a:p>
          <a:p>
            <a:pPr lvl="1" fontAlgn="base"/>
            <a:r>
              <a:rPr lang="fi-FI"/>
              <a:t>liikunnanohjauksen pt.</a:t>
            </a:r>
          </a:p>
          <a:p>
            <a:pPr lvl="1" fontAlgn="base"/>
            <a:r>
              <a:rPr lang="fi-FI" err="1"/>
              <a:t>sosiaali</a:t>
            </a:r>
            <a:r>
              <a:rPr lang="fi-FI"/>
              <a:t>- ja terveysalan pt. ensihoidon koulutusohjelma (perustason ensihoidon osaamisala).</a:t>
            </a:r>
          </a:p>
          <a:p>
            <a:pPr eaLnBrk="1" hangingPunct="1"/>
            <a:endParaRPr lang="fi-FI"/>
          </a:p>
        </p:txBody>
      </p:sp>
      <p:sp>
        <p:nvSpPr>
          <p:cNvPr id="26629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B639A3-D5B9-40E1-86D6-35D9F73FB2A1}" type="slidenum">
              <a:rPr lang="fi-FI" altLang="fi-FI" sz="1200">
                <a:solidFill>
                  <a:srgbClr val="95B3D7"/>
                </a:solidFill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fi-FI" altLang="fi-FI" sz="1200">
              <a:solidFill>
                <a:srgbClr val="95B3D7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924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tsikko 1"/>
          <p:cNvSpPr>
            <a:spLocks noGrp="1"/>
          </p:cNvSpPr>
          <p:nvPr>
            <p:ph type="title"/>
          </p:nvPr>
        </p:nvSpPr>
        <p:spPr>
          <a:xfrm>
            <a:off x="1992313" y="500434"/>
            <a:ext cx="8229600" cy="975941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sz="4400"/>
              <a:t>Harkintaan perustuva valinta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88853" y="1561381"/>
            <a:ext cx="10472468" cy="4994693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 altLang="fi-FI" dirty="0"/>
              <a:t>Koulutuksen järjestäjä voi halutessaan valita enintään 30 prosenttia opiskelijoita pistemääristä riippumatta.</a:t>
            </a:r>
          </a:p>
          <a:p>
            <a:pPr eaLnBrk="1" hangingPunct="1"/>
            <a:r>
              <a:rPr lang="fi-FI" altLang="fi-FI" dirty="0"/>
              <a:t>Perusteita harkintaan perustuvalle hakemiselle:</a:t>
            </a:r>
          </a:p>
          <a:p>
            <a:pPr lvl="1" eaLnBrk="1" hangingPunct="1"/>
            <a:r>
              <a:rPr lang="fi-FI" altLang="fi-FI" sz="1800" dirty="0"/>
              <a:t>oppimisvaikeudet</a:t>
            </a:r>
          </a:p>
          <a:p>
            <a:pPr lvl="1" eaLnBrk="1" hangingPunct="1"/>
            <a:r>
              <a:rPr lang="fi-FI" altLang="fi-FI" sz="1800" dirty="0"/>
              <a:t>sosiaaliset syyt / muu syy</a:t>
            </a:r>
          </a:p>
          <a:p>
            <a:pPr lvl="1" eaLnBrk="1" hangingPunct="1"/>
            <a:r>
              <a:rPr lang="fi-FI" altLang="fi-FI" sz="1800" dirty="0"/>
              <a:t>riittämätön tutkintokielen kielitaito (kielitesti). </a:t>
            </a:r>
            <a:r>
              <a:rPr lang="fi-FI" altLang="fi-FI" sz="1800" dirty="0" err="1"/>
              <a:t>Ekami</a:t>
            </a:r>
            <a:r>
              <a:rPr lang="fi-FI" altLang="fi-FI" sz="1800" dirty="0"/>
              <a:t> kutsuu hakijat kirjeellä (ei karsiva).</a:t>
            </a:r>
          </a:p>
          <a:p>
            <a:pPr lvl="1"/>
            <a:r>
              <a:rPr lang="fi-FI" altLang="fi-FI" sz="1800" dirty="0"/>
              <a:t>koulutodistusten puuttuminen tai vertailuvaikeudet</a:t>
            </a:r>
          </a:p>
          <a:p>
            <a:pPr lvl="1"/>
            <a:r>
              <a:rPr lang="fi-FI" altLang="fi-FI" sz="1800" dirty="0"/>
              <a:t>yksilöllistetty oppimäärä matematiikassa ja äidinkielessä (voi hakea vain harkintaan perustuvan valinnan kautta)</a:t>
            </a:r>
          </a:p>
          <a:p>
            <a:r>
              <a:rPr lang="fi-FI" altLang="fi-FI" b="1" dirty="0"/>
              <a:t>Kaikkiin niihin oppilaitoksiin joihin haetaan harkinnanvaraisella haulla, huoltaja toimittaa</a:t>
            </a:r>
            <a:r>
              <a:rPr lang="fi-FI" altLang="fi-FI" dirty="0"/>
              <a:t> esim. lääkärintodistukset ja lausunnot suoraan oppilaitokseen kirjepostina yhteishaun aikana, viimeistään 18.3.2025. Hakija saa tiedon liitepyynnöistä ja palautusosoitteista yhteishaun hakulomakkeella.</a:t>
            </a:r>
          </a:p>
          <a:p>
            <a:r>
              <a:rPr lang="fi-FI" altLang="fi-FI" b="1" dirty="0"/>
              <a:t>Peruskoulun on toimitettava elokuun aikana tiedot oppilaalle annetusta tuesta oppilaitokseen, jossa hän aloittaa opinnot. </a:t>
            </a:r>
            <a:endParaRPr lang="fi-FI" altLang="fi-FI" dirty="0"/>
          </a:p>
          <a:p>
            <a:r>
              <a:rPr lang="fi-FI" altLang="fi-FI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Koulutuksen järjestäjä </a:t>
            </a:r>
            <a:r>
              <a:rPr lang="fi-FI" altLang="fi-FI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voi pitää oppimisvalmiuksia mittaavan </a:t>
            </a:r>
            <a:r>
              <a:rPr lang="fi-FI" altLang="fi-FI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kokeen, jonka tarkoituksena on selvittää, onko hakijalla riittävät edellytykset opiskeluun</a:t>
            </a:r>
          </a:p>
          <a:p>
            <a:r>
              <a:rPr lang="fi-FI" dirty="0"/>
              <a:t>Opolta saa apua hakemuksien täyttämiseen.</a:t>
            </a:r>
          </a:p>
          <a:p>
            <a:pPr eaLnBrk="1" hangingPunct="1"/>
            <a:endParaRPr lang="fi-FI" altLang="fi-FI" b="1">
              <a:highlight>
                <a:srgbClr val="FF0000"/>
              </a:highlight>
            </a:endParaRPr>
          </a:p>
          <a:p>
            <a:pPr eaLnBrk="1" hangingPunct="1"/>
            <a:endParaRPr lang="fi-FI" altLang="fi-FI"/>
          </a:p>
        </p:txBody>
      </p:sp>
      <p:sp>
        <p:nvSpPr>
          <p:cNvPr id="27652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E79B67-0673-4BF9-BCE3-B6EB9347F534}" type="slidenum">
              <a:rPr lang="fi-FI" altLang="fi-FI" sz="1200">
                <a:solidFill>
                  <a:srgbClr val="8EB4E3"/>
                </a:solidFill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fi-FI" altLang="fi-FI" sz="1200">
              <a:solidFill>
                <a:srgbClr val="8EB4E3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180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tsikko 1"/>
          <p:cNvSpPr>
            <a:spLocks noGrp="1"/>
          </p:cNvSpPr>
          <p:nvPr>
            <p:ph type="title"/>
          </p:nvPr>
        </p:nvSpPr>
        <p:spPr>
          <a:xfrm>
            <a:off x="1992313" y="765175"/>
            <a:ext cx="8229600" cy="711200"/>
          </a:xfrm>
        </p:spPr>
        <p:txBody>
          <a:bodyPr/>
          <a:lstStyle/>
          <a:p>
            <a:pPr eaLnBrk="1" hangingPunct="1"/>
            <a:r>
              <a:rPr lang="fi-FI" altLang="fi-FI"/>
              <a:t>Terveydentilan vaikutus hakuun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eaLnBrk="1" hangingPunct="1"/>
            <a:r>
              <a:rPr lang="fi-FI" altLang="fi-FI" sz="2200" dirty="0"/>
              <a:t>Joillakin aloilla on tarkennettuja määräyksiä hakijan terveydentilasta. </a:t>
            </a:r>
            <a:r>
              <a:rPr lang="fi-FI" altLang="fi-FI" sz="2200" dirty="0" err="1"/>
              <a:t>Ekamilla</a:t>
            </a:r>
            <a:r>
              <a:rPr lang="fi-FI" altLang="fi-FI" sz="2200" dirty="0"/>
              <a:t> nämä alat ovat</a:t>
            </a:r>
          </a:p>
          <a:p>
            <a:pPr lvl="1"/>
            <a:r>
              <a:rPr lang="fi-FI" altLang="fi-FI" sz="2200" dirty="0"/>
              <a:t>merenkulkuala</a:t>
            </a:r>
          </a:p>
          <a:p>
            <a:pPr lvl="1"/>
            <a:r>
              <a:rPr lang="fi-FI" altLang="fi-FI" sz="2200" dirty="0"/>
              <a:t>auton- ja yhdistelmäajoneuvonkuljettaja (logistiikka)</a:t>
            </a:r>
          </a:p>
          <a:p>
            <a:pPr lvl="1"/>
            <a:r>
              <a:rPr lang="fi-FI" altLang="fi-FI" sz="2200" dirty="0"/>
              <a:t>maarakennuskoneenkuljettaja</a:t>
            </a:r>
          </a:p>
          <a:p>
            <a:pPr lvl="1"/>
            <a:r>
              <a:rPr lang="fi-FI" altLang="fi-FI" sz="2200" dirty="0"/>
              <a:t>sosiaali- ja terveysalan koulutukset</a:t>
            </a:r>
          </a:p>
          <a:p>
            <a:pPr lvl="1"/>
            <a:r>
              <a:rPr lang="fi-FI" altLang="fi-FI" sz="2200" dirty="0"/>
              <a:t>turvallisuusala</a:t>
            </a:r>
          </a:p>
          <a:p>
            <a:r>
              <a:rPr lang="fi-FI" altLang="fi-FI" sz="2200" dirty="0"/>
              <a:t>Oman terveydentilan salaaminen hakuvaiheessa voi johtaa opiskelupaikan menettämiseen, siksi terveydentilaa koskevat määräykset on tärkeää selvittää ennen hakemista.</a:t>
            </a:r>
          </a:p>
          <a:p>
            <a:pPr eaLnBrk="1" hangingPunct="1"/>
            <a:r>
              <a:rPr lang="fi-FI" altLang="fi-FI" sz="2200" dirty="0"/>
              <a:t>Tietoa terveydentilan vaikutuksesta hakuun saa Opintopolusta (opintopolun terveydelliset vaatimukset aloille).</a:t>
            </a:r>
          </a:p>
          <a:p>
            <a:pPr eaLnBrk="1" hangingPunct="1"/>
            <a:r>
              <a:rPr lang="fi-FI" altLang="fi-FI" sz="2200" dirty="0"/>
              <a:t>Opo ja terveydenhoitaja auttavat tarvittaessa selvittämään ammatinvalintaan liittyviä terveydellisiä seikkoja</a:t>
            </a:r>
          </a:p>
        </p:txBody>
      </p:sp>
      <p:sp>
        <p:nvSpPr>
          <p:cNvPr id="28676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45E25D-AF72-4C88-A748-6A06180352D8}" type="slidenum">
              <a:rPr lang="fi-FI" altLang="fi-FI" sz="1200">
                <a:solidFill>
                  <a:srgbClr val="8EB4E3"/>
                </a:solidFill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fi-FI" altLang="fi-FI" sz="1200">
              <a:solidFill>
                <a:srgbClr val="8EB4E3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130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AMMATTILUKIO eli KAKSOISTUTKINTO KOTKASSA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92924" y="1905000"/>
            <a:ext cx="8911687" cy="46251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fi-FI" dirty="0">
                <a:solidFill>
                  <a:schemeClr val="tx1"/>
                </a:solidFill>
              </a:rPr>
              <a:t>Haetaan ammattiopistoon mieleiseen perustutkintoon.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Yhteishaussa rastitaan kohta </a:t>
            </a:r>
            <a:r>
              <a:rPr lang="fi-FI" i="1" u="sng" dirty="0">
                <a:solidFill>
                  <a:schemeClr val="tx1"/>
                </a:solidFill>
              </a:rPr>
              <a:t>haluan suorittaa lukio-opintoja</a:t>
            </a:r>
            <a:r>
              <a:rPr lang="fi-FI" dirty="0">
                <a:solidFill>
                  <a:schemeClr val="tx1"/>
                </a:solidFill>
              </a:rPr>
              <a:t>. Voi hakeutua kaksoistutkintoon myös opintoja aloittaessa.</a:t>
            </a:r>
          </a:p>
          <a:p>
            <a:pPr lvl="1"/>
            <a:r>
              <a:rPr lang="fi-FI" b="1" dirty="0">
                <a:solidFill>
                  <a:schemeClr val="tx1"/>
                </a:solidFill>
              </a:rPr>
              <a:t>Lukiokurssit korvaavat </a:t>
            </a:r>
            <a:r>
              <a:rPr lang="fi-FI" dirty="0">
                <a:solidFill>
                  <a:schemeClr val="tx1"/>
                </a:solidFill>
              </a:rPr>
              <a:t>suurimman osan ammatillisen tutkinnon </a:t>
            </a:r>
            <a:r>
              <a:rPr lang="fi-FI" b="1" dirty="0">
                <a:solidFill>
                  <a:schemeClr val="tx1"/>
                </a:solidFill>
              </a:rPr>
              <a:t>yhteisistä opinnoista</a:t>
            </a:r>
            <a:r>
              <a:rPr lang="fi-FI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Kotkassa opinnot suoritetaan </a:t>
            </a:r>
            <a:r>
              <a:rPr lang="fi-FI" b="1" dirty="0">
                <a:solidFill>
                  <a:schemeClr val="tx1"/>
                </a:solidFill>
              </a:rPr>
              <a:t>Kotkan aikuislukiossa iltaopintoina tai verkkokursseina </a:t>
            </a:r>
            <a:r>
              <a:rPr lang="fi-FI" dirty="0">
                <a:solidFill>
                  <a:schemeClr val="tx1"/>
                </a:solidFill>
              </a:rPr>
              <a:t>ja</a:t>
            </a:r>
            <a:r>
              <a:rPr lang="fi-FI" b="1" dirty="0">
                <a:solidFill>
                  <a:schemeClr val="tx1"/>
                </a:solidFill>
              </a:rPr>
              <a:t> </a:t>
            </a:r>
            <a:r>
              <a:rPr lang="fi-FI" dirty="0">
                <a:solidFill>
                  <a:schemeClr val="tx1"/>
                </a:solidFill>
              </a:rPr>
              <a:t>Haminassa </a:t>
            </a:r>
            <a:r>
              <a:rPr lang="fi-FI" b="1" dirty="0">
                <a:solidFill>
                  <a:schemeClr val="tx1"/>
                </a:solidFill>
              </a:rPr>
              <a:t>Haminan lukion päiväopintoina. (</a:t>
            </a:r>
            <a:r>
              <a:rPr lang="fi-FI" dirty="0">
                <a:solidFill>
                  <a:schemeClr val="tx1"/>
                </a:solidFill>
              </a:rPr>
              <a:t>Haminassa lukio-opinnot voivat olla samaan aikaan ammatillisten opintojen kanssa).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Opiskelija voi valita tavoittelemansa valmistumisaikataulun (3 vuotta/3,5 vuotta/4 vuotta).</a:t>
            </a:r>
          </a:p>
          <a:p>
            <a:pPr lvl="1"/>
            <a:r>
              <a:rPr lang="fi-FI" b="1" dirty="0">
                <a:solidFill>
                  <a:schemeClr val="tx1"/>
                </a:solidFill>
              </a:rPr>
              <a:t>Ammatillisen tutkinnon suoritettuaan on oikeus osallistua ylioppilaskirjoituksiin.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Ylioppilastutkinnossa on kirjoitettava vähintään viisi ainetta, joista äidinkieli on pakollinen.</a:t>
            </a:r>
          </a:p>
          <a:p>
            <a:pPr lvl="1"/>
            <a:endParaRPr lang="fi-FI" dirty="0">
              <a:solidFill>
                <a:schemeClr val="tx1"/>
              </a:solidFill>
            </a:endParaRPr>
          </a:p>
          <a:p>
            <a:pPr lvl="1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21137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Kuva 5" descr="jalkapalloilija_shutter_hir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922464"/>
            <a:ext cx="2555875" cy="493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Otsikko 1"/>
          <p:cNvSpPr>
            <a:spLocks noGrp="1"/>
          </p:cNvSpPr>
          <p:nvPr>
            <p:ph type="title"/>
          </p:nvPr>
        </p:nvSpPr>
        <p:spPr>
          <a:xfrm>
            <a:off x="1824887" y="698211"/>
            <a:ext cx="8229600" cy="71120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Haku urheiluakatemiaan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79875" y="1844676"/>
            <a:ext cx="6337300" cy="4608513"/>
          </a:xfrm>
        </p:spPr>
        <p:txBody>
          <a:bodyPr>
            <a:noAutofit/>
          </a:bodyPr>
          <a:lstStyle/>
          <a:p>
            <a:r>
              <a:rPr lang="fi-FI" altLang="fi-FI" sz="1200">
                <a:solidFill>
                  <a:schemeClr val="tx1"/>
                </a:solidFill>
              </a:rPr>
              <a:t>Etelä-Kymenlaakson urheiluakatemia (EKA) järjestää </a:t>
            </a:r>
            <a:r>
              <a:rPr lang="fi-FI" altLang="fi-FI" sz="1200" b="1">
                <a:solidFill>
                  <a:schemeClr val="tx1"/>
                </a:solidFill>
              </a:rPr>
              <a:t>urheilijakoulutusta tavoitteellisesti urheileville </a:t>
            </a:r>
            <a:r>
              <a:rPr lang="fi-FI" altLang="fi-FI" sz="1200">
                <a:solidFill>
                  <a:schemeClr val="tx1"/>
                </a:solidFill>
              </a:rPr>
              <a:t>oppilaille</a:t>
            </a:r>
            <a:r>
              <a:rPr lang="fi-FI" altLang="fi-FI" sz="1200" b="1">
                <a:solidFill>
                  <a:schemeClr val="tx1"/>
                </a:solidFill>
              </a:rPr>
              <a:t> </a:t>
            </a:r>
            <a:r>
              <a:rPr lang="fi-FI" altLang="fi-FI" sz="1200">
                <a:solidFill>
                  <a:schemeClr val="tx1"/>
                </a:solidFill>
              </a:rPr>
              <a:t>(aamutreenit) Kotkassa ja Haminassa.</a:t>
            </a:r>
          </a:p>
          <a:p>
            <a:r>
              <a:rPr lang="fi-FI" altLang="fi-FI" sz="1200">
                <a:solidFill>
                  <a:schemeClr val="tx1"/>
                </a:solidFill>
              </a:rPr>
              <a:t>Urheilijakoulutus lasketaan osaksi 2. asteen opintoja </a:t>
            </a:r>
            <a:r>
              <a:rPr lang="fi-FI" altLang="fi-FI" sz="1200" err="1">
                <a:solidFill>
                  <a:schemeClr val="tx1"/>
                </a:solidFill>
              </a:rPr>
              <a:t>Ekamissa</a:t>
            </a:r>
            <a:r>
              <a:rPr lang="fi-FI" altLang="fi-FI" sz="1200">
                <a:solidFill>
                  <a:schemeClr val="tx1"/>
                </a:solidFill>
              </a:rPr>
              <a:t>, Kotkan lyseon lukiossa ja Karhulan lukiossa.</a:t>
            </a:r>
          </a:p>
          <a:p>
            <a:r>
              <a:rPr lang="fi-FI" altLang="fi-FI" sz="1200">
                <a:solidFill>
                  <a:schemeClr val="tx1"/>
                </a:solidFill>
              </a:rPr>
              <a:t>Urheilijakoulutukseen pääsyn yhtenä edellytyksenä on opiskelupaikka em. oppilaitoksessa.</a:t>
            </a:r>
          </a:p>
          <a:p>
            <a:r>
              <a:rPr lang="fi-FI" sz="1200" b="1">
                <a:solidFill>
                  <a:schemeClr val="tx1"/>
                </a:solidFill>
              </a:rPr>
              <a:t>Huoltajat lähettävät urheilijakoulutuksen hakulomakkeen Kotkan kaupungin kirjaamoon 18.2. – 18.3.2025 välisenä aikana (Sähköpostilla (PDF) </a:t>
            </a:r>
            <a:r>
              <a:rPr lang="fi-FI" sz="1200" b="1">
                <a:solidFill>
                  <a:schemeClr val="tx1"/>
                </a:solidFill>
                <a:hlinkClick r:id="rId5"/>
              </a:rPr>
              <a:t>kirjaamo@kotka.fi</a:t>
            </a:r>
            <a:r>
              <a:rPr lang="fi-FI" sz="1200" b="1">
                <a:solidFill>
                  <a:schemeClr val="tx1"/>
                </a:solidFill>
              </a:rPr>
              <a:t> tai Kustaankatu 2, 48100 Kotka.</a:t>
            </a:r>
          </a:p>
          <a:p>
            <a:r>
              <a:rPr lang="fi-FI" altLang="fi-FI" sz="1200" err="1">
                <a:solidFill>
                  <a:schemeClr val="tx1"/>
                </a:solidFill>
              </a:rPr>
              <a:t>EKA:an</a:t>
            </a:r>
            <a:r>
              <a:rPr lang="fi-FI" altLang="fi-FI" sz="1200">
                <a:solidFill>
                  <a:schemeClr val="tx1"/>
                </a:solidFill>
              </a:rPr>
              <a:t> haetaan lukiossa ja ammatillisessa koulutuksessa Kotkassa vuosittain.</a:t>
            </a:r>
          </a:p>
          <a:p>
            <a:r>
              <a:rPr lang="fi-FI" altLang="fi-FI" sz="1200">
                <a:solidFill>
                  <a:schemeClr val="tx1"/>
                </a:solidFill>
              </a:rPr>
              <a:t>Tietoa löytyy: </a:t>
            </a:r>
            <a:r>
              <a:rPr lang="fi-FI" altLang="fi-FI" sz="1200">
                <a:solidFill>
                  <a:schemeClr val="tx1"/>
                </a:solidFill>
                <a:hlinkClick r:id="rId6"/>
              </a:rPr>
              <a:t>https://peda.net/kotka/urheilijakoulutus</a:t>
            </a:r>
            <a:endParaRPr lang="fi-FI" altLang="fi-FI" sz="1200">
              <a:solidFill>
                <a:schemeClr val="tx1"/>
              </a:solidFill>
            </a:endParaRPr>
          </a:p>
          <a:p>
            <a:r>
              <a:rPr lang="fi-FI" sz="1200">
                <a:solidFill>
                  <a:schemeClr val="tx1"/>
                </a:solidFill>
              </a:rPr>
              <a:t>Muiden kaupunkien ammatillisissa oppilaitoksissa ja lukioissa on vastaavia urheiluakatemioita. </a:t>
            </a:r>
            <a:endParaRPr lang="fi-FI" sz="120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fi-FI" sz="1200"/>
          </a:p>
        </p:txBody>
      </p:sp>
      <p:sp>
        <p:nvSpPr>
          <p:cNvPr id="31749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5DA9A68-E87F-4DF0-9CE9-063F278E99F2}" type="slidenum">
              <a:rPr lang="fi-FI" altLang="fi-FI" sz="1200">
                <a:solidFill>
                  <a:srgbClr val="8EB4E3"/>
                </a:solidFill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fi-FI" altLang="fi-FI" sz="1200">
              <a:solidFill>
                <a:srgbClr val="8EB4E3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48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Muistettavaa yhteishaussa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798655"/>
            <a:ext cx="8915400" cy="4112567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buFont typeface="Calibri" charset="2"/>
              <a:buChar char="-"/>
            </a:pPr>
            <a:r>
              <a:rPr lang="fi-FI" sz="2400" dirty="0">
                <a:solidFill>
                  <a:schemeClr val="tx1"/>
                </a:solidFill>
              </a:rPr>
              <a:t>Yhteishaku tehdään opo-tunnilla heti talviloman jälkeen.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alibri" charset="2"/>
              <a:buChar char="-"/>
            </a:pPr>
            <a:r>
              <a:rPr lang="fi-FI" sz="2400" dirty="0">
                <a:solidFill>
                  <a:schemeClr val="tx1"/>
                </a:solidFill>
              </a:rPr>
              <a:t>sähköposti (sekä  nuoren oma, että huoltajan osoite)</a:t>
            </a:r>
          </a:p>
          <a:p>
            <a:pPr>
              <a:buFont typeface="Calibri" charset="2"/>
              <a:buChar char="-"/>
            </a:pPr>
            <a:r>
              <a:rPr lang="fi-FI" sz="2400" dirty="0">
                <a:solidFill>
                  <a:schemeClr val="tx1"/>
                </a:solidFill>
              </a:rPr>
              <a:t>henkilötunnus</a:t>
            </a:r>
          </a:p>
          <a:p>
            <a:pPr>
              <a:buFont typeface="Calibri" charset="2"/>
              <a:buChar char="-"/>
            </a:pPr>
            <a:r>
              <a:rPr lang="fi-FI" sz="2400" dirty="0">
                <a:solidFill>
                  <a:schemeClr val="tx1"/>
                </a:solidFill>
              </a:rPr>
              <a:t>Lista hakutoiveista huoltajan allekirjoituksella mukaan yhteishakuun.</a:t>
            </a:r>
          </a:p>
          <a:p>
            <a:pPr>
              <a:buFont typeface="Calibri" charset="2"/>
              <a:buChar char="-"/>
            </a:pPr>
            <a:r>
              <a:rPr lang="fi-FI" sz="2400" dirty="0">
                <a:solidFill>
                  <a:schemeClr val="tx1"/>
                </a:solidFill>
              </a:rPr>
              <a:t>Opetushallituksen huoltajatiedote löytyy sähköisenä opintopolusta osoitteesta:</a:t>
            </a:r>
          </a:p>
          <a:p>
            <a:pPr marL="0" indent="0">
              <a:buNone/>
            </a:pPr>
            <a:r>
              <a:rPr lang="fi-FI" sz="2400" dirty="0">
                <a:solidFill>
                  <a:schemeClr val="tx1"/>
                </a:solidFill>
              </a:rPr>
              <a:t>     </a:t>
            </a:r>
            <a:r>
              <a:rPr lang="fi-FI" sz="24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https://opintopolku.fi/konfo/fi/sivu/huoltajan-muistilista</a:t>
            </a:r>
            <a:r>
              <a:rPr lang="fi-FI" sz="2400" dirty="0">
                <a:solidFill>
                  <a:schemeClr val="tx1"/>
                </a:solidFill>
              </a:rPr>
              <a:t> </a:t>
            </a:r>
            <a:endParaRPr lang="fi-FI" sz="2400" dirty="0">
              <a:solidFill>
                <a:schemeClr val="tx1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buFont typeface="Calibri" charset="2"/>
              <a:buChar char="-"/>
            </a:pPr>
            <a:r>
              <a:rPr lang="fi-FI" sz="2400" dirty="0">
                <a:solidFill>
                  <a:schemeClr val="tx1"/>
                </a:solidFill>
              </a:rPr>
              <a:t>Valinta tapahtuu päättöarvosanojen mukaan.</a:t>
            </a:r>
          </a:p>
          <a:p>
            <a:pPr marL="0" indent="0">
              <a:buNone/>
            </a:pPr>
            <a:endParaRPr lang="fi-FI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400" dirty="0">
                <a:solidFill>
                  <a:schemeClr val="tx1"/>
                </a:solidFill>
              </a:rPr>
              <a:t>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160377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Yhteishaun tulokset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Yhteishaun tulokset julkistetaan </a:t>
            </a:r>
            <a:r>
              <a:rPr lang="fi-FI" b="1" dirty="0">
                <a:solidFill>
                  <a:schemeClr val="tx1"/>
                </a:solidFill>
              </a:rPr>
              <a:t>aikaisintaan 12.6.2025.</a:t>
            </a:r>
          </a:p>
          <a:p>
            <a:pPr>
              <a:spcAft>
                <a:spcPct val="0"/>
              </a:spcAft>
            </a:pPr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Opiskelupaikka tulee ottaa vastaan hakijan sähköpostiin tulevan viestin kautta mahdollisimman pian, viimeistään ilmoitettuun päivämäärään mennessä, </a:t>
            </a:r>
            <a:r>
              <a:rPr lang="fi-FI" b="1" dirty="0">
                <a:solidFill>
                  <a:schemeClr val="tx1"/>
                </a:solidFill>
                <a:latin typeface="+mj-lt"/>
                <a:ea typeface="Cambria"/>
              </a:rPr>
              <a:t>26.6.2025</a:t>
            </a:r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.</a:t>
            </a:r>
            <a:endParaRPr lang="en-US" dirty="0">
              <a:solidFill>
                <a:schemeClr val="tx1"/>
              </a:solidFill>
              <a:latin typeface="+mj-lt"/>
              <a:ea typeface="Cambria"/>
            </a:endParaRPr>
          </a:p>
          <a:p>
            <a:pPr>
              <a:spcAft>
                <a:spcPct val="0"/>
              </a:spcAft>
            </a:pPr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Tarkemmat ohjeet opiskelupaikan vastaanottamisesta tulevat hyväksymisviestissä hakijan sähköpostiin ja lisäksi oppilaitoksesta riippuen myös tavallisen postin kautta.</a:t>
            </a:r>
          </a:p>
          <a:p>
            <a:pPr>
              <a:spcAft>
                <a:spcPct val="0"/>
              </a:spcAft>
            </a:pPr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Opinto-ohjaajat ovat tavoitettavissa kesäkuussa tulosten tullessa. </a:t>
            </a:r>
          </a:p>
          <a:p>
            <a:pPr>
              <a:spcAft>
                <a:spcPct val="0"/>
              </a:spcAft>
            </a:pPr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Opinto-ohjaajilla ja kunnalla on jatkoseurantavelvollisuus.</a:t>
            </a:r>
            <a:endParaRPr lang="fi-FI" b="1" dirty="0">
              <a:solidFill>
                <a:schemeClr val="tx1"/>
              </a:solidFill>
              <a:latin typeface="+mj-lt"/>
            </a:endParaRPr>
          </a:p>
          <a:p>
            <a:r>
              <a:rPr lang="fi-FI" dirty="0">
                <a:solidFill>
                  <a:schemeClr val="tx1"/>
                </a:solidFill>
                <a:latin typeface="+mj-lt"/>
              </a:rPr>
              <a:t>Ilman opiskelupaikkaa jäänyt nuori voi hakea </a:t>
            </a:r>
            <a:r>
              <a:rPr lang="fi-FI" b="1" dirty="0">
                <a:solidFill>
                  <a:schemeClr val="tx1"/>
                </a:solidFill>
                <a:latin typeface="+mj-lt"/>
              </a:rPr>
              <a:t>ammatilliseen koulutukseen jatkuvassa haussa </a:t>
            </a:r>
            <a:r>
              <a:rPr lang="fi-FI" dirty="0">
                <a:solidFill>
                  <a:schemeClr val="tx1"/>
                </a:solidFill>
                <a:latin typeface="+mj-lt"/>
              </a:rPr>
              <a:t>ja </a:t>
            </a:r>
            <a:r>
              <a:rPr lang="fi-FI" b="1" dirty="0">
                <a:solidFill>
                  <a:schemeClr val="tx1"/>
                </a:solidFill>
                <a:latin typeface="+mj-lt"/>
              </a:rPr>
              <a:t>lukiokoulutukseen lisähaussa </a:t>
            </a:r>
            <a:r>
              <a:rPr lang="fi-FI" dirty="0">
                <a:solidFill>
                  <a:schemeClr val="tx1"/>
                </a:solidFill>
                <a:latin typeface="+mj-lt"/>
              </a:rPr>
              <a:t>vapaille paikoille.</a:t>
            </a:r>
          </a:p>
        </p:txBody>
      </p:sp>
    </p:spTree>
    <p:extLst>
      <p:ext uri="{BB962C8B-B14F-4D97-AF65-F5344CB8AC3E}">
        <p14:creationId xmlns:p14="http://schemas.microsoft.com/office/powerpoint/2010/main" val="916143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758D23-9AC4-CBA3-44E1-772C60D0E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853708"/>
          </a:xfrm>
        </p:spPr>
        <p:txBody>
          <a:bodyPr/>
          <a:lstStyle/>
          <a:p>
            <a:r>
              <a:rPr lang="fi-FI"/>
              <a:t>Ohjauksen sisältöjä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4A4857-08CB-265F-202A-FEF6E8D954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1869440"/>
            <a:ext cx="4313864" cy="403162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Syksyllä oli viiden päivän TET-jakso</a:t>
            </a:r>
          </a:p>
          <a:p>
            <a:r>
              <a:rPr lang="fi-FI" dirty="0"/>
              <a:t>Oppitunneilla ja henkilökohtaisissa ohjauskeskusteluissa käsitellään jatko-opintoja ja mietitään hakukohteita. Olemme harjoitelleet/harjoittelemme yhteishakua.</a:t>
            </a:r>
          </a:p>
          <a:p>
            <a:r>
              <a:rPr lang="fi-FI" dirty="0"/>
              <a:t>Oppitunneilla: Urheiluakatemia, lukiot, ammatillinen koulutus. Tulossa myös Ohjaamon kesätyöinfot (viikolla 5). </a:t>
            </a:r>
          </a:p>
          <a:p>
            <a:r>
              <a:rPr lang="fi-FI" dirty="0"/>
              <a:t>Tutustumiset valinnan mukaan </a:t>
            </a:r>
            <a:r>
              <a:rPr lang="fi-FI" dirty="0" err="1"/>
              <a:t>Ekamin</a:t>
            </a:r>
            <a:r>
              <a:rPr lang="fi-FI" dirty="0"/>
              <a:t> koulutuksiin ja Kotkan lukioihin.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FCB11C6-6E97-844D-9E75-878174055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1872222"/>
            <a:ext cx="4313864" cy="403162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/>
              <a:t>Tulossa vierailut Lappeenrannan yrityskylään (vierailu ja vierailuun valmistavat oppitunnit yhteistyössä opot ja </a:t>
            </a:r>
            <a:r>
              <a:rPr lang="fi-FI" err="1"/>
              <a:t>yh</a:t>
            </a:r>
            <a:r>
              <a:rPr lang="fi-FI"/>
              <a:t>-opettajat).</a:t>
            </a:r>
          </a:p>
          <a:p>
            <a:r>
              <a:rPr lang="fi-FI"/>
              <a:t>Pörssilähettiläät vierailevat tunneilla viikolla 20.</a:t>
            </a:r>
          </a:p>
          <a:p>
            <a:r>
              <a:rPr lang="fi-FI" b="0" i="0">
                <a:solidFill>
                  <a:srgbClr val="333333"/>
                </a:solidFill>
                <a:effectLst/>
                <a:latin typeface="Century Gothic"/>
              </a:rPr>
              <a:t>Viikolla 21 (ma-pe 19.5</a:t>
            </a:r>
            <a:r>
              <a:rPr lang="fi-FI">
                <a:solidFill>
                  <a:srgbClr val="333333"/>
                </a:solidFill>
                <a:latin typeface="Century Gothic"/>
              </a:rPr>
              <a:t>.-</a:t>
            </a:r>
            <a:r>
              <a:rPr lang="fi-FI" b="0" i="0">
                <a:solidFill>
                  <a:srgbClr val="333333"/>
                </a:solidFill>
                <a:effectLst/>
                <a:latin typeface="Century Gothic"/>
              </a:rPr>
              <a:t>23.5): 9</a:t>
            </a:r>
            <a:r>
              <a:rPr lang="fi-FI">
                <a:solidFill>
                  <a:srgbClr val="333333"/>
                </a:solidFill>
                <a:latin typeface="Century Gothic"/>
              </a:rPr>
              <a:t>. </a:t>
            </a:r>
            <a:r>
              <a:rPr lang="fi-FI" b="0" i="0">
                <a:solidFill>
                  <a:srgbClr val="333333"/>
                </a:solidFill>
                <a:effectLst/>
                <a:latin typeface="Century Gothic"/>
              </a:rPr>
              <a:t>luokkien </a:t>
            </a:r>
            <a:r>
              <a:rPr lang="fi-FI" i="0">
                <a:solidFill>
                  <a:srgbClr val="333333"/>
                </a:solidFill>
                <a:effectLst/>
                <a:latin typeface="Century Gothic"/>
              </a:rPr>
              <a:t>vapaaehtoinen TET-jakso.</a:t>
            </a:r>
            <a:endParaRPr lang="fi-FI"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3106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67530"/>
          </a:xfrm>
        </p:spPr>
        <p:txBody>
          <a:bodyPr>
            <a:normAutofit/>
          </a:bodyPr>
          <a:lstStyle/>
          <a:p>
            <a:r>
              <a:rPr lang="fi-FI" sz="2800"/>
              <a:t>Oppivelvollisuuden laajentuminen ja koulutuksen maksuttomuus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89212" y="1737360"/>
            <a:ext cx="4313864" cy="4163702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sz="2000"/>
              <a:t>Oppivelvollisen on hakeuduttava 9. luokalla toisen asteen koulutukseen, nivelvaiheen koulutukseen tai muuhun oppivelvollisuuden piiriin kuuluvaan koulutukseen.</a:t>
            </a:r>
            <a:endParaRPr lang="en-US"/>
          </a:p>
          <a:p>
            <a:r>
              <a:rPr lang="fi-FI" sz="2000"/>
              <a:t>Jos nuori ei saa paikkaa yhteishaussa, hän on velvollinen hakemaan paikkaa jatkuvan haun kautta. </a:t>
            </a:r>
          </a:p>
          <a:p>
            <a:r>
              <a:rPr lang="fi-FI" sz="2000"/>
              <a:t>Nuorilla on velvoite opiskella 18-vuotiaaksi tai siihen asti, että on suorittanut 2. asteen tutkinnon.</a:t>
            </a:r>
          </a:p>
          <a:p>
            <a:r>
              <a:rPr lang="fi-FI" sz="2000"/>
              <a:t>Oppivelvollisen nuoren huoltajan tai muun laillisen edustajan tulee huolehtia siitä, että nuori suorittaa oppivelvollisuuden.</a:t>
            </a:r>
          </a:p>
          <a:p>
            <a:endParaRPr lang="fi-FI" sz="2000"/>
          </a:p>
          <a:p>
            <a:endParaRPr lang="fi-FI" sz="2000"/>
          </a:p>
        </p:txBody>
      </p:sp>
      <p:sp>
        <p:nvSpPr>
          <p:cNvPr id="4" name="Tekstin paikkamerkki 3"/>
          <p:cNvSpPr>
            <a:spLocks noGrp="1"/>
          </p:cNvSpPr>
          <p:nvPr>
            <p:ph type="body" idx="2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fi-FI" sz="2000"/>
              <a:t>Toisen asteen koulutus on maksutonta ja voi jatkua sen vuoden loppuun asti, kun opiskelija täyttää 20 vuotta.</a:t>
            </a:r>
            <a:endParaRPr lang="fi-FI" sz="2000">
              <a:latin typeface="+mj-lt"/>
            </a:endParaRPr>
          </a:p>
          <a:p>
            <a:r>
              <a:rPr lang="fi-FI" sz="2000">
                <a:latin typeface="+mj-lt"/>
              </a:rPr>
              <a:t>Mitä kustannetaan? </a:t>
            </a:r>
          </a:p>
          <a:p>
            <a:pPr lvl="1"/>
            <a:r>
              <a:rPr lang="fi-FI" sz="2000">
                <a:latin typeface="+mj-lt"/>
              </a:rPr>
              <a:t>opetus, ruokailu, oppikirjat, materiaalit ja työvälineet. Toisella asteella (lukio, amis) oppilaat saavat omat tietokoneet</a:t>
            </a:r>
          </a:p>
          <a:p>
            <a:pPr lvl="1"/>
            <a:r>
              <a:rPr lang="fi-FI" sz="2000">
                <a:latin typeface="+mj-lt"/>
              </a:rPr>
              <a:t>ylioppilastutkinnon viisi koetta  ja hylättyjen kokeiden uusinnat</a:t>
            </a:r>
          </a:p>
          <a:p>
            <a:pPr lvl="1"/>
            <a:r>
              <a:rPr lang="fi-FI" sz="2000">
                <a:latin typeface="+mj-lt"/>
              </a:rPr>
              <a:t>yli 7 km:n koulumatkat</a:t>
            </a:r>
          </a:p>
          <a:p>
            <a:pPr lvl="1"/>
            <a:r>
              <a:rPr lang="fi-FI" sz="2000">
                <a:latin typeface="+mj-lt"/>
              </a:rPr>
              <a:t>erityistapauksissa majoitus- ja matkakustannukset</a:t>
            </a:r>
          </a:p>
          <a:p>
            <a:pPr marL="0" indent="0">
              <a:buNone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>
              <a:buSzPct val="25000"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rPr>
              <a:pPr algn="ctr">
                <a:buSzPct val="25000"/>
              </a:pPr>
              <a:t>4</a:t>
            </a:fld>
            <a:endParaRPr lang="fi-FI" sz="1200">
              <a:solidFill>
                <a:srgbClr val="888888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idx="4294967295"/>
          </p:nvPr>
        </p:nvSpPr>
        <p:spPr>
          <a:xfrm>
            <a:off x="2589212" y="6017055"/>
            <a:ext cx="7619999" cy="483878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193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Tutkintoon valmistava koulutus TUVA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83867" y="2028305"/>
            <a:ext cx="5141624" cy="39319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600" err="1">
                <a:latin typeface="+mj-lt"/>
                <a:ea typeface="Cambria"/>
              </a:rPr>
              <a:t>Koulutusta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järjestää</a:t>
            </a:r>
            <a:r>
              <a:rPr lang="en-US" sz="1600">
                <a:latin typeface="+mj-lt"/>
                <a:ea typeface="Cambria"/>
              </a:rPr>
              <a:t> Etelä-</a:t>
            </a:r>
            <a:r>
              <a:rPr lang="en-US" sz="1600" err="1">
                <a:latin typeface="+mj-lt"/>
                <a:ea typeface="Cambria"/>
              </a:rPr>
              <a:t>Kymenlaakson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ammattiopisto</a:t>
            </a:r>
            <a:r>
              <a:rPr lang="en-US" sz="1600">
                <a:latin typeface="+mj-lt"/>
                <a:ea typeface="Cambria"/>
              </a:rPr>
              <a:t> Ekami </a:t>
            </a:r>
            <a:r>
              <a:rPr lang="en-US" sz="1600" err="1">
                <a:latin typeface="+mj-lt"/>
                <a:ea typeface="Cambria"/>
              </a:rPr>
              <a:t>Kotkassa</a:t>
            </a:r>
            <a:r>
              <a:rPr lang="en-US" sz="1600">
                <a:latin typeface="+mj-lt"/>
                <a:ea typeface="Cambria"/>
              </a:rPr>
              <a:t> ja </a:t>
            </a:r>
            <a:r>
              <a:rPr lang="en-US" sz="1600" err="1">
                <a:latin typeface="+mj-lt"/>
                <a:ea typeface="Cambria"/>
              </a:rPr>
              <a:t>Haminassa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sekä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erityisammattioppilaitos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Spesia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Kotkassa</a:t>
            </a:r>
            <a:r>
              <a:rPr lang="en-US" sz="1600">
                <a:latin typeface="+mj-lt"/>
                <a:ea typeface="Cambria"/>
              </a:rPr>
              <a:t>.</a:t>
            </a:r>
          </a:p>
          <a:p>
            <a:r>
              <a:rPr lang="en-US" sz="1600" err="1">
                <a:latin typeface="+mj-lt"/>
                <a:ea typeface="Cambria"/>
              </a:rPr>
              <a:t>Yhdistää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perusopetuksen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lisäopetuksen</a:t>
            </a:r>
            <a:r>
              <a:rPr lang="en-US" sz="1600">
                <a:latin typeface="+mj-lt"/>
                <a:ea typeface="Cambria"/>
              </a:rPr>
              <a:t> (</a:t>
            </a:r>
            <a:r>
              <a:rPr lang="en-US" sz="1600" err="1">
                <a:latin typeface="+mj-lt"/>
                <a:ea typeface="Cambria"/>
              </a:rPr>
              <a:t>kymppiluokka</a:t>
            </a:r>
            <a:r>
              <a:rPr lang="en-US" sz="1600">
                <a:latin typeface="+mj-lt"/>
                <a:ea typeface="Cambria"/>
              </a:rPr>
              <a:t>), </a:t>
            </a:r>
            <a:r>
              <a:rPr lang="en-US" sz="1600" err="1">
                <a:latin typeface="+mj-lt"/>
                <a:ea typeface="Cambria"/>
              </a:rPr>
              <a:t>lukioon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valmistavan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koulutuksen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maahanmuuttajille</a:t>
            </a:r>
            <a:r>
              <a:rPr lang="en-US" sz="1600">
                <a:latin typeface="+mj-lt"/>
                <a:ea typeface="Cambria"/>
              </a:rPr>
              <a:t> (LUVA) ja </a:t>
            </a:r>
            <a:r>
              <a:rPr lang="en-US" sz="1600" err="1">
                <a:latin typeface="+mj-lt"/>
                <a:ea typeface="Cambria"/>
              </a:rPr>
              <a:t>ammatilliseen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koulutukseen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valmistavan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koulutuksen</a:t>
            </a:r>
            <a:r>
              <a:rPr lang="en-US" sz="1600">
                <a:latin typeface="+mj-lt"/>
                <a:ea typeface="Cambria"/>
              </a:rPr>
              <a:t> (VALMA). </a:t>
            </a:r>
          </a:p>
          <a:p>
            <a:r>
              <a:rPr lang="en-US" sz="1600" err="1">
                <a:latin typeface="+mj-lt"/>
                <a:ea typeface="Cambria"/>
              </a:rPr>
              <a:t>Mahdollista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suorittaa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lukiokoulutuksen</a:t>
            </a:r>
            <a:r>
              <a:rPr lang="en-US" sz="1600">
                <a:latin typeface="+mj-lt"/>
                <a:ea typeface="Cambria"/>
              </a:rPr>
              <a:t> ja/tai </a:t>
            </a:r>
            <a:r>
              <a:rPr lang="en-US" sz="1600" err="1">
                <a:latin typeface="+mj-lt"/>
                <a:ea typeface="Cambria"/>
              </a:rPr>
              <a:t>ammatillisen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koulutuksen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osia</a:t>
            </a:r>
            <a:r>
              <a:rPr lang="en-US" sz="1600">
                <a:latin typeface="+mj-lt"/>
                <a:ea typeface="Cambria"/>
              </a:rPr>
              <a:t>, </a:t>
            </a:r>
            <a:r>
              <a:rPr lang="en-US" sz="1600" err="1">
                <a:latin typeface="+mj-lt"/>
                <a:ea typeface="Cambria"/>
              </a:rPr>
              <a:t>parantaa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suomenkielen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taitoa</a:t>
            </a:r>
            <a:r>
              <a:rPr lang="en-US" sz="1600">
                <a:latin typeface="+mj-lt"/>
                <a:ea typeface="Cambria"/>
              </a:rPr>
              <a:t> ja </a:t>
            </a:r>
            <a:r>
              <a:rPr lang="en-US" sz="1600" err="1">
                <a:latin typeface="+mj-lt"/>
                <a:ea typeface="Cambria"/>
              </a:rPr>
              <a:t>kehittää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opiskelutaitoja</a:t>
            </a:r>
            <a:r>
              <a:rPr lang="en-US" sz="1600">
                <a:latin typeface="+mj-lt"/>
                <a:ea typeface="Cambria"/>
              </a:rPr>
              <a:t>.</a:t>
            </a:r>
          </a:p>
          <a:p>
            <a:r>
              <a:rPr lang="en-US" sz="1600" err="1">
                <a:latin typeface="+mj-lt"/>
                <a:ea typeface="Cambria"/>
              </a:rPr>
              <a:t>Antaa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nuorelle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vuoden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lisää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aikaa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kasvaa</a:t>
            </a:r>
            <a:r>
              <a:rPr lang="en-US" sz="1600">
                <a:latin typeface="+mj-lt"/>
                <a:ea typeface="Cambria"/>
              </a:rPr>
              <a:t> ja </a:t>
            </a:r>
            <a:r>
              <a:rPr lang="en-US" sz="1600" err="1">
                <a:latin typeface="+mj-lt"/>
                <a:ea typeface="Cambria"/>
              </a:rPr>
              <a:t>miettiä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tulevaisuuden</a:t>
            </a:r>
            <a:r>
              <a:rPr lang="en-US" sz="1600">
                <a:latin typeface="+mj-lt"/>
                <a:ea typeface="Cambria"/>
              </a:rPr>
              <a:t> </a:t>
            </a:r>
            <a:r>
              <a:rPr lang="en-US" sz="1600" err="1">
                <a:latin typeface="+mj-lt"/>
                <a:ea typeface="Cambria"/>
              </a:rPr>
              <a:t>suunnitelmiaan</a:t>
            </a:r>
            <a:r>
              <a:rPr lang="en-US" sz="1600">
                <a:latin typeface="+mj-lt"/>
                <a:ea typeface="Cambria"/>
              </a:rPr>
              <a:t>.</a:t>
            </a:r>
            <a:endParaRPr lang="fi-FI" sz="1600">
              <a:latin typeface="+mj-lt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E2CD8480-9D92-4F14-9118-58173095A11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75120" y="1346662"/>
            <a:ext cx="5019200" cy="50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691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YHTEISHAKU 18.2.-18.3.2025</a:t>
            </a:r>
          </a:p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02131" y="2133599"/>
            <a:ext cx="9028239" cy="423394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000" dirty="0"/>
              <a:t>Tieto toisen asteen koulutuksista löytyy </a:t>
            </a:r>
            <a:r>
              <a:rPr lang="fi-FI" sz="2000" dirty="0">
                <a:hlinkClick r:id="rId2"/>
              </a:rPr>
              <a:t>www.opintopolku.fi</a:t>
            </a:r>
            <a:r>
              <a:rPr lang="fi-FI" sz="2000" dirty="0"/>
              <a:t> -sivuilta. </a:t>
            </a:r>
          </a:p>
          <a:p>
            <a:r>
              <a:rPr lang="fi-FI" sz="2000" dirty="0"/>
              <a:t>Yhteishaku tehdään </a:t>
            </a:r>
            <a:r>
              <a:rPr lang="fi-FI" sz="2000" b="1" dirty="0"/>
              <a:t>opintopolun </a:t>
            </a:r>
            <a:r>
              <a:rPr lang="fi-FI" sz="2000" dirty="0"/>
              <a:t>portaalin kautta </a:t>
            </a:r>
            <a:r>
              <a:rPr lang="fi-FI" sz="2000" b="1" dirty="0"/>
              <a:t>koulussa</a:t>
            </a:r>
            <a:r>
              <a:rPr lang="fi-FI" sz="2000" dirty="0"/>
              <a:t> oppitunneilla</a:t>
            </a:r>
            <a:r>
              <a:rPr lang="fi-FI" sz="2000" b="1" dirty="0"/>
              <a:t>. </a:t>
            </a:r>
            <a:endParaRPr lang="fi-FI" sz="2000" dirty="0"/>
          </a:p>
          <a:p>
            <a:r>
              <a:rPr lang="fi-FI" sz="2000" dirty="0"/>
              <a:t>Oppilas voi valita </a:t>
            </a:r>
            <a:r>
              <a:rPr lang="fi-FI" sz="2000" b="1" dirty="0"/>
              <a:t>seitsemän (7) hakukohdetta</a:t>
            </a:r>
            <a:r>
              <a:rPr lang="fi-FI" sz="2000" dirty="0"/>
              <a:t>. </a:t>
            </a:r>
          </a:p>
          <a:p>
            <a:pPr lvl="1"/>
            <a:r>
              <a:rPr lang="fi-FI" sz="1800" dirty="0"/>
              <a:t>Hakutoiveiden määrässä kannattaa ottaa huomioon omat pääsymahdollisuudet. Kaikilla hakutoiveita olisi hyvä olla enemmän kuin yksi (esim. päätoive ja 1-2 varatoivetta). Tarvittaessa kannattaa laittaa nuo kaikki seitsemän hakutoivetta. </a:t>
            </a:r>
          </a:p>
          <a:p>
            <a:r>
              <a:rPr lang="fi-FI" sz="2000" dirty="0"/>
              <a:t>Oppilas valitaan vain yhteen toisen asteen koulutukseen eli ylimpään hakutoiveeseen, mihin hänen pisteensä riittävät. </a:t>
            </a:r>
          </a:p>
          <a:p>
            <a:r>
              <a:rPr lang="fi-FI" sz="2000" dirty="0"/>
              <a:t>Hakutoivejärjestys on sitova eli hakutoiveita ei voi hakuajan jälkeen muuttaa.</a:t>
            </a:r>
          </a:p>
          <a:p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3839377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Yhteishaku 18.2.-18.3.2025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710267"/>
            <a:ext cx="8915400" cy="420095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endParaRPr lang="fi-FI" sz="2000"/>
          </a:p>
          <a:p>
            <a:r>
              <a:rPr lang="fi-FI" sz="2000" dirty="0"/>
              <a:t>Yhteishaku tehdään koulussa opo-tunneilla hakuaikana viikoilla 10 ja 11. Mikäli oppilas on poissa em. oppitunneilta tai tarvitsee lisäaikaa hakutoiveiden miettimiseen, sovimme erikseen ajankohdan yhteishaun tekoon.</a:t>
            </a:r>
          </a:p>
          <a:p>
            <a:r>
              <a:rPr lang="fi-FI" sz="2000" dirty="0"/>
              <a:t>Mahdollinen sähköinen lukion alustava ainevalintakortti tehdään koulussa opotunneilla hakuaikana viikolla 8. </a:t>
            </a:r>
          </a:p>
          <a:p>
            <a:r>
              <a:rPr lang="fi-FI" dirty="0"/>
              <a:t>Ennen yhteishakua oppilaat näyttävät opolle huoltajan allekirjoituksella hyväksymät valintakohteet.</a:t>
            </a:r>
            <a:endParaRPr lang="fi-FI" sz="1800" dirty="0"/>
          </a:p>
          <a:p>
            <a:r>
              <a:rPr lang="fi-FI" dirty="0"/>
              <a:t>Yhteishaun harjoitteluversio on avattu sivulla </a:t>
            </a:r>
            <a:r>
              <a:rPr lang="fi-FI" dirty="0">
                <a:hlinkClick r:id="rId2"/>
              </a:rPr>
              <a:t>www.opintopolku.fi</a:t>
            </a:r>
            <a:r>
              <a:rPr lang="fi-FI" dirty="0"/>
              <a:t>. Tiedot eivät tallennu harjoittelulomakkeelle.</a:t>
            </a:r>
          </a:p>
          <a:p>
            <a:r>
              <a:rPr lang="fi-FI" dirty="0"/>
              <a:t>Oppilaat täyttävät hakemukseen oman sähköpostiosoitteensa sekä huoltajan sähköpostiosoitteen. </a:t>
            </a:r>
          </a:p>
          <a:p>
            <a:r>
              <a:rPr lang="fi-FI" dirty="0"/>
              <a:t>Hakijan sähköpostiin tulee vahvistusviesti yhteishaun vastaanottamisesta (tieto myös huoltajan sähköpostiin). Vain hakija voi muuttaa hakutoiveita hakuaikana ja voi ottaa sähköpostin kautta myös opiskelupaikan vastaan.</a:t>
            </a:r>
          </a:p>
          <a:p>
            <a:r>
              <a:rPr lang="fi-FI" dirty="0"/>
              <a:t>Opo voi tarvittaessa korjata yhteystiedot ja lupatiedot hakulomakkeelle.</a:t>
            </a:r>
          </a:p>
          <a:p>
            <a:endParaRPr lang="fi-FI" dirty="0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254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Yhteishaku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Yhteishaku tehdään koulussa </a:t>
            </a:r>
            <a:r>
              <a:rPr lang="fi-FI" b="1"/>
              <a:t>opotunneilla </a:t>
            </a:r>
            <a:r>
              <a:rPr lang="fi-FI"/>
              <a:t>hakuaikana (talviloman jälkeen). </a:t>
            </a:r>
          </a:p>
          <a:p>
            <a:r>
              <a:rPr lang="fi-FI"/>
              <a:t>9A torstaina 6.3. ja 13.3.</a:t>
            </a:r>
          </a:p>
          <a:p>
            <a:r>
              <a:rPr lang="fi-FI"/>
              <a:t>9B tiistaina 4.3. ja 11.3.</a:t>
            </a:r>
          </a:p>
          <a:p>
            <a:r>
              <a:rPr lang="fi-FI"/>
              <a:t>9C tiistaina 4.3. ja 11.3.</a:t>
            </a:r>
          </a:p>
          <a:p>
            <a:r>
              <a:rPr lang="fi-FI"/>
              <a:t>9D tiistaina 4.3. ja 11.3.</a:t>
            </a:r>
          </a:p>
          <a:p>
            <a:r>
              <a:rPr lang="fi-FI"/>
              <a:t>9E keskiviikkona 5.3. ja 12.3.</a:t>
            </a:r>
          </a:p>
          <a:p>
            <a:r>
              <a:rPr lang="fi-FI"/>
              <a:t>9F torstaina 6.3. ja 13.3.</a:t>
            </a:r>
          </a:p>
          <a:p>
            <a:r>
              <a:rPr lang="fi-FI"/>
              <a:t>9H maanantaina 10.3. ja 17.3.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6622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Yhteishaussa mukana olevat koulutukset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/>
              <a:t>lukiokoulutus</a:t>
            </a:r>
          </a:p>
          <a:p>
            <a:r>
              <a:rPr lang="fi-FI"/>
              <a:t>ammatillinen koulutus </a:t>
            </a:r>
          </a:p>
          <a:p>
            <a:pPr lvl="1"/>
            <a:r>
              <a:rPr lang="fi-FI"/>
              <a:t> myös ns. ammattilukio</a:t>
            </a:r>
          </a:p>
          <a:p>
            <a:r>
              <a:rPr lang="fi-FI"/>
              <a:t>TUVA-koulutus</a:t>
            </a:r>
          </a:p>
          <a:p>
            <a:r>
              <a:rPr lang="fi-FI">
                <a:solidFill>
                  <a:schemeClr val="tx1"/>
                </a:solidFill>
              </a:rPr>
              <a:t>vaativan erityisen tuen perusteella järjestettävä  ammatillinen koulutus ja TUVA-koulutus </a:t>
            </a:r>
          </a:p>
          <a:p>
            <a:r>
              <a:rPr lang="fi-FI">
                <a:solidFill>
                  <a:schemeClr val="tx1"/>
                </a:solidFill>
              </a:rPr>
              <a:t>TELMA-koulutus (</a:t>
            </a:r>
            <a:r>
              <a:rPr lang="fi-FI" err="1">
                <a:solidFill>
                  <a:schemeClr val="tx1"/>
                </a:solidFill>
              </a:rPr>
              <a:t>Spesia</a:t>
            </a:r>
            <a:r>
              <a:rPr lang="fi-FI">
                <a:solidFill>
                  <a:schemeClr val="tx1"/>
                </a:solidFill>
              </a:rPr>
              <a:t>)</a:t>
            </a:r>
          </a:p>
          <a:p>
            <a:r>
              <a:rPr lang="fi-FI"/>
              <a:t>kansanopistojen oppivelvollisille suunnatut vapaan sivistystyön linjat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4572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3.2|0.3|4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7|1.1|1.2|0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6.2|7.2|2.1|3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9|1|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5.4|0|6.1|3.4|3.6|2.9|2.8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3|1.4|2.9|2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2.6|2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2.4|2.8|2.6|5.4|3.5|4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2.6|2.2|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.8|2|2.4|1.8|1.9|3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2.3|2|3.5|3.9|5.8"/>
</p:tagLst>
</file>

<file path=ppt/theme/theme1.xml><?xml version="1.0" encoding="utf-8"?>
<a:theme xmlns:a="http://schemas.openxmlformats.org/drawingml/2006/main" name="Kiehkura">
  <a:themeElements>
    <a:clrScheme name="Punainen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79FAB52B74EDC409065F3362FF47F93" ma:contentTypeVersion="18" ma:contentTypeDescription="Luo uusi asiakirja." ma:contentTypeScope="" ma:versionID="d930fdf7225fe3198ad7826d77e33ec6">
  <xsd:schema xmlns:xsd="http://www.w3.org/2001/XMLSchema" xmlns:xs="http://www.w3.org/2001/XMLSchema" xmlns:p="http://schemas.microsoft.com/office/2006/metadata/properties" xmlns:ns2="3fae8eb5-3cfe-47ee-bd06-2c6d26a75388" xmlns:ns3="4d354a0e-9281-4319-a2d7-461d36f5580c" targetNamespace="http://schemas.microsoft.com/office/2006/metadata/properties" ma:root="true" ma:fieldsID="e78bde3bf30b5492117b319ae30e30d1" ns2:_="" ns3:_="">
    <xsd:import namespace="3fae8eb5-3cfe-47ee-bd06-2c6d26a75388"/>
    <xsd:import namespace="4d354a0e-9281-4319-a2d7-461d36f558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ae8eb5-3cfe-47ee-bd06-2c6d26a753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Kuvien tunnisteet" ma:readOnly="false" ma:fieldId="{5cf76f15-5ced-4ddc-b409-7134ff3c332f}" ma:taxonomyMulti="true" ma:sspId="06bee388-72be-4d64-9c91-e3e1c9f2a5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354a0e-9281-4319-a2d7-461d36f5580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61470a7-3bf1-4567-8e68-b1c5e4168594}" ma:internalName="TaxCatchAll" ma:showField="CatchAllData" ma:web="4d354a0e-9281-4319-a2d7-461d36f558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ae8eb5-3cfe-47ee-bd06-2c6d26a75388">
      <Terms xmlns="http://schemas.microsoft.com/office/infopath/2007/PartnerControls"/>
    </lcf76f155ced4ddcb4097134ff3c332f>
    <TaxCatchAll xmlns="4d354a0e-9281-4319-a2d7-461d36f5580c" xsi:nil="true"/>
    <MediaLengthInSeconds xmlns="3fae8eb5-3cfe-47ee-bd06-2c6d26a75388" xsi:nil="true"/>
    <SharedWithUsers xmlns="4d354a0e-9281-4319-a2d7-461d36f5580c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A475C5C-9027-42D5-B523-8CC7A67FA1DF}">
  <ds:schemaRefs>
    <ds:schemaRef ds:uri="3fae8eb5-3cfe-47ee-bd06-2c6d26a75388"/>
    <ds:schemaRef ds:uri="4d354a0e-9281-4319-a2d7-461d36f558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39EA015-569D-4D62-9A5B-5E5E7A172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306FF3-F10C-4F31-A649-79C902BA9450}">
  <ds:schemaRefs>
    <ds:schemaRef ds:uri="3fae8eb5-3cfe-47ee-bd06-2c6d26a75388"/>
    <ds:schemaRef ds:uri="4d354a0e-9281-4319-a2d7-461d36f5580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2144</Words>
  <Application>Microsoft Office PowerPoint</Application>
  <PresentationFormat>Laajakuva</PresentationFormat>
  <Paragraphs>366</Paragraphs>
  <Slides>28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28</vt:i4>
      </vt:variant>
    </vt:vector>
  </HeadingPairs>
  <TitlesOfParts>
    <vt:vector size="38" baseType="lpstr">
      <vt:lpstr>Arial</vt:lpstr>
      <vt:lpstr>Calibri</vt:lpstr>
      <vt:lpstr>Cambria</vt:lpstr>
      <vt:lpstr>Century Gothic</vt:lpstr>
      <vt:lpstr>helvetica</vt:lpstr>
      <vt:lpstr>Times New Roman</vt:lpstr>
      <vt:lpstr>Wingdings</vt:lpstr>
      <vt:lpstr>Wingdings 3</vt:lpstr>
      <vt:lpstr>Wingdings,Sans-Serif</vt:lpstr>
      <vt:lpstr>Kiehkura</vt:lpstr>
      <vt:lpstr>Yhteishaku huoltajailta 21.1.2025</vt:lpstr>
      <vt:lpstr>Yhteishaku 2025</vt:lpstr>
      <vt:lpstr>Ohjauksen sisältöjä</vt:lpstr>
      <vt:lpstr>Oppivelvollisuuden laajentuminen ja koulutuksen maksuttomuus</vt:lpstr>
      <vt:lpstr>Tutkintoon valmistava koulutus TUVA</vt:lpstr>
      <vt:lpstr>YHTEISHAKU 18.2.-18.3.2025 </vt:lpstr>
      <vt:lpstr>Yhteishaku 18.2.-18.3.2025 </vt:lpstr>
      <vt:lpstr>Yhteishaku</vt:lpstr>
      <vt:lpstr>Yhteishaussa mukana olevat koulutukset</vt:lpstr>
      <vt:lpstr>Hakupisteiden lasku lukio-opintoihin</vt:lpstr>
      <vt:lpstr>Hakupisteiden lasku lukio-opintoihin yleislukioihin: </vt:lpstr>
      <vt:lpstr>Kotkan lukioiden keskiarvorajat –  kevään 2024 yhteishaku</vt:lpstr>
      <vt:lpstr>Tietoa lukioista</vt:lpstr>
      <vt:lpstr>AMMATILLINEN KOULUTUS</vt:lpstr>
      <vt:lpstr>Ekamin syksyllä 2025 alkavat yhteishaussa mukana olevat perustutkinnot</vt:lpstr>
      <vt:lpstr>Ekamin syksyllä 2025 alkavat perustutkinnot</vt:lpstr>
      <vt:lpstr>PowerPoint-esitys</vt:lpstr>
      <vt:lpstr>Hakupisteet ammatillisiin opintoihin</vt:lpstr>
      <vt:lpstr>Hakupisteet ammatillisiin opintoihin</vt:lpstr>
      <vt:lpstr>Pisteet ammatillisin opintoihin</vt:lpstr>
      <vt:lpstr>Pisteet ammatillisiin opintoihin</vt:lpstr>
      <vt:lpstr>Pääsy- ja soveltuvuuskokeet</vt:lpstr>
      <vt:lpstr>Harkintaan perustuva valinta</vt:lpstr>
      <vt:lpstr>Terveydentilan vaikutus hakuun</vt:lpstr>
      <vt:lpstr>AMMATTILUKIO eli KAKSOISTUTKINTO KOTKASSA</vt:lpstr>
      <vt:lpstr>Haku urheiluakatemiaan</vt:lpstr>
      <vt:lpstr>Muistettavaa yhteishaussa</vt:lpstr>
      <vt:lpstr>Yhteishaun tulokset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Virkkunen Jaana</dc:creator>
  <cp:lastModifiedBy>Alajääskö Anna-Maija</cp:lastModifiedBy>
  <cp:revision>360</cp:revision>
  <cp:lastPrinted>2024-12-13T06:23:20Z</cp:lastPrinted>
  <dcterms:created xsi:type="dcterms:W3CDTF">2016-02-22T08:18:21Z</dcterms:created>
  <dcterms:modified xsi:type="dcterms:W3CDTF">2025-01-28T13:53:54Z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0x010100279FAB52B74EDC409065F3362FF47F93</vt:lpwstr>
  </property>
  <property fmtid="{D5CDD505-2E9C-101B-9397-08002B2CF9AE}" pid="3" name="MediaServiceImageTags">
    <vt:lpwstr/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