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57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CA5FF-4B71-4834-BCC6-8EA3DF609FD0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BB3C3-4567-4E44-9F7B-D587600F6A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6279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ian kuvan paikkamerkki 1">
            <a:extLst>
              <a:ext uri="{FF2B5EF4-FFF2-40B4-BE49-F238E27FC236}">
                <a16:creationId xmlns:a16="http://schemas.microsoft.com/office/drawing/2014/main" id="{98F8B01E-3D7C-6941-1DC3-E59B94AD2B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Huomautusten paikkamerkki 2">
            <a:extLst>
              <a:ext uri="{FF2B5EF4-FFF2-40B4-BE49-F238E27FC236}">
                <a16:creationId xmlns:a16="http://schemas.microsoft.com/office/drawing/2014/main" id="{DF221284-4AAB-A70C-9928-FA9413F941A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i-FI" altLang="fi-FI"/>
          </a:p>
        </p:txBody>
      </p:sp>
      <p:sp>
        <p:nvSpPr>
          <p:cNvPr id="7172" name="Dian numeron paikkamerkki 3">
            <a:extLst>
              <a:ext uri="{FF2B5EF4-FFF2-40B4-BE49-F238E27FC236}">
                <a16:creationId xmlns:a16="http://schemas.microsoft.com/office/drawing/2014/main" id="{E0D26AB8-7AA9-8079-99D2-179CF2A96A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0336B1-8DCD-4202-88DB-94A15F7B938A}" type="slidenum">
              <a:rPr lang="en-US" altLang="fi-FI"/>
              <a:pPr>
                <a:spcBef>
                  <a:spcPct val="0"/>
                </a:spcBef>
              </a:pPr>
              <a:t>2</a:t>
            </a:fld>
            <a:endParaRPr lang="en-US" altLang="fi-F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03196B-B83E-8DF9-1777-2E48EB183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5BBAEFC-1450-A272-7214-F929670AE3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B165225-35A1-B63A-543B-0B6419BC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8420779-A78A-DF30-D4E1-E58BD83312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FEB4C3-6D88-FFF2-0743-7BE020BF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10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F16FA0-586D-BDA7-AB9B-F9DDC0E72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840E68F8-C663-8815-436A-E1EFD157EA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0A05C8-364A-2F08-D7D6-7D3F2735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C8E3B01-EFEC-BC5F-CB68-5A9DD4922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09C39E1-68F4-C738-0129-8776D19E4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54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9030FFC9-0772-A3F5-BAC6-F8E136B90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B603A1F-F7F7-FEED-79AF-1C0652612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A7F3C5F-3E32-2B88-C485-166B81E2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AC1A802-50E9-DB53-4B4C-E20207DBA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41507FF-F27F-C2C4-80C8-C22E264A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350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8CD84B6-46C2-E443-2276-859AF7789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9F181E-5F29-074E-1888-2D6BCCC89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1D5C20-DF3F-0CE4-D527-B7D855DB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401D5DC-D8DF-989B-1ADF-CFFC45A52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F3A0186-3DB3-B5B4-B27B-7DFCAA05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010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65FF5C0-D3A7-F9FF-95EF-3C28199D0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61D558E-E3B6-56BA-AF65-279CAB6396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3287AF9-E1A7-41D0-4D02-97FC5C83B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3075D5-9872-0951-C959-9766D7DF7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8ABC2A7-7761-6053-03BF-4CCFBAC57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6281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C69ECE6-6F16-75E4-FB84-84A7C388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E62083-F862-55D6-29D4-26C5D9D17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5046C890-0106-B46E-BCC6-7AFF2C51A9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0ACECCB-176A-5504-DC65-72B89B90C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01119B1-9230-2A54-9A35-569C58963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C5B0D4AF-7562-7143-2D49-1A3F434B1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021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BA47C0-0A22-ADDA-E0BF-28C17CAEA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B87B3C8-A665-9F03-1B85-0E7A0DD01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3FBA9FA-8B58-BE20-0B6A-351FE74FE4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EFE94508-4F83-46C0-BCF1-232FE49233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F64BABBF-6EB0-CC30-A2D3-BA46ADB0BF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8A0E6478-D1E7-9ACC-E85F-1DB7A3B45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C6EA023-09C6-5543-F356-A95F8E308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24A0141-6D2C-BB80-E45E-204A58329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595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77AEAD-0E3A-3CFA-2C2A-0DA1A6DD7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69A50D8-FED0-A9DB-1316-30E7B319F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8F8A645-69E8-EE19-F43E-4EBB9CC30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E987667-4872-087D-339C-1D997DCFA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3274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DD7CB00-B1CF-721C-D3BF-794E76140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7F2B1BF-7020-F2E0-EE4B-2095C3FC4F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01C4E10-CC82-AF33-4F01-297C5DF4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2743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948D00-E05A-4EB1-B415-A673291E8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6EA8AD-8AB3-7139-F06D-70A9CF94B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A5B9E77-9FCE-7A6F-E9CE-AE863405BC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CC373C-942F-93B8-D237-B7773FA76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D7F7684-F146-7247-D79F-29CCE328C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2CF6A46-B232-260F-5D8F-1FD31FD20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800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9B8385-4D10-B705-B963-B92FA0CF9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EE7AC5B-367C-A869-FEEE-AF5FFE0DC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0A972E37-CCE2-2585-2057-9727BB4951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467471B-1026-FCA8-AE05-86A439E5B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B57BD6E-219C-EB4E-1E4D-D3FC71FC3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683295B-375A-2F7B-4C14-3FB2EE017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36115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0F74A3B5-8CEF-6755-B379-A2F162244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1679D7B-C449-6D43-E9A1-593C3CB36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86B5A71-5E8E-79F5-3380-813D092E5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D93AB-2BFB-4445-B239-D86B908E26BA}" type="datetimeFigureOut">
              <a:rPr lang="fi-FI" smtClean="0"/>
              <a:t>8.1.2025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E80B7CB-83D9-0CA9-58C2-19A3D76A67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7083D05-8A81-4ADF-97DB-AC8B04CC48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332CC-8691-4A6C-B312-F0709F01B50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0081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D717082-93BD-4637-EB19-5E3E67987D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40" y="125667"/>
            <a:ext cx="9144000" cy="807021"/>
          </a:xfrm>
        </p:spPr>
        <p:txBody>
          <a:bodyPr>
            <a:normAutofit fontScale="90000"/>
          </a:bodyPr>
          <a:lstStyle/>
          <a:p>
            <a:r>
              <a:rPr lang="fi-FI" dirty="0" err="1"/>
              <a:t>Structure</a:t>
            </a:r>
            <a:r>
              <a:rPr lang="fi-FI" dirty="0"/>
              <a:t> 2.2 (HL)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E2587E3-EFE3-9A95-4481-3AF6726B3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256" y="1306893"/>
            <a:ext cx="9144000" cy="5425439"/>
          </a:xfrm>
        </p:spPr>
        <p:txBody>
          <a:bodyPr>
            <a:normAutofit fontScale="92500"/>
          </a:bodyPr>
          <a:lstStyle/>
          <a:p>
            <a:pPr algn="l"/>
            <a:r>
              <a:rPr lang="fi-FI" dirty="0"/>
              <a:t>An </a:t>
            </a:r>
            <a:r>
              <a:rPr lang="fi-FI" dirty="0" err="1">
                <a:solidFill>
                  <a:srgbClr val="FF0000"/>
                </a:solidFill>
              </a:rPr>
              <a:t>expanded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octet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is </a:t>
            </a:r>
            <a:r>
              <a:rPr lang="fi-FI" dirty="0" err="1"/>
              <a:t>when</a:t>
            </a:r>
            <a:r>
              <a:rPr lang="fi-FI" dirty="0"/>
              <a:t> a </a:t>
            </a:r>
            <a:r>
              <a:rPr lang="fi-FI" dirty="0" err="1"/>
              <a:t>molecule</a:t>
            </a:r>
            <a:r>
              <a:rPr lang="fi-FI" dirty="0"/>
              <a:t> </a:t>
            </a:r>
            <a:r>
              <a:rPr lang="fi-FI" dirty="0" err="1"/>
              <a:t>contains</a:t>
            </a:r>
            <a:r>
              <a:rPr lang="fi-FI" dirty="0"/>
              <a:t> </a:t>
            </a:r>
            <a:r>
              <a:rPr lang="fi-FI" dirty="0" err="1"/>
              <a:t>atoms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more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</a:t>
            </a:r>
            <a:r>
              <a:rPr lang="fi-FI" dirty="0" err="1"/>
              <a:t>eight</a:t>
            </a:r>
            <a:r>
              <a:rPr lang="fi-FI" dirty="0"/>
              <a:t> </a:t>
            </a:r>
            <a:r>
              <a:rPr lang="fi-FI" dirty="0" err="1"/>
              <a:t>valence</a:t>
            </a:r>
            <a:r>
              <a:rPr lang="fi-FI" dirty="0"/>
              <a:t> </a:t>
            </a:r>
            <a:r>
              <a:rPr lang="fi-FI" dirty="0" err="1"/>
              <a:t>electrons</a:t>
            </a:r>
            <a:r>
              <a:rPr lang="fi-FI" dirty="0"/>
              <a:t>.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central</a:t>
            </a:r>
            <a:r>
              <a:rPr lang="fi-FI" dirty="0"/>
              <a:t> </a:t>
            </a:r>
            <a:r>
              <a:rPr lang="fi-FI" dirty="0" err="1"/>
              <a:t>atom</a:t>
            </a:r>
            <a:r>
              <a:rPr lang="fi-FI" dirty="0"/>
              <a:t> </a:t>
            </a:r>
            <a:r>
              <a:rPr lang="fi-FI" dirty="0" err="1"/>
              <a:t>may</a:t>
            </a:r>
            <a:r>
              <a:rPr lang="fi-FI" dirty="0"/>
              <a:t> </a:t>
            </a:r>
            <a:r>
              <a:rPr lang="fi-FI" dirty="0" err="1"/>
              <a:t>contain</a:t>
            </a:r>
            <a:r>
              <a:rPr lang="fi-FI" dirty="0"/>
              <a:t> </a:t>
            </a:r>
            <a:r>
              <a:rPr lang="fi-FI" dirty="0" err="1"/>
              <a:t>five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six</a:t>
            </a:r>
            <a:r>
              <a:rPr lang="fi-FI" dirty="0"/>
              <a:t> </a:t>
            </a:r>
            <a:r>
              <a:rPr lang="fi-FI" dirty="0" err="1"/>
              <a:t>electron</a:t>
            </a:r>
            <a:r>
              <a:rPr lang="fi-FI" dirty="0"/>
              <a:t> </a:t>
            </a:r>
            <a:r>
              <a:rPr lang="fi-FI" dirty="0" err="1"/>
              <a:t>pairs</a:t>
            </a:r>
            <a:r>
              <a:rPr lang="fi-FI" dirty="0"/>
              <a:t>.</a:t>
            </a:r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endParaRPr lang="fi-FI" dirty="0"/>
          </a:p>
          <a:p>
            <a:pPr algn="l"/>
            <a:r>
              <a:rPr lang="fi-FI" dirty="0" err="1"/>
              <a:t>Along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expanded</a:t>
            </a:r>
            <a:r>
              <a:rPr lang="fi-FI" dirty="0"/>
              <a:t> </a:t>
            </a:r>
            <a:r>
              <a:rPr lang="fi-FI" dirty="0" err="1"/>
              <a:t>octet</a:t>
            </a:r>
            <a:r>
              <a:rPr lang="fi-FI" dirty="0"/>
              <a:t>, </a:t>
            </a:r>
            <a:r>
              <a:rPr lang="fi-FI" dirty="0" err="1"/>
              <a:t>one</a:t>
            </a:r>
            <a:r>
              <a:rPr lang="fi-FI" dirty="0"/>
              <a:t> </a:t>
            </a:r>
            <a:r>
              <a:rPr lang="fi-FI" dirty="0" err="1"/>
              <a:t>needs</a:t>
            </a:r>
            <a:r>
              <a:rPr lang="fi-FI" dirty="0"/>
              <a:t> to </a:t>
            </a:r>
            <a:r>
              <a:rPr lang="fi-FI" dirty="0" err="1"/>
              <a:t>become</a:t>
            </a:r>
            <a:r>
              <a:rPr lang="fi-FI" dirty="0"/>
              <a:t> </a:t>
            </a:r>
            <a:r>
              <a:rPr lang="fi-FI" dirty="0" err="1"/>
              <a:t>familiar</a:t>
            </a:r>
            <a:r>
              <a:rPr lang="fi-FI" dirty="0"/>
              <a:t> </a:t>
            </a:r>
            <a:r>
              <a:rPr lang="fi-FI" dirty="0" err="1"/>
              <a:t>with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molecular</a:t>
            </a:r>
            <a:r>
              <a:rPr lang="fi-FI" dirty="0"/>
              <a:t> </a:t>
            </a:r>
            <a:r>
              <a:rPr lang="fi-FI" dirty="0" err="1"/>
              <a:t>geometries</a:t>
            </a:r>
            <a:r>
              <a:rPr lang="fi-FI" dirty="0"/>
              <a:t> </a:t>
            </a:r>
            <a:r>
              <a:rPr lang="fi-FI" dirty="0" err="1"/>
              <a:t>associated</a:t>
            </a:r>
            <a:r>
              <a:rPr lang="fi-FI" dirty="0"/>
              <a:t> (</a:t>
            </a:r>
            <a:r>
              <a:rPr lang="fi-FI" dirty="0" err="1"/>
              <a:t>pages</a:t>
            </a:r>
            <a:r>
              <a:rPr lang="fi-FI" dirty="0"/>
              <a:t> 169-171) </a:t>
            </a:r>
          </a:p>
          <a:p>
            <a:pPr algn="l"/>
            <a:r>
              <a:rPr lang="fi-FI" dirty="0"/>
              <a:t>	</a:t>
            </a:r>
          </a:p>
        </p:txBody>
      </p:sp>
      <p:pic>
        <p:nvPicPr>
          <p:cNvPr id="5" name="Kuva 4" descr="Kuva, joka sisältää kohteen teksti, kuvakaappaus, Fontti, viiva&#10;&#10;Kuvaus luotu automaattisesti">
            <a:extLst>
              <a:ext uri="{FF2B5EF4-FFF2-40B4-BE49-F238E27FC236}">
                <a16:creationId xmlns:a16="http://schemas.microsoft.com/office/drawing/2014/main" id="{E2398D5A-0478-7EBB-3DFC-F9A8C9BDED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3493" y="2134775"/>
            <a:ext cx="6534150" cy="3061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464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Otsikko 1">
            <a:extLst>
              <a:ext uri="{FF2B5EF4-FFF2-40B4-BE49-F238E27FC236}">
                <a16:creationId xmlns:a16="http://schemas.microsoft.com/office/drawing/2014/main" id="{6AD9057B-5E76-97AE-A3E8-3A095C87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2313" y="1"/>
            <a:ext cx="8229600" cy="981075"/>
          </a:xfrm>
        </p:spPr>
        <p:txBody>
          <a:bodyPr/>
          <a:lstStyle/>
          <a:p>
            <a:pPr eaLnBrk="1" hangingPunct="1"/>
            <a:r>
              <a:rPr lang="en-US" altLang="fi-FI"/>
              <a:t>Delocalization of electrons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398544-DB67-F2BE-6369-9B165C3C9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1052514"/>
            <a:ext cx="8229600" cy="23764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/>
              <a:t>It is energetically more favorable to delocalize across three atoms then to form a double bond and a single bond (consider the </a:t>
            </a:r>
            <a:r>
              <a:rPr lang="en-US" sz="2400" dirty="0" err="1"/>
              <a:t>ethanoate</a:t>
            </a:r>
            <a:r>
              <a:rPr lang="en-US" sz="2400" dirty="0"/>
              <a:t> ion)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400" dirty="0"/>
              <a:t>Benzene’s bonds are very stable due to delocalization throughout the ring (unlike e.g. </a:t>
            </a:r>
            <a:r>
              <a:rPr lang="en-US" sz="2400" dirty="0" err="1"/>
              <a:t>ethene</a:t>
            </a:r>
            <a:r>
              <a:rPr lang="en-US" sz="2400" dirty="0"/>
              <a:t>)</a:t>
            </a:r>
          </a:p>
        </p:txBody>
      </p:sp>
      <p:pic>
        <p:nvPicPr>
          <p:cNvPr id="14340" name="Picture 2">
            <a:extLst>
              <a:ext uri="{FF2B5EF4-FFF2-40B4-BE49-F238E27FC236}">
                <a16:creationId xmlns:a16="http://schemas.microsoft.com/office/drawing/2014/main" id="{3C871FB6-4FF6-2963-066B-F2443587E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716339"/>
            <a:ext cx="5761038" cy="1944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0CD4F1-98D0-9196-DB54-248C820DC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0"/>
            <a:ext cx="7772400" cy="9080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4000" dirty="0"/>
              <a:t>Orbitals in Molecules and Hybridization</a:t>
            </a:r>
          </a:p>
        </p:txBody>
      </p:sp>
      <p:sp>
        <p:nvSpPr>
          <p:cNvPr id="6147" name="Alaotsikko 2">
            <a:extLst>
              <a:ext uri="{FF2B5EF4-FFF2-40B4-BE49-F238E27FC236}">
                <a16:creationId xmlns:a16="http://schemas.microsoft.com/office/drawing/2014/main" id="{736AC22A-2FC8-7B49-4DDF-2322C60ECA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836614"/>
            <a:ext cx="8280400" cy="1152525"/>
          </a:xfrm>
        </p:spPr>
        <p:txBody>
          <a:bodyPr/>
          <a:lstStyle/>
          <a:p>
            <a:pPr algn="l" eaLnBrk="1" hangingPunct="1"/>
            <a:r>
              <a:rPr lang="en-US" altLang="fi-FI" sz="2800">
                <a:solidFill>
                  <a:srgbClr val="FF0000"/>
                </a:solidFill>
              </a:rPr>
              <a:t>Hybridization: </a:t>
            </a:r>
            <a:r>
              <a:rPr lang="en-US" altLang="fi-FI" sz="2800"/>
              <a:t>The combination of atomic orbitals to form new hybrid orbitals</a:t>
            </a:r>
          </a:p>
          <a:p>
            <a:pPr algn="l" eaLnBrk="1" hangingPunct="1"/>
            <a:endParaRPr lang="fi-FI" altLang="fi-FI" sz="2800">
              <a:solidFill>
                <a:srgbClr val="FF0000"/>
              </a:solidFill>
            </a:endParaRPr>
          </a:p>
          <a:p>
            <a:pPr algn="l" eaLnBrk="1" hangingPunct="1"/>
            <a:endParaRPr lang="en-US" altLang="fi-FI" sz="2800">
              <a:solidFill>
                <a:srgbClr val="FF0000"/>
              </a:solidFill>
            </a:endParaRPr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id="{579B95EA-6094-036C-22DE-BD90166E66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5" y="1905000"/>
            <a:ext cx="409575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kstiruutu 3">
            <a:extLst>
              <a:ext uri="{FF2B5EF4-FFF2-40B4-BE49-F238E27FC236}">
                <a16:creationId xmlns:a16="http://schemas.microsoft.com/office/drawing/2014/main" id="{9B2636C7-BFE6-2CF8-183B-460D8C1C1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5589588"/>
            <a:ext cx="7488238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i-FI" sz="1800" i="1"/>
              <a:t>Representations of </a:t>
            </a:r>
            <a:r>
              <a:rPr lang="en-US" altLang="fi-FI" sz="1800" i="1">
                <a:solidFill>
                  <a:srgbClr val="FF0000"/>
                </a:solidFill>
              </a:rPr>
              <a:t>sigma bonds (Ơ) </a:t>
            </a:r>
            <a:r>
              <a:rPr lang="en-US" altLang="fi-FI" sz="1800" i="1"/>
              <a:t>formed between two s orbitals overlapping, two p orbitals overlapping and an s and p orbital overlapping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3D67019-343F-CE06-1A4F-C38B9636FD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0"/>
            <a:ext cx="7772400" cy="90805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en-US" sz="4000" dirty="0"/>
              <a:t>Orbitals in Molecules and Hybridization</a:t>
            </a:r>
          </a:p>
        </p:txBody>
      </p:sp>
      <p:sp>
        <p:nvSpPr>
          <p:cNvPr id="8195" name="Alaotsikko 2">
            <a:extLst>
              <a:ext uri="{FF2B5EF4-FFF2-40B4-BE49-F238E27FC236}">
                <a16:creationId xmlns:a16="http://schemas.microsoft.com/office/drawing/2014/main" id="{8F6DDE63-DA7A-089A-0900-115D3B0919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836614"/>
            <a:ext cx="8280400" cy="1152525"/>
          </a:xfrm>
        </p:spPr>
        <p:txBody>
          <a:bodyPr/>
          <a:lstStyle/>
          <a:p>
            <a:pPr algn="l" eaLnBrk="1" hangingPunct="1"/>
            <a:r>
              <a:rPr lang="en-US" altLang="fi-FI" sz="2800">
                <a:solidFill>
                  <a:srgbClr val="FF0000"/>
                </a:solidFill>
              </a:rPr>
              <a:t>Hybridization: </a:t>
            </a:r>
            <a:r>
              <a:rPr lang="en-US" altLang="fi-FI" sz="2800"/>
              <a:t>The combination of atomic orbitals to form new hybrid orbitals</a:t>
            </a:r>
          </a:p>
          <a:p>
            <a:pPr algn="l" eaLnBrk="1" hangingPunct="1"/>
            <a:endParaRPr lang="fi-FI" altLang="fi-FI" sz="2800">
              <a:solidFill>
                <a:srgbClr val="FF0000"/>
              </a:solidFill>
            </a:endParaRPr>
          </a:p>
          <a:p>
            <a:pPr algn="l" eaLnBrk="1" hangingPunct="1"/>
            <a:endParaRPr lang="en-US" altLang="fi-FI" sz="2800">
              <a:solidFill>
                <a:srgbClr val="FF0000"/>
              </a:solidFill>
            </a:endParaRPr>
          </a:p>
        </p:txBody>
      </p:sp>
      <p:sp>
        <p:nvSpPr>
          <p:cNvPr id="8196" name="Tekstiruutu 3">
            <a:extLst>
              <a:ext uri="{FF2B5EF4-FFF2-40B4-BE49-F238E27FC236}">
                <a16:creationId xmlns:a16="http://schemas.microsoft.com/office/drawing/2014/main" id="{51A86475-D851-564F-E9C7-715FECB26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724400"/>
            <a:ext cx="7488238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 i="1"/>
              <a:t>Representations of </a:t>
            </a:r>
            <a:r>
              <a:rPr lang="fi-FI" altLang="fi-FI" sz="1800" i="1">
                <a:solidFill>
                  <a:srgbClr val="FF0000"/>
                </a:solidFill>
              </a:rPr>
              <a:t>pi bonds (</a:t>
            </a:r>
            <a:r>
              <a:rPr lang="en-US" altLang="fi-FI" sz="1800">
                <a:solidFill>
                  <a:srgbClr val="FF0000"/>
                </a:solidFill>
              </a:rPr>
              <a:t>╥) showing the overlapping of orbitals occurs above and below the line drawn through nuclei, as opposed to sigma bonds </a:t>
            </a:r>
            <a:r>
              <a:rPr lang="fi-FI" altLang="fi-FI" sz="1800" i="1">
                <a:solidFill>
                  <a:srgbClr val="FF0000"/>
                </a:solidFill>
              </a:rPr>
              <a:t> </a:t>
            </a:r>
            <a:endParaRPr lang="en-US" altLang="fi-FI" sz="1800" i="1"/>
          </a:p>
        </p:txBody>
      </p:sp>
      <p:pic>
        <p:nvPicPr>
          <p:cNvPr id="8197" name="Picture 2">
            <a:extLst>
              <a:ext uri="{FF2B5EF4-FFF2-40B4-BE49-F238E27FC236}">
                <a16:creationId xmlns:a16="http://schemas.microsoft.com/office/drawing/2014/main" id="{7AD78A2E-28A4-EDCB-2799-64A79E80E5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73238"/>
            <a:ext cx="76200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Otsikko 1">
            <a:extLst>
              <a:ext uri="{FF2B5EF4-FFF2-40B4-BE49-F238E27FC236}">
                <a16:creationId xmlns:a16="http://schemas.microsoft.com/office/drawing/2014/main" id="{8908B930-B9CA-BC9B-47DF-8E4E18F7C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/>
              <a:t>Formal Charge</a:t>
            </a:r>
            <a:r>
              <a:rPr lang="fi-FI" altLang="fi-FI"/>
              <a:t>	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72E298-5413-9499-373C-8A14773969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A technique used to determine which Lewis structure is correct when several are possible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 algn="ctr">
              <a:buNone/>
              <a:defRPr/>
            </a:pPr>
            <a:r>
              <a:rPr lang="en-US" dirty="0"/>
              <a:t>Formal charge = Number of </a:t>
            </a:r>
            <a:r>
              <a:rPr lang="en-US" dirty="0">
                <a:solidFill>
                  <a:srgbClr val="FF0000"/>
                </a:solidFill>
              </a:rPr>
              <a:t>V</a:t>
            </a:r>
            <a:r>
              <a:rPr lang="en-US" dirty="0"/>
              <a:t>alence electrons –Number of </a:t>
            </a: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/>
              <a:t>on-bonding electrons – (1/2 number of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onding electrons)</a:t>
            </a:r>
          </a:p>
          <a:p>
            <a:pPr marL="0" indent="0" algn="ctr">
              <a:buNone/>
              <a:defRPr/>
            </a:pPr>
            <a:r>
              <a:rPr lang="fi-FI" dirty="0"/>
              <a:t>FC = V – N- ½ B</a:t>
            </a:r>
          </a:p>
          <a:p>
            <a:pPr marL="0" indent="0" algn="ctr">
              <a:buNone/>
              <a:defRPr/>
            </a:pPr>
            <a:endParaRPr lang="fi-FI" dirty="0"/>
          </a:p>
        </p:txBody>
      </p:sp>
      <p:sp>
        <p:nvSpPr>
          <p:cNvPr id="4" name="Ellipsi 3">
            <a:extLst>
              <a:ext uri="{FF2B5EF4-FFF2-40B4-BE49-F238E27FC236}">
                <a16:creationId xmlns:a16="http://schemas.microsoft.com/office/drawing/2014/main" id="{D3072FFA-ACA2-9EFF-E79C-633672F233E6}"/>
              </a:ext>
            </a:extLst>
          </p:cNvPr>
          <p:cNvSpPr/>
          <p:nvPr/>
        </p:nvSpPr>
        <p:spPr>
          <a:xfrm>
            <a:off x="8053516" y="4576763"/>
            <a:ext cx="2808287" cy="1916112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The preferred structure is that with the lowest FC!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Otsikko 1">
            <a:extLst>
              <a:ext uri="{FF2B5EF4-FFF2-40B4-BE49-F238E27FC236}">
                <a16:creationId xmlns:a16="http://schemas.microsoft.com/office/drawing/2014/main" id="{4C18B234-14C8-42CC-83D0-199B51F58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15889"/>
            <a:ext cx="8229600" cy="865187"/>
          </a:xfrm>
        </p:spPr>
        <p:txBody>
          <a:bodyPr/>
          <a:lstStyle/>
          <a:p>
            <a:pPr eaLnBrk="1" hangingPunct="1"/>
            <a:r>
              <a:rPr lang="en-US" altLang="fi-FI" sz="3600"/>
              <a:t>sp</a:t>
            </a:r>
            <a:r>
              <a:rPr lang="en-US" altLang="fi-FI" sz="3600" baseline="30000"/>
              <a:t>3</a:t>
            </a:r>
            <a:r>
              <a:rPr lang="en-US" altLang="fi-FI" sz="3600"/>
              <a:t> hybridization </a:t>
            </a:r>
          </a:p>
        </p:txBody>
      </p:sp>
      <p:sp>
        <p:nvSpPr>
          <p:cNvPr id="9219" name="Sisällön paikkamerkki 2">
            <a:extLst>
              <a:ext uri="{FF2B5EF4-FFF2-40B4-BE49-F238E27FC236}">
                <a16:creationId xmlns:a16="http://schemas.microsoft.com/office/drawing/2014/main" id="{35BA3784-61BB-7590-49A6-1518150CA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3389" y="981075"/>
            <a:ext cx="5400675" cy="5543550"/>
          </a:xfrm>
        </p:spPr>
        <p:txBody>
          <a:bodyPr/>
          <a:lstStyle/>
          <a:p>
            <a:pPr eaLnBrk="1" hangingPunct="1"/>
            <a:r>
              <a:rPr lang="en-US" altLang="fi-FI" sz="2400"/>
              <a:t>sp</a:t>
            </a:r>
            <a:r>
              <a:rPr lang="en-US" altLang="fi-FI" sz="2400" baseline="30000"/>
              <a:t>3</a:t>
            </a:r>
            <a:r>
              <a:rPr lang="en-US" altLang="fi-FI" sz="2400"/>
              <a:t> orbitals of carbon overlap with the s orbital on hydrogen to form four equal sigma bonds</a:t>
            </a:r>
          </a:p>
          <a:p>
            <a:pPr eaLnBrk="1" hangingPunct="1"/>
            <a:r>
              <a:rPr lang="en-US" altLang="fi-FI" sz="2400"/>
              <a:t>What are sp</a:t>
            </a:r>
            <a:r>
              <a:rPr lang="en-US" altLang="fi-FI" sz="2400" baseline="30000"/>
              <a:t>3</a:t>
            </a:r>
            <a:r>
              <a:rPr lang="en-US" altLang="fi-FI" sz="2400"/>
              <a:t> orbitals?</a:t>
            </a:r>
          </a:p>
          <a:p>
            <a:pPr lvl="1" eaLnBrk="1" hangingPunct="1"/>
            <a:r>
              <a:rPr lang="en-US" altLang="fi-FI" sz="2000"/>
              <a:t>With carbon’s normal configuration (1s</a:t>
            </a:r>
            <a:r>
              <a:rPr lang="en-US" altLang="fi-FI" sz="2000" baseline="30000"/>
              <a:t>2</a:t>
            </a:r>
            <a:r>
              <a:rPr lang="en-US" altLang="fi-FI" sz="2000"/>
              <a:t> 2s</a:t>
            </a:r>
            <a:r>
              <a:rPr lang="en-US" altLang="fi-FI" sz="2000" baseline="30000"/>
              <a:t>2</a:t>
            </a:r>
            <a:r>
              <a:rPr lang="en-US" altLang="fi-FI" sz="2000"/>
              <a:t> 2p</a:t>
            </a:r>
            <a:r>
              <a:rPr lang="en-US" altLang="fi-FI" sz="2000" baseline="30000"/>
              <a:t>2</a:t>
            </a:r>
            <a:r>
              <a:rPr lang="en-US" altLang="fi-FI" sz="2000"/>
              <a:t>) the </a:t>
            </a:r>
            <a:r>
              <a:rPr lang="en-US" altLang="fi-FI" sz="2000">
                <a:solidFill>
                  <a:srgbClr val="FF0000"/>
                </a:solidFill>
              </a:rPr>
              <a:t>perpendicular arrangement of the p orbitals </a:t>
            </a:r>
            <a:r>
              <a:rPr lang="en-US" altLang="fi-FI" sz="2000"/>
              <a:t>will not allow the 109.5° angle when combined with hydrogen’s s orbitals</a:t>
            </a:r>
          </a:p>
          <a:p>
            <a:pPr lvl="1" eaLnBrk="1" hangingPunct="1"/>
            <a:r>
              <a:rPr lang="en-US" altLang="fi-FI" sz="2000"/>
              <a:t>By promoting </a:t>
            </a:r>
            <a:r>
              <a:rPr lang="en-US" altLang="fi-FI" sz="2000">
                <a:solidFill>
                  <a:srgbClr val="FF0000"/>
                </a:solidFill>
              </a:rPr>
              <a:t>a 2s electron to the 2p orbita</a:t>
            </a:r>
            <a:r>
              <a:rPr lang="en-US" altLang="fi-FI" sz="2000"/>
              <a:t>l</a:t>
            </a:r>
            <a:r>
              <a:rPr lang="en-US" altLang="fi-FI" sz="2000">
                <a:solidFill>
                  <a:srgbClr val="92D050"/>
                </a:solidFill>
              </a:rPr>
              <a:t>, </a:t>
            </a:r>
            <a:r>
              <a:rPr lang="en-US" altLang="fi-FI" sz="2000">
                <a:solidFill>
                  <a:srgbClr val="00B050"/>
                </a:solidFill>
              </a:rPr>
              <a:t>hybrid orbitals form and become as repulsive as possible (tetrahedrally). </a:t>
            </a:r>
            <a:r>
              <a:rPr lang="en-US" altLang="fi-FI" sz="2000"/>
              <a:t>Now four equal sigma bonds can be formed with hydrogen</a:t>
            </a:r>
          </a:p>
          <a:p>
            <a:pPr lvl="1" eaLnBrk="1" hangingPunct="1"/>
            <a:endParaRPr lang="fi-FI" altLang="fi-FI"/>
          </a:p>
          <a:p>
            <a:pPr lvl="1" eaLnBrk="1" hangingPunct="1"/>
            <a:endParaRPr lang="en-US" altLang="fi-FI"/>
          </a:p>
        </p:txBody>
      </p:sp>
      <p:pic>
        <p:nvPicPr>
          <p:cNvPr id="9220" name="Picture 2">
            <a:extLst>
              <a:ext uri="{FF2B5EF4-FFF2-40B4-BE49-F238E27FC236}">
                <a16:creationId xmlns:a16="http://schemas.microsoft.com/office/drawing/2014/main" id="{BED1646A-7029-0557-378A-12E856738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426" y="1670051"/>
            <a:ext cx="3203575" cy="317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tsikko 1">
            <a:extLst>
              <a:ext uri="{FF2B5EF4-FFF2-40B4-BE49-F238E27FC236}">
                <a16:creationId xmlns:a16="http://schemas.microsoft.com/office/drawing/2014/main" id="{CA9BD3AE-17AF-6153-39DA-F0B85E57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08050"/>
          </a:xfrm>
        </p:spPr>
        <p:txBody>
          <a:bodyPr/>
          <a:lstStyle/>
          <a:p>
            <a:pPr eaLnBrk="1" hangingPunct="1"/>
            <a:r>
              <a:rPr lang="en-US" altLang="fi-FI" sz="3200"/>
              <a:t>sp</a:t>
            </a:r>
            <a:r>
              <a:rPr lang="en-US" altLang="fi-FI" sz="3200" baseline="30000"/>
              <a:t>2 </a:t>
            </a:r>
            <a:r>
              <a:rPr lang="en-US" altLang="fi-FI" sz="3200"/>
              <a:t>hybridization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040A59-EC1E-93C1-94D4-ACFCEC806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836614"/>
            <a:ext cx="8229600" cy="1825625"/>
          </a:xfrm>
        </p:spPr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sz="2400" dirty="0"/>
              <a:t>When</a:t>
            </a:r>
            <a:r>
              <a:rPr lang="fi-FI" sz="2400" dirty="0"/>
              <a:t> </a:t>
            </a:r>
            <a:r>
              <a:rPr lang="en-US" sz="2400" dirty="0"/>
              <a:t>a carbon atom is involved in 3 sigma bonds, it requires 3 hybrid orbitals. A carbon </a:t>
            </a:r>
            <a:r>
              <a:rPr lang="en-US" sz="2400" dirty="0">
                <a:solidFill>
                  <a:srgbClr val="00B050"/>
                </a:solidFill>
              </a:rPr>
              <a:t>2s electron  is promoted forming three planar hybrid orbitals (at angles of 120°).</a:t>
            </a:r>
          </a:p>
          <a:p>
            <a:pPr>
              <a:defRPr/>
            </a:pPr>
            <a:r>
              <a:rPr lang="en-US" sz="2400" dirty="0"/>
              <a:t>These form </a:t>
            </a:r>
            <a:r>
              <a:rPr lang="en-US" sz="2400" dirty="0">
                <a:solidFill>
                  <a:srgbClr val="00B050"/>
                </a:solidFill>
              </a:rPr>
              <a:t>sigma bonds with hydrogen atoms </a:t>
            </a:r>
            <a:r>
              <a:rPr lang="en-US" sz="2400" dirty="0"/>
              <a:t>and a </a:t>
            </a:r>
            <a:r>
              <a:rPr lang="en-US" sz="2400" dirty="0">
                <a:solidFill>
                  <a:srgbClr val="FF0000"/>
                </a:solidFill>
              </a:rPr>
              <a:t>sigma bond with the other carbon atom</a:t>
            </a:r>
          </a:p>
          <a:p>
            <a:pPr>
              <a:defRPr/>
            </a:pPr>
            <a:r>
              <a:rPr lang="en-US" sz="2400" dirty="0"/>
              <a:t>Remaining 2p electrons form a pi bond</a:t>
            </a:r>
          </a:p>
          <a:p>
            <a:pPr>
              <a:defRPr/>
            </a:pPr>
            <a:endParaRPr lang="fi-FI" sz="2400" dirty="0"/>
          </a:p>
          <a:p>
            <a:pPr>
              <a:defRPr/>
            </a:pPr>
            <a:endParaRPr lang="en-US" sz="2400" dirty="0"/>
          </a:p>
        </p:txBody>
      </p:sp>
      <p:pic>
        <p:nvPicPr>
          <p:cNvPr id="10244" name="Picture 6">
            <a:extLst>
              <a:ext uri="{FF2B5EF4-FFF2-40B4-BE49-F238E27FC236}">
                <a16:creationId xmlns:a16="http://schemas.microsoft.com/office/drawing/2014/main" id="{DABEA0BE-5887-7092-33C8-DE4C7AF1F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3839" y="2708276"/>
            <a:ext cx="4962525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5" name="Tekstiruutu 3">
            <a:extLst>
              <a:ext uri="{FF2B5EF4-FFF2-40B4-BE49-F238E27FC236}">
                <a16:creationId xmlns:a16="http://schemas.microsoft.com/office/drawing/2014/main" id="{03789FD3-30D2-4512-618F-F707C691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2039" y="6524625"/>
            <a:ext cx="2746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Sp</a:t>
            </a:r>
            <a:r>
              <a:rPr lang="fi-FI" altLang="fi-FI" sz="1800" baseline="30000"/>
              <a:t>2 </a:t>
            </a:r>
            <a:r>
              <a:rPr lang="fi-FI" altLang="fi-FI" sz="1800"/>
              <a:t> hybridization in ethene</a:t>
            </a:r>
            <a:endParaRPr lang="en-US" altLang="fi-FI" sz="1800"/>
          </a:p>
        </p:txBody>
      </p:sp>
      <p:pic>
        <p:nvPicPr>
          <p:cNvPr id="10246" name="Picture 7">
            <a:extLst>
              <a:ext uri="{FF2B5EF4-FFF2-40B4-BE49-F238E27FC236}">
                <a16:creationId xmlns:a16="http://schemas.microsoft.com/office/drawing/2014/main" id="{5911696D-4B5E-084B-F5C7-9DB3B7ED7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9" y="2708275"/>
            <a:ext cx="3889375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Otsikko 1">
            <a:extLst>
              <a:ext uri="{FF2B5EF4-FFF2-40B4-BE49-F238E27FC236}">
                <a16:creationId xmlns:a16="http://schemas.microsoft.com/office/drawing/2014/main" id="{DA82977B-95A5-8AAA-95E8-E70E6E20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836613"/>
          </a:xfrm>
        </p:spPr>
        <p:txBody>
          <a:bodyPr/>
          <a:lstStyle/>
          <a:p>
            <a:pPr eaLnBrk="1" hangingPunct="1"/>
            <a:r>
              <a:rPr lang="en-US" altLang="fi-FI" sz="3200"/>
              <a:t>sp hybridization</a:t>
            </a:r>
          </a:p>
        </p:txBody>
      </p:sp>
      <p:sp>
        <p:nvSpPr>
          <p:cNvPr id="11267" name="Sisällön paikkamerkki 2">
            <a:extLst>
              <a:ext uri="{FF2B5EF4-FFF2-40B4-BE49-F238E27FC236}">
                <a16:creationId xmlns:a16="http://schemas.microsoft.com/office/drawing/2014/main" id="{06FCB8BC-AD12-7C48-88F6-A22C401AD9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2313" y="765176"/>
            <a:ext cx="8229600" cy="1971675"/>
          </a:xfrm>
        </p:spPr>
        <p:txBody>
          <a:bodyPr/>
          <a:lstStyle/>
          <a:p>
            <a:pPr eaLnBrk="1" hangingPunct="1"/>
            <a:r>
              <a:rPr lang="en-US" altLang="fi-FI"/>
              <a:t>When a 2s orbital hybridizes with one of the 2p orbtials to form two linear hybrid orbitals.</a:t>
            </a:r>
          </a:p>
          <a:p>
            <a:pPr eaLnBrk="1" hangingPunct="1"/>
            <a:r>
              <a:rPr lang="en-US" altLang="fi-FI"/>
              <a:t>Remaining two p orbitals on each carbon atom overlap and form two pi bonds</a:t>
            </a:r>
          </a:p>
        </p:txBody>
      </p:sp>
      <p:pic>
        <p:nvPicPr>
          <p:cNvPr id="11268" name="Picture 2">
            <a:extLst>
              <a:ext uri="{FF2B5EF4-FFF2-40B4-BE49-F238E27FC236}">
                <a16:creationId xmlns:a16="http://schemas.microsoft.com/office/drawing/2014/main" id="{0D7FE600-D9F6-4878-4E14-8318ADA8F4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8339" y="2636838"/>
            <a:ext cx="4962525" cy="352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69" name="Tekstiruutu 4">
            <a:extLst>
              <a:ext uri="{FF2B5EF4-FFF2-40B4-BE49-F238E27FC236}">
                <a16:creationId xmlns:a16="http://schemas.microsoft.com/office/drawing/2014/main" id="{A06CF94D-581F-FC03-554E-CDEBC2A80B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7938" y="6381750"/>
            <a:ext cx="2616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i-FI" altLang="fi-FI" sz="1800"/>
              <a:t>Sp hybridization in ethyne</a:t>
            </a:r>
            <a:endParaRPr lang="en-US" altLang="fi-FI" sz="1800"/>
          </a:p>
        </p:txBody>
      </p:sp>
      <p:pic>
        <p:nvPicPr>
          <p:cNvPr id="11270" name="Picture 3">
            <a:extLst>
              <a:ext uri="{FF2B5EF4-FFF2-40B4-BE49-F238E27FC236}">
                <a16:creationId xmlns:a16="http://schemas.microsoft.com/office/drawing/2014/main" id="{32ED68D8-CD81-E221-5662-056E306F83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826" y="2636838"/>
            <a:ext cx="4321175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Otsikko 1">
            <a:extLst>
              <a:ext uri="{FF2B5EF4-FFF2-40B4-BE49-F238E27FC236}">
                <a16:creationId xmlns:a16="http://schemas.microsoft.com/office/drawing/2014/main" id="{AAF63783-2AC2-5B10-90F5-8039A5437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765175"/>
          </a:xfrm>
        </p:spPr>
        <p:txBody>
          <a:bodyPr/>
          <a:lstStyle/>
          <a:p>
            <a:pPr eaLnBrk="1" hangingPunct="1"/>
            <a:r>
              <a:rPr lang="en-US" altLang="fi-FI" sz="3200"/>
              <a:t>Hybridization</a:t>
            </a:r>
          </a:p>
        </p:txBody>
      </p:sp>
      <p:sp>
        <p:nvSpPr>
          <p:cNvPr id="12291" name="Sisällön paikkamerkki 2">
            <a:extLst>
              <a:ext uri="{FF2B5EF4-FFF2-40B4-BE49-F238E27FC236}">
                <a16:creationId xmlns:a16="http://schemas.microsoft.com/office/drawing/2014/main" id="{3F589B66-4895-6DDF-753F-AB38CEFE3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9288" y="692151"/>
            <a:ext cx="8229600" cy="1152525"/>
          </a:xfrm>
        </p:spPr>
        <p:txBody>
          <a:bodyPr>
            <a:normAutofit fontScale="25000" lnSpcReduction="20000"/>
          </a:bodyPr>
          <a:lstStyle/>
          <a:p>
            <a:pPr eaLnBrk="1" hangingPunct="1"/>
            <a:r>
              <a:rPr lang="en-US" altLang="fi-FI"/>
              <a:t>Hybridization can take place between any s and p orbital in the same energy level (also other types you don’t yet need to know)</a:t>
            </a:r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r>
              <a:rPr lang="en-US" altLang="fi-FI"/>
              <a:t>Promoting electrons to p orbitals will require energy </a:t>
            </a:r>
          </a:p>
          <a:p>
            <a:pPr eaLnBrk="1" hangingPunct="1"/>
            <a:r>
              <a:rPr lang="en-US" altLang="fi-FI"/>
              <a:t>Through any sp hybridization, a lack of energy input is explained (this is a theory!)</a:t>
            </a:r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  <a:p>
            <a:pPr eaLnBrk="1" hangingPunct="1"/>
            <a:endParaRPr lang="en-US" altLang="fi-FI"/>
          </a:p>
        </p:txBody>
      </p:sp>
      <p:graphicFrame>
        <p:nvGraphicFramePr>
          <p:cNvPr id="4" name="Taulukko 3">
            <a:extLst>
              <a:ext uri="{FF2B5EF4-FFF2-40B4-BE49-F238E27FC236}">
                <a16:creationId xmlns:a16="http://schemas.microsoft.com/office/drawing/2014/main" id="{E9516352-8D3F-9B76-00EE-1AEFFD2269CC}"/>
              </a:ext>
            </a:extLst>
          </p:cNvPr>
          <p:cNvGraphicFramePr>
            <a:graphicFrameLocks noGrp="1"/>
          </p:cNvGraphicFramePr>
          <p:nvPr/>
        </p:nvGraphicFramePr>
        <p:xfrm>
          <a:off x="3000375" y="2205038"/>
          <a:ext cx="6096000" cy="2565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Hybridization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Bond </a:t>
                      </a:r>
                      <a:r>
                        <a:rPr lang="fi-FI" dirty="0" err="1"/>
                        <a:t>angle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err="1"/>
                        <a:t>Examples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sp</a:t>
                      </a:r>
                      <a:r>
                        <a:rPr lang="fi-FI" baseline="30000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109.5°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Methane, ammonia,</a:t>
                      </a:r>
                      <a:r>
                        <a:rPr lang="en-US" baseline="0" noProof="0"/>
                        <a:t> water, hydrazine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/>
                        <a:t>sp</a:t>
                      </a:r>
                      <a:r>
                        <a:rPr lang="fi-FI" baseline="30000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120°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/>
                        <a:t>Ethane</a:t>
                      </a:r>
                      <a:r>
                        <a:rPr lang="en-US" baseline="0" noProof="0"/>
                        <a:t>, diazine, formeldahyde</a:t>
                      </a:r>
                      <a:endParaRPr lang="en-US" noProof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dirty="0" err="1"/>
                        <a:t>sp</a:t>
                      </a:r>
                      <a:r>
                        <a:rPr lang="fi-FI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180°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dirty="0" err="1"/>
                        <a:t>Ethyne</a:t>
                      </a:r>
                      <a:r>
                        <a:rPr lang="en-US" noProof="0" dirty="0"/>
                        <a:t>,</a:t>
                      </a:r>
                      <a:r>
                        <a:rPr lang="en-US" baseline="0" noProof="0" dirty="0"/>
                        <a:t> nitrogen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tsikko 1">
            <a:extLst>
              <a:ext uri="{FF2B5EF4-FFF2-40B4-BE49-F238E27FC236}">
                <a16:creationId xmlns:a16="http://schemas.microsoft.com/office/drawing/2014/main" id="{EED98693-2DC7-3160-2513-FA441A34A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79650" y="-171450"/>
            <a:ext cx="7772400" cy="11525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fi-FI"/>
              <a:t>Delocalization of electrons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28D5781-A668-A788-CE5A-A6353CF46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1" y="1052514"/>
            <a:ext cx="7993063" cy="2376487"/>
          </a:xfrm>
        </p:spPr>
        <p:txBody>
          <a:bodyPr rtlCol="0">
            <a:normAutofit/>
          </a:bodyPr>
          <a:lstStyle/>
          <a:p>
            <a:pPr algn="l">
              <a:defRPr/>
            </a:pPr>
            <a:r>
              <a:rPr lang="en-US" dirty="0"/>
              <a:t>Benzene rings provide a fine example of </a:t>
            </a:r>
            <a:r>
              <a:rPr lang="en-US" dirty="0">
                <a:solidFill>
                  <a:srgbClr val="FF0000"/>
                </a:solidFill>
              </a:rPr>
              <a:t>delocalization </a:t>
            </a:r>
            <a:r>
              <a:rPr lang="en-US" i="1" dirty="0">
                <a:solidFill>
                  <a:srgbClr val="FF0000"/>
                </a:solidFill>
              </a:rPr>
              <a:t>(when a pair of electrons are not fixed but rather free to move between atoms)</a:t>
            </a:r>
          </a:p>
          <a:p>
            <a:pPr algn="l">
              <a:defRPr/>
            </a:pPr>
            <a:endParaRPr lang="en-US" i="1" dirty="0">
              <a:solidFill>
                <a:srgbClr val="FF0000"/>
              </a:solidFill>
            </a:endParaRPr>
          </a:p>
          <a:p>
            <a:pPr algn="l">
              <a:defRPr/>
            </a:pPr>
            <a:r>
              <a:rPr lang="en-US" dirty="0">
                <a:solidFill>
                  <a:srgbClr val="00B05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resonance structures  (hybrids) </a:t>
            </a:r>
            <a:r>
              <a:rPr lang="en-US" dirty="0">
                <a:solidFill>
                  <a:srgbClr val="00B050"/>
                </a:solidFill>
              </a:rPr>
              <a:t>shown below represent the extreme forms of bonding.</a:t>
            </a:r>
          </a:p>
        </p:txBody>
      </p:sp>
      <p:pic>
        <p:nvPicPr>
          <p:cNvPr id="13316" name="Picture 7">
            <a:extLst>
              <a:ext uri="{FF2B5EF4-FFF2-40B4-BE49-F238E27FC236}">
                <a16:creationId xmlns:a16="http://schemas.microsoft.com/office/drawing/2014/main" id="{EA55F151-7F7B-4148-4047-05911219CE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7564" y="3716339"/>
            <a:ext cx="5476875" cy="233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552</Words>
  <Application>Microsoft Office PowerPoint</Application>
  <PresentationFormat>Laajakuva</PresentationFormat>
  <Paragraphs>75</Paragraphs>
  <Slides>10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Structure 2.2 (HL)</vt:lpstr>
      <vt:lpstr>Orbitals in Molecules and Hybridization</vt:lpstr>
      <vt:lpstr>Orbitals in Molecules and Hybridization</vt:lpstr>
      <vt:lpstr>Formal Charge </vt:lpstr>
      <vt:lpstr>sp3 hybridization </vt:lpstr>
      <vt:lpstr>sp2 hybridization</vt:lpstr>
      <vt:lpstr>sp hybridization</vt:lpstr>
      <vt:lpstr>Hybridization</vt:lpstr>
      <vt:lpstr>Delocalization of electrons</vt:lpstr>
      <vt:lpstr>Delocalization of electrons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2.2 (HL)</dc:title>
  <dc:creator>Lerch Adam</dc:creator>
  <cp:lastModifiedBy>Lerch Adam</cp:lastModifiedBy>
  <cp:revision>1</cp:revision>
  <dcterms:created xsi:type="dcterms:W3CDTF">2025-01-08T09:06:46Z</dcterms:created>
  <dcterms:modified xsi:type="dcterms:W3CDTF">2025-01-08T09:20:23Z</dcterms:modified>
</cp:coreProperties>
</file>