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62" r:id="rId4"/>
    <p:sldId id="267" r:id="rId5"/>
    <p:sldId id="259" r:id="rId6"/>
    <p:sldId id="261" r:id="rId7"/>
    <p:sldId id="263" r:id="rId8"/>
    <p:sldId id="264" r:id="rId9"/>
    <p:sldId id="269" r:id="rId10"/>
    <p:sldId id="260" r:id="rId11"/>
    <p:sldId id="257" r:id="rId12"/>
    <p:sldId id="258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8"/>
    <p:restoredTop sz="94643"/>
  </p:normalViewPr>
  <p:slideViewPr>
    <p:cSldViewPr snapToGrid="0" snapToObjects="1">
      <p:cViewPr varScale="1">
        <p:scale>
          <a:sx n="117" d="100"/>
          <a:sy n="117" d="100"/>
        </p:scale>
        <p:origin x="224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8/29/18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8/29/18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8/29/18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8/29/18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2E3E50-EB79-8749-BE0C-8D52C2EE86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Äidinkielen ylioppilaskoe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93BBE4F-4DF3-0B4C-99CA-384D3558A9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syksy 2018 &gt; sähköinen koe </a:t>
            </a:r>
            <a:r>
              <a:rPr lang="fi-FI" dirty="0" err="1"/>
              <a:t>Abitti</a:t>
            </a:r>
            <a:r>
              <a:rPr lang="fi-FI" dirty="0"/>
              <a:t>-alustalla</a:t>
            </a:r>
          </a:p>
        </p:txBody>
      </p:sp>
    </p:spTree>
    <p:extLst>
      <p:ext uri="{BB962C8B-B14F-4D97-AF65-F5344CB8AC3E}">
        <p14:creationId xmlns:p14="http://schemas.microsoft.com/office/powerpoint/2010/main" val="2047600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3CFEBB-4007-0C4D-A461-FDE3079A0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94A0D4-06B9-8643-8D2C-78A48B404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5543" y="97971"/>
            <a:ext cx="7576457" cy="6515099"/>
          </a:xfrm>
        </p:spPr>
        <p:txBody>
          <a:bodyPr>
            <a:normAutofit/>
          </a:bodyPr>
          <a:lstStyle/>
          <a:p>
            <a:r>
              <a:rPr lang="fi-FI" sz="3200" dirty="0"/>
              <a:t> Lukutaidon kokeen maksimipistemäärä on 60 p.</a:t>
            </a:r>
          </a:p>
          <a:p>
            <a:r>
              <a:rPr lang="fi-FI" sz="3200" dirty="0"/>
              <a:t> Kirjoitustaidon kokeen maksimipistemäärä 60 p.</a:t>
            </a:r>
          </a:p>
          <a:p>
            <a:r>
              <a:rPr lang="fi-FI" sz="3200" dirty="0"/>
              <a:t> Pisteet lasketaan yhteen.</a:t>
            </a:r>
          </a:p>
          <a:p>
            <a:r>
              <a:rPr lang="fi-FI" sz="3200" dirty="0"/>
              <a:t> Arvosana (L, E, M, CL, B, A, I) määräytyy </a:t>
            </a:r>
            <a:r>
              <a:rPr lang="fi-FI" sz="3200" dirty="0" err="1"/>
              <a:t>YTL:n</a:t>
            </a:r>
            <a:r>
              <a:rPr lang="fi-FI" sz="3200" dirty="0"/>
              <a:t> julkaisemien pisterajojen perusteella.</a:t>
            </a:r>
          </a:p>
        </p:txBody>
      </p:sp>
    </p:spTree>
    <p:extLst>
      <p:ext uri="{BB962C8B-B14F-4D97-AF65-F5344CB8AC3E}">
        <p14:creationId xmlns:p14="http://schemas.microsoft.com/office/powerpoint/2010/main" val="3065142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598C4B-B644-DF41-AB3B-744D64AF3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Lukutaidon koe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958420-BE34-A041-A3F8-05F339A21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8457" y="337457"/>
            <a:ext cx="7663543" cy="6259285"/>
          </a:xfrm>
        </p:spPr>
        <p:txBody>
          <a:bodyPr>
            <a:normAutofit lnSpcReduction="10000"/>
          </a:bodyPr>
          <a:lstStyle/>
          <a:p>
            <a:r>
              <a:rPr lang="fi-FI" sz="3200" dirty="0"/>
              <a:t> Kokeessa on kaksi osaa: </a:t>
            </a:r>
          </a:p>
          <a:p>
            <a:pPr lvl="1"/>
            <a:r>
              <a:rPr lang="fi-FI" sz="3000" dirty="0"/>
              <a:t> A-osa = asia- ja mediatekstejä </a:t>
            </a:r>
          </a:p>
          <a:p>
            <a:pPr lvl="1"/>
            <a:r>
              <a:rPr lang="fi-FI" sz="3000" dirty="0"/>
              <a:t> B-osa = kaunokirjallisia ja muita fiktiivisiä tekstejä.</a:t>
            </a:r>
          </a:p>
          <a:p>
            <a:r>
              <a:rPr lang="fi-FI" sz="3200" dirty="0"/>
              <a:t> Tehtävät voivat olla yksi- tai moniosaisia. </a:t>
            </a:r>
            <a:r>
              <a:rPr lang="fi-FI" dirty="0"/>
              <a:t>Vastausten merkkimäärä on 1200–4500 merkkiä.</a:t>
            </a:r>
            <a:endParaRPr lang="fi-FI" sz="3200" dirty="0"/>
          </a:p>
          <a:p>
            <a:r>
              <a:rPr lang="fi-FI" sz="3200" dirty="0"/>
              <a:t> Kokelas valitsee yhden tehtävän sekä A- että B-osasta, eli lukutaidon kokeessa vastataan yhteensä kahteen tehtävään. </a:t>
            </a:r>
          </a:p>
        </p:txBody>
      </p:sp>
    </p:spTree>
    <p:extLst>
      <p:ext uri="{BB962C8B-B14F-4D97-AF65-F5344CB8AC3E}">
        <p14:creationId xmlns:p14="http://schemas.microsoft.com/office/powerpoint/2010/main" val="3470268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39D4FE-E1F7-DC43-92A1-11D6D1389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Kirjoitustaidon koe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7D8631-56A7-4742-84EC-D3D82930D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8458" y="130629"/>
            <a:ext cx="7663542" cy="6580413"/>
          </a:xfrm>
        </p:spPr>
        <p:txBody>
          <a:bodyPr>
            <a:normAutofit fontScale="92500" lnSpcReduction="10000"/>
          </a:bodyPr>
          <a:lstStyle/>
          <a:p>
            <a:r>
              <a:rPr lang="fi-FI" sz="3200" dirty="0"/>
              <a:t> Kokeessa on yhtenäinen teema ja siihen liittyviä aineistoja.</a:t>
            </a:r>
          </a:p>
          <a:p>
            <a:r>
              <a:rPr lang="fi-FI" sz="3200" dirty="0"/>
              <a:t> Kaikki tehtävät ovat aineistopohjaisia.</a:t>
            </a:r>
          </a:p>
          <a:p>
            <a:r>
              <a:rPr lang="fi-FI" sz="3200" dirty="0"/>
              <a:t> Tarjolla on 5–7 tehtävänantoa, joista valitaan yksi.</a:t>
            </a:r>
          </a:p>
          <a:p>
            <a:r>
              <a:rPr lang="fi-FI" sz="3200" dirty="0"/>
              <a:t> Tavoitteena on laatia pohtiva, näkökulmia avaava tai kantaa ottava teksti. </a:t>
            </a:r>
            <a:r>
              <a:rPr lang="fi-FI" dirty="0"/>
              <a:t>Tekstin merkkimäärä on 6000 merkkiä.</a:t>
            </a:r>
            <a:endParaRPr lang="fi-FI" sz="3200" dirty="0"/>
          </a:p>
          <a:p>
            <a:r>
              <a:rPr lang="fi-FI" sz="3200" dirty="0"/>
              <a:t> Kirjoittaja valitsee itse näkökulmansa ja siihen sopivat aineistot.</a:t>
            </a:r>
          </a:p>
          <a:p>
            <a:r>
              <a:rPr lang="fi-FI" sz="3200" dirty="0"/>
              <a:t> Vähintään kahta tekstiä pitää hyödyntää.</a:t>
            </a:r>
          </a:p>
        </p:txBody>
      </p:sp>
    </p:spTree>
    <p:extLst>
      <p:ext uri="{BB962C8B-B14F-4D97-AF65-F5344CB8AC3E}">
        <p14:creationId xmlns:p14="http://schemas.microsoft.com/office/powerpoint/2010/main" val="761032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778AAA-9AD5-5240-B632-08A6610DC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Miten uuteen kokeeseen voi valmistautua?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9AEFF6-69F2-C540-BE04-6AF0E1945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1743" y="217714"/>
            <a:ext cx="7206343" cy="664028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2400" dirty="0"/>
              <a:t>Harjoiteltavia asioita</a:t>
            </a:r>
          </a:p>
          <a:p>
            <a:r>
              <a:rPr lang="fi-FI" sz="2400" dirty="0"/>
              <a:t>tarkoituksenmukaisen lukutavan valinta </a:t>
            </a:r>
            <a:r>
              <a:rPr lang="fi-FI" sz="1900" dirty="0"/>
              <a:t>(esimerkiksi kirjoitustaidon kokeessa silmäilevä lukeminen aineistoihin tutustuttaessa ja syventyvä lukeminen aineistoja analysoitaessa ja tulkittaessa)</a:t>
            </a:r>
          </a:p>
          <a:p>
            <a:r>
              <a:rPr lang="fi-FI" sz="2400" dirty="0"/>
              <a:t>monimuotoisten tekstien analysointi ja tulkinta</a:t>
            </a:r>
          </a:p>
          <a:p>
            <a:r>
              <a:rPr lang="fi-FI" sz="2400" dirty="0"/>
              <a:t>kirjoitelman tavoitteen asettaminen, näkökulman valinta ja aiheen rajaus</a:t>
            </a:r>
          </a:p>
          <a:p>
            <a:r>
              <a:rPr lang="fi-FI" sz="2400" dirty="0"/>
              <a:t>eri tavat käyttää lähteitä ja kuljettaa niitä tekstissä</a:t>
            </a:r>
          </a:p>
          <a:p>
            <a:r>
              <a:rPr lang="fi-FI" sz="2400" dirty="0"/>
              <a:t>useiden aineistojen parissa työskentely, esimerkiksi niiden yhdistely ja vertailu sekä ja synteesien teko</a:t>
            </a:r>
          </a:p>
          <a:p>
            <a:r>
              <a:rPr lang="fi-FI" sz="2400" dirty="0"/>
              <a:t>pohdinnan, kannanoton ja perustelemisen taidot ja keskustelu lähteiden kanssa</a:t>
            </a:r>
          </a:p>
          <a:p>
            <a:r>
              <a:rPr lang="fi-FI" sz="2400" dirty="0"/>
              <a:t>tekstin suunnittelu, tuottaminen, muokkaaminen ja viimeistely tekstinkäsittelyohjelmalla.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92463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6F393E-D58D-5247-BA31-349CA0065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Lisäksi...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D24053-CEE8-A84D-A68F-B02614734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0857" y="141514"/>
            <a:ext cx="7282543" cy="6716486"/>
          </a:xfrm>
        </p:spPr>
        <p:txBody>
          <a:bodyPr>
            <a:normAutofit/>
          </a:bodyPr>
          <a:lstStyle/>
          <a:p>
            <a:r>
              <a:rPr lang="fi-FI" sz="3200" dirty="0"/>
              <a:t> On hyvä tutustua </a:t>
            </a:r>
            <a:r>
              <a:rPr lang="fi-FI" sz="3200" dirty="0" err="1"/>
              <a:t>Abitti</a:t>
            </a:r>
            <a:r>
              <a:rPr lang="fi-FI" sz="3200" dirty="0"/>
              <a:t>-koejärjestelmään ja </a:t>
            </a:r>
            <a:r>
              <a:rPr lang="fi-FI" sz="3200" dirty="0" err="1"/>
              <a:t>LibreOffice</a:t>
            </a:r>
            <a:r>
              <a:rPr lang="fi-FI" sz="3200" dirty="0"/>
              <a:t>-tekstinkäsittelyohjelmaan </a:t>
            </a:r>
          </a:p>
          <a:p>
            <a:r>
              <a:rPr lang="fi-FI" sz="3200"/>
              <a:t> Muista</a:t>
            </a:r>
            <a:r>
              <a:rPr lang="fi-FI" sz="3200" dirty="0"/>
              <a:t>, että tämänhetkisten tietojen mukaan kokeessa ei ole käytössä oikolukuohjelmaa.</a:t>
            </a:r>
          </a:p>
          <a:p>
            <a:r>
              <a:rPr lang="fi-FI" sz="3200" dirty="0"/>
              <a:t> Vaikka tekstit kirjoitetaan suoraan koejärjestelmään, tekstejä voi kokeessa suunnitella ja luonnostella myös paperille.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9759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99AE43-3A3B-F744-83D5-FB189A3D4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Kokeen yhteys opetus-suunnitelmaan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0A2269-70A5-0A4A-97C8-74D633C9D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dirty="0"/>
              <a:t> Uusi koe nivoutuu nykyistä koetta tiiviimmin äidinkielen ja kirjallisuuden oppiaineen sisältöihin ja tarjoaa paremman mahdollisuuden arvioida myös </a:t>
            </a:r>
            <a:r>
              <a:rPr lang="fi-FI" sz="3200" b="1" i="1" dirty="0"/>
              <a:t>monilukutaitoa</a:t>
            </a:r>
            <a:r>
              <a:rPr lang="fi-FI" sz="3200" dirty="0"/>
              <a:t>. 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63317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6E9EED-964E-9F45-97FB-71C2081E0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Kokeen tarkoitus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8478B2-4AB2-1840-8E61-6676CDCF6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171" y="174171"/>
            <a:ext cx="7293429" cy="6585857"/>
          </a:xfrm>
        </p:spPr>
        <p:txBody>
          <a:bodyPr>
            <a:normAutofit/>
          </a:bodyPr>
          <a:lstStyle/>
          <a:p>
            <a:r>
              <a:rPr lang="fi-FI" sz="3200" dirty="0"/>
              <a:t> lukion äidinkielen ja kirjallisuuden opetussuunnitelman mukaisten tavoitteiden saavuttamisen arviointi</a:t>
            </a:r>
          </a:p>
          <a:p>
            <a:endParaRPr lang="fi-FI" sz="3200" dirty="0"/>
          </a:p>
          <a:p>
            <a:r>
              <a:rPr lang="fi-FI" sz="3200" dirty="0"/>
              <a:t> kokelaan kypsyyden ja jatko-opintovalmiuksien arviointi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8303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5EF845-9509-8B47-A610-B95CC9ADC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Kokeen tarkoitus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9C98CB-1DBD-B648-9C17-B899EF99F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9714" y="304799"/>
            <a:ext cx="7315199" cy="6553201"/>
          </a:xfrm>
        </p:spPr>
        <p:txBody>
          <a:bodyPr>
            <a:normAutofit fontScale="92500" lnSpcReduction="10000"/>
          </a:bodyPr>
          <a:lstStyle/>
          <a:p>
            <a:r>
              <a:rPr lang="fi-FI" sz="3500" dirty="0"/>
              <a:t> nykyisessä mediamaailmassa ja tietotulvassa vastaan tulevien tilanteiden simulointi, jolloin tarvitaan muun muassa</a:t>
            </a:r>
          </a:p>
          <a:p>
            <a:pPr lvl="1"/>
            <a:r>
              <a:rPr lang="fi-FI" sz="3500" dirty="0"/>
              <a:t> lähteiden valinnan sekä tiedon luotettavuuden, pätevyyden ja käytettävyyden arvioinnin taitoja</a:t>
            </a:r>
          </a:p>
          <a:p>
            <a:pPr lvl="1"/>
            <a:r>
              <a:rPr lang="fi-FI" sz="3500" dirty="0"/>
              <a:t> tiedon rakentamisen, tekstin tavoitteen asettamisen, näkökulman valinnan ja aiheen rajaamisen taitoja</a:t>
            </a:r>
          </a:p>
        </p:txBody>
      </p:sp>
    </p:spTree>
    <p:extLst>
      <p:ext uri="{BB962C8B-B14F-4D97-AF65-F5344CB8AC3E}">
        <p14:creationId xmlns:p14="http://schemas.microsoft.com/office/powerpoint/2010/main" val="1441133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300887-A6FB-9A4A-950F-CD00CE550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552740" cy="2456442"/>
          </a:xfrm>
        </p:spPr>
        <p:txBody>
          <a:bodyPr/>
          <a:lstStyle/>
          <a:p>
            <a:r>
              <a:rPr lang="fi-FI" dirty="0"/>
              <a:t>Kokeen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143816-081C-304E-A254-97B78F6AA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1" y="212271"/>
            <a:ext cx="7788728" cy="6482443"/>
          </a:xfrm>
        </p:spPr>
        <p:txBody>
          <a:bodyPr>
            <a:normAutofit/>
          </a:bodyPr>
          <a:lstStyle/>
          <a:p>
            <a:r>
              <a:rPr lang="fi-FI" sz="3600" dirty="0"/>
              <a:t> Koe on kaksipäiväinen: </a:t>
            </a:r>
          </a:p>
          <a:p>
            <a:pPr marL="0" indent="0">
              <a:buNone/>
            </a:pPr>
            <a:r>
              <a:rPr lang="fi-FI" sz="3600" dirty="0"/>
              <a:t>	lukutaidon koe &amp; 	kirjoitustaidon koe</a:t>
            </a:r>
          </a:p>
          <a:p>
            <a:endParaRPr lang="fi-FI" sz="3600" dirty="0"/>
          </a:p>
          <a:p>
            <a:r>
              <a:rPr lang="fi-FI" sz="3600" dirty="0"/>
              <a:t> Molempien kokeiden kesto 6 tuntia.</a:t>
            </a:r>
          </a:p>
        </p:txBody>
      </p:sp>
    </p:spTree>
    <p:extLst>
      <p:ext uri="{BB962C8B-B14F-4D97-AF65-F5344CB8AC3E}">
        <p14:creationId xmlns:p14="http://schemas.microsoft.com/office/powerpoint/2010/main" val="2793531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204B39-6DDC-A74D-8F47-96828D63F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596283" cy="2456442"/>
          </a:xfrm>
        </p:spPr>
        <p:txBody>
          <a:bodyPr/>
          <a:lstStyle/>
          <a:p>
            <a:r>
              <a:rPr lang="fi-FI" dirty="0"/>
              <a:t>Kokeet ovat aineistopohjaisia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D6BF16-9475-3349-8E5A-D953F4CC6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3514" y="206829"/>
            <a:ext cx="7478486" cy="6651171"/>
          </a:xfrm>
        </p:spPr>
        <p:txBody>
          <a:bodyPr/>
          <a:lstStyle/>
          <a:p>
            <a:r>
              <a:rPr lang="fi-FI" sz="3200" dirty="0"/>
              <a:t> </a:t>
            </a:r>
            <a:r>
              <a:rPr lang="fi-FI" sz="3600" dirty="0"/>
              <a:t>Aineistoilla on vahva asema, joten lukeminen ja kirjoittaminen liittyvät niissä toisiinsa.</a:t>
            </a:r>
          </a:p>
          <a:p>
            <a:endParaRPr lang="fi-FI" sz="3600" dirty="0"/>
          </a:p>
          <a:p>
            <a:r>
              <a:rPr lang="fi-FI" sz="3600" dirty="0"/>
              <a:t> Kokeiden nimet kuvaavat tehtävien ja arvioinnin painotusten eroa.</a:t>
            </a:r>
          </a:p>
        </p:txBody>
      </p:sp>
    </p:spTree>
    <p:extLst>
      <p:ext uri="{BB962C8B-B14F-4D97-AF65-F5344CB8AC3E}">
        <p14:creationId xmlns:p14="http://schemas.microsoft.com/office/powerpoint/2010/main" val="3703750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2A1A69-412B-D941-A5B4-F8CE6CB1A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Aineistot ovat monimuotoisia ja autenttisia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28EE63-2D88-F743-8D65-D08DF33D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171" y="130629"/>
            <a:ext cx="7064829" cy="6379028"/>
          </a:xfrm>
        </p:spPr>
        <p:txBody>
          <a:bodyPr>
            <a:normAutofit fontScale="92500" lnSpcReduction="10000"/>
          </a:bodyPr>
          <a:lstStyle/>
          <a:p>
            <a:endParaRPr lang="fi-FI" dirty="0"/>
          </a:p>
          <a:p>
            <a:r>
              <a:rPr lang="fi-FI" sz="3600" dirty="0"/>
              <a:t> kirjoitettuja, kuvallisia ja graafisia tekstiaineistoja</a:t>
            </a:r>
          </a:p>
          <a:p>
            <a:pPr marL="0" indent="0">
              <a:buNone/>
            </a:pPr>
            <a:r>
              <a:rPr lang="fi-FI" sz="2600" dirty="0"/>
              <a:t>esimerkiksi uutisia, artikkeleita, romaanikatkelmia, novelleja ja runoja</a:t>
            </a:r>
          </a:p>
          <a:p>
            <a:r>
              <a:rPr lang="fi-FI" sz="3600" dirty="0"/>
              <a:t> erilaisia audiovisuaalisia tekstejä, </a:t>
            </a:r>
          </a:p>
          <a:p>
            <a:pPr marL="0" indent="0">
              <a:buNone/>
            </a:pPr>
            <a:r>
              <a:rPr lang="fi-FI" sz="2600" dirty="0"/>
              <a:t>esimerkiksi tv-mainoksia, katkelmia televisio-ohjelmista, elokuvista tai näytelmistä, videoita ja animaatioita</a:t>
            </a:r>
          </a:p>
          <a:p>
            <a:r>
              <a:rPr lang="fi-FI" sz="3600" dirty="0"/>
              <a:t> äänitiedostoja, </a:t>
            </a:r>
          </a:p>
          <a:p>
            <a:pPr marL="0" indent="0">
              <a:buNone/>
            </a:pPr>
            <a:r>
              <a:rPr lang="fi-FI" sz="2600" dirty="0"/>
              <a:t>esimerkiksi radiohaastattelu, uutislähetys tai katkelma kuunnelmasta.</a:t>
            </a:r>
          </a:p>
        </p:txBody>
      </p:sp>
    </p:spTree>
    <p:extLst>
      <p:ext uri="{BB962C8B-B14F-4D97-AF65-F5344CB8AC3E}">
        <p14:creationId xmlns:p14="http://schemas.microsoft.com/office/powerpoint/2010/main" val="853684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EC74C2-8432-DF49-8ECE-7973E7A0F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BF59FC-85C2-3A46-AD39-BF8345D01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1743" y="195943"/>
            <a:ext cx="7391400" cy="6662057"/>
          </a:xfrm>
        </p:spPr>
        <p:txBody>
          <a:bodyPr>
            <a:normAutofit/>
          </a:bodyPr>
          <a:lstStyle/>
          <a:p>
            <a:r>
              <a:rPr lang="fi-FI" sz="3200" dirty="0"/>
              <a:t> Lukutaidon kokeessa arvioinnissa korostuvat erityisesti</a:t>
            </a:r>
          </a:p>
          <a:p>
            <a:pPr lvl="1"/>
            <a:r>
              <a:rPr lang="fi-FI" sz="3200" dirty="0"/>
              <a:t> vastauksen sisältöainekset</a:t>
            </a:r>
          </a:p>
          <a:p>
            <a:pPr lvl="1"/>
            <a:r>
              <a:rPr lang="fi-FI" sz="3200" dirty="0"/>
              <a:t> lukutaidon taso.</a:t>
            </a:r>
          </a:p>
        </p:txBody>
      </p:sp>
    </p:spTree>
    <p:extLst>
      <p:ext uri="{BB962C8B-B14F-4D97-AF65-F5344CB8AC3E}">
        <p14:creationId xmlns:p14="http://schemas.microsoft.com/office/powerpoint/2010/main" val="1134217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9B8B5E-3BCC-0A46-835B-C47D5E795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271075-738D-004A-8F0C-E682EE5C2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4904" y="476613"/>
            <a:ext cx="6281873" cy="5880643"/>
          </a:xfrm>
        </p:spPr>
        <p:txBody>
          <a:bodyPr>
            <a:normAutofit lnSpcReduction="10000"/>
          </a:bodyPr>
          <a:lstStyle/>
          <a:p>
            <a:r>
              <a:rPr lang="fi-FI" sz="3200" dirty="0"/>
              <a:t> Kirjoitustaidon kokeessa arvioinnissa korostuvat erityisesti</a:t>
            </a:r>
          </a:p>
          <a:p>
            <a:pPr lvl="1"/>
            <a:r>
              <a:rPr lang="fi-FI" sz="3200" dirty="0"/>
              <a:t> tekstin rakentaminen,</a:t>
            </a:r>
          </a:p>
          <a:p>
            <a:pPr lvl="1"/>
            <a:r>
              <a:rPr lang="fi-FI" sz="3200" dirty="0"/>
              <a:t> tekstin tavoitteen ja näkökulman selkeys,</a:t>
            </a:r>
          </a:p>
          <a:p>
            <a:pPr lvl="1"/>
            <a:r>
              <a:rPr lang="fi-FI" sz="3200" dirty="0"/>
              <a:t> lähteiden valinta ja käyttötapa,</a:t>
            </a:r>
          </a:p>
          <a:p>
            <a:pPr lvl="1"/>
            <a:r>
              <a:rPr lang="fi-FI" sz="3200" dirty="0"/>
              <a:t> sisällön monipuolisuus</a:t>
            </a:r>
          </a:p>
          <a:p>
            <a:pPr lvl="1"/>
            <a:r>
              <a:rPr lang="fi-FI" sz="3200" dirty="0"/>
              <a:t> kieli ja tyyli. </a:t>
            </a:r>
          </a:p>
        </p:txBody>
      </p:sp>
    </p:spTree>
    <p:extLst>
      <p:ext uri="{BB962C8B-B14F-4D97-AF65-F5344CB8AC3E}">
        <p14:creationId xmlns:p14="http://schemas.microsoft.com/office/powerpoint/2010/main" val="3309247590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34</TotalTime>
  <Words>433</Words>
  <Application>Microsoft Macintosh PowerPoint</Application>
  <PresentationFormat>Laajakuva</PresentationFormat>
  <Paragraphs>71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Calibri Light</vt:lpstr>
      <vt:lpstr>Rockwell</vt:lpstr>
      <vt:lpstr>Wingdings</vt:lpstr>
      <vt:lpstr>Atlas</vt:lpstr>
      <vt:lpstr>Äidinkielen ylioppilaskoe</vt:lpstr>
      <vt:lpstr>Kokeen yhteys opetus-suunnitelmaan</vt:lpstr>
      <vt:lpstr>Kokeen tarkoitus</vt:lpstr>
      <vt:lpstr>Kokeen tarkoitus</vt:lpstr>
      <vt:lpstr>Kokeen rakenne</vt:lpstr>
      <vt:lpstr>Kokeet ovat aineistopohjaisia</vt:lpstr>
      <vt:lpstr>Aineistot ovat monimuotoisia ja autenttisia</vt:lpstr>
      <vt:lpstr>Arviointi</vt:lpstr>
      <vt:lpstr>Arviointi</vt:lpstr>
      <vt:lpstr>Pisteet</vt:lpstr>
      <vt:lpstr>Lukutaidon koe </vt:lpstr>
      <vt:lpstr>Kirjoitustaidon koe</vt:lpstr>
      <vt:lpstr>Miten uuteen kokeeseen voi valmistautua?</vt:lpstr>
      <vt:lpstr>Lisäksi...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Äidinkielen ylioppilaskoe</dc:title>
  <dc:creator>Minna Artimo</dc:creator>
  <cp:lastModifiedBy>Minna Artimo</cp:lastModifiedBy>
  <cp:revision>5</cp:revision>
  <dcterms:created xsi:type="dcterms:W3CDTF">2018-08-13T11:11:58Z</dcterms:created>
  <dcterms:modified xsi:type="dcterms:W3CDTF">2018-08-29T09:56:17Z</dcterms:modified>
</cp:coreProperties>
</file>