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72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2" r:id="rId10"/>
    <p:sldId id="267" r:id="rId11"/>
    <p:sldId id="266" r:id="rId12"/>
    <p:sldId id="268" r:id="rId13"/>
    <p:sldId id="263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28361-E25A-47F5-838A-7492F9E5ACFA}" type="datetimeFigureOut">
              <a:rPr lang="fi-FI" smtClean="0"/>
              <a:t>8.12.2020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9E439-5E86-4F72-A0A2-CC903DF12E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3534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85DD8E-FF89-41AA-ADC3-A7487206A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D4E9DB8-EBB3-4CC9-92D3-D1E0DA5B68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B481161-8051-4807-976F-53A9D3608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90E0-E43B-4B63-9E1C-0AC284EEAEE3}" type="datetimeFigureOut">
              <a:rPr lang="fi-FI" smtClean="0"/>
              <a:pPr/>
              <a:t>8.12.2020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F066F12-ADE6-4FDF-978E-6C4BE1582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D467C5A-A7DE-4917-9189-5373A41FE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CA7C-C95A-4A96-A777-66974B50AE2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6544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C41F8B-B8B2-4C69-B7C8-40A5B7F1A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C0CE48C-9409-4593-A347-A69122A978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AF3BF18-B94E-4EC6-AD06-025199DAE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90E0-E43B-4B63-9E1C-0AC284EEAEE3}" type="datetimeFigureOut">
              <a:rPr lang="fi-FI" smtClean="0"/>
              <a:pPr/>
              <a:t>8.12.2020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DD2D38-3161-487C-BA87-CCC1FEB9F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CDF8160-E55F-4F00-82B7-3C89B4D46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CA7C-C95A-4A96-A777-66974B50AE2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9827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CBA20114-2478-4AFB-9B4E-32BB1268A9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8D618D0-9BE3-4920-9F85-9A25850702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8CE1FE4-4C3A-4A62-96E8-7C07FFC47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90E0-E43B-4B63-9E1C-0AC284EEAEE3}" type="datetimeFigureOut">
              <a:rPr lang="fi-FI" smtClean="0"/>
              <a:pPr/>
              <a:t>8.12.2020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044AEFE-9025-42DA-B67E-6A1A39F9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84851F-0FFD-4BFF-9320-B3162A751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CA7C-C95A-4A96-A777-66974B50AE2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1347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kuvalla 1">
  <p:cSld name="Otsikko kuvalla 1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 descr="A picture containing person, wall, indoor, man &#10; &#10;Description automatically generated"/>
          <p:cNvPicPr preferRelativeResize="0"/>
          <p:nvPr/>
        </p:nvPicPr>
        <p:blipFill rotWithShape="1">
          <a:blip r:embed="rId2">
            <a:alphaModFix amt="44000"/>
          </a:blip>
          <a:srcRect l="714" t="6331" r="713" b="10526"/>
          <a:stretch/>
        </p:blipFill>
        <p:spPr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Source Sans Pro"/>
              <a:buNone/>
              <a:defRPr sz="4500" b="1"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pic>
        <p:nvPicPr>
          <p:cNvPr id="12" name="Google Shape;12;p2" descr="A close up of a sign &#10; 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3736" y="5929448"/>
            <a:ext cx="1108869" cy="6542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1202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F69297-DFD5-4B31-8370-466C178E6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868940B-39D9-40B1-910D-78D6A8166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FE014FB-1210-4B3E-9FA3-F935AB4E7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90E0-E43B-4B63-9E1C-0AC284EEAEE3}" type="datetimeFigureOut">
              <a:rPr lang="fi-FI" smtClean="0"/>
              <a:pPr/>
              <a:t>8.12.2020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DDF17A7-8E55-489E-8BE7-7FEF588C2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3F4A1BB-1868-4379-83A7-60A247487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CA7C-C95A-4A96-A777-66974B50AE2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05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449837-AE62-4285-812F-C4D93D7FD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13F4BCA-5B40-4ED9-BF91-78016034B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47FF84A-F4DE-4B8C-956B-383B1B88C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90E0-E43B-4B63-9E1C-0AC284EEAEE3}" type="datetimeFigureOut">
              <a:rPr lang="fi-FI" smtClean="0"/>
              <a:pPr/>
              <a:t>8.12.2020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260C3B-9AB3-4E8F-86A9-BEF3892C5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7BEFAB8-E9B2-4A6F-94EF-2B3557BD5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CA7C-C95A-4A96-A777-66974B50AE2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4270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E2FE9B-AF7A-4F7E-BAF0-01764BCAE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8576A70-8C17-48AE-B8C2-62A686995D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0102417-30B4-4B60-83D7-9434B78DD3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1335050-D264-4880-9D1B-C1E365241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90E0-E43B-4B63-9E1C-0AC284EEAEE3}" type="datetimeFigureOut">
              <a:rPr lang="fi-FI" smtClean="0"/>
              <a:pPr/>
              <a:t>8.12.2020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E8F72A2-A151-4AA2-A752-352638D2C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E9A9D08-563B-44CC-9F0B-39283CEE1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CA7C-C95A-4A96-A777-66974B50AE2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0628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BE852B-9E72-467C-A1A9-69C5220F3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723333C-4BBB-4928-A188-328C97B81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823C7CD-44DB-4D43-BB22-ACFE06AD48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275CA9F-81C0-42AE-B1C3-A6CC9E1A3D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F538B40-181F-4AA9-B4C6-21D4B5D909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1C3FF58-BE89-468A-9AB9-F0EBA25DB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90E0-E43B-4B63-9E1C-0AC284EEAEE3}" type="datetimeFigureOut">
              <a:rPr lang="fi-FI" smtClean="0"/>
              <a:pPr/>
              <a:t>8.12.2020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B0D9084-1835-4C39-B4FB-4FEB36B0E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D216F57F-9EAB-468F-9F06-D181C7AAF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CA7C-C95A-4A96-A777-66974B50AE2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9771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92D467-CA9B-466A-99EC-21B9B7FC9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8297B90-0F75-4038-B82D-6D5F26B37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90E0-E43B-4B63-9E1C-0AC284EEAEE3}" type="datetimeFigureOut">
              <a:rPr lang="fi-FI" smtClean="0"/>
              <a:pPr/>
              <a:t>8.12.2020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3E24867-EB1B-45F3-838B-D6F78AFC5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B4839BC-DE69-465D-9850-23D1064CE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CA7C-C95A-4A96-A777-66974B50AE2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7659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3D7255F-2806-468D-9DD7-00AE957C2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90E0-E43B-4B63-9E1C-0AC284EEAEE3}" type="datetimeFigureOut">
              <a:rPr lang="fi-FI" smtClean="0"/>
              <a:pPr/>
              <a:t>8.12.2020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3B5AB2E-60E0-4381-8E93-9FAB549BA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749C380-E05A-4356-B510-1C229BE67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CA7C-C95A-4A96-A777-66974B50AE2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9729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042C24-E820-4C72-B3B9-24A6FCE78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DF9F32C-D548-4E9A-959A-48C631CD2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6444A1B-6559-4B11-B6D1-3368F539D1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4E9D034-509F-4702-986B-F464074CA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90E0-E43B-4B63-9E1C-0AC284EEAEE3}" type="datetimeFigureOut">
              <a:rPr lang="fi-FI" smtClean="0"/>
              <a:pPr/>
              <a:t>8.12.2020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6D84FF9-CFD9-4D8A-A096-42EAC8AD2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09AE495-9E27-47EE-97A9-7A57D3142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CA7C-C95A-4A96-A777-66974B50AE2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9347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7A9A76-6AFC-42DE-B1CA-2EE675887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CC3DC93-0202-46FE-8EA4-5CE5A6DD87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52264E4-CA1F-48C4-ABC3-E67B66198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0C496CD-7022-4FAB-AFF4-A10FF659F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90E0-E43B-4B63-9E1C-0AC284EEAEE3}" type="datetimeFigureOut">
              <a:rPr lang="fi-FI" smtClean="0"/>
              <a:pPr/>
              <a:t>8.12.2020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292F068-4A23-48AC-BD39-D5E16B12F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7D5AF97-B5A9-4E3C-9FEC-4A7BDDBCD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CA7C-C95A-4A96-A777-66974B50AE2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241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D7C48D9-A1F2-4938-9852-A52765B90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D844C1D-CA21-4FFF-8259-7CAD2B1FB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2170DC5-8C72-471F-9812-B8883B6230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490E0-E43B-4B63-9E1C-0AC284EEAEE3}" type="datetimeFigureOut">
              <a:rPr lang="fi-FI" smtClean="0"/>
              <a:pPr/>
              <a:t>8.12.2020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200FEDA-A913-4D84-A203-DA41D22A08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CF50DCB-3A6A-4569-BE83-4B317FFE01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8CA7C-C95A-4A96-A777-66974B50AE2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1112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 txBox="1">
            <a:spLocks noGrp="1"/>
          </p:cNvSpPr>
          <p:nvPr>
            <p:ph type="ctrTitle"/>
          </p:nvPr>
        </p:nvSpPr>
        <p:spPr>
          <a:xfrm>
            <a:off x="1143000" y="169902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b" anchorCtr="0">
            <a:noAutofit/>
          </a:bodyPr>
          <a:lstStyle/>
          <a:p>
            <a:pPr lvl="0"/>
            <a:r>
              <a:rPr lang="fi-FI" dirty="0"/>
              <a:t>Väkevät viinit</a:t>
            </a:r>
            <a:endParaRPr dirty="0"/>
          </a:p>
        </p:txBody>
      </p:sp>
      <p:sp>
        <p:nvSpPr>
          <p:cNvPr id="112" name="Google Shape;112;p23"/>
          <p:cNvSpPr txBox="1">
            <a:spLocks noGrp="1"/>
          </p:cNvSpPr>
          <p:nvPr>
            <p:ph type="subTitle" idx="1"/>
          </p:nvPr>
        </p:nvSpPr>
        <p:spPr>
          <a:xfrm>
            <a:off x="1143000" y="355877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MADEIRA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Viinit luokitellaan joko rypäleiden mukaan tai viinien kypsyyden mukaan</a:t>
            </a:r>
          </a:p>
          <a:p>
            <a:r>
              <a:rPr lang="fi-FI" dirty="0"/>
              <a:t>Valmistetaan myös ns. perus </a:t>
            </a:r>
            <a:r>
              <a:rPr lang="fi-FI" dirty="0" err="1"/>
              <a:t>madeiroja</a:t>
            </a:r>
            <a:r>
              <a:rPr lang="fi-FI" dirty="0"/>
              <a:t>, jolloin ei voida käyttää rypäle luokitusta</a:t>
            </a:r>
          </a:p>
          <a:p>
            <a:pPr lvl="1">
              <a:buNone/>
            </a:pPr>
            <a:r>
              <a:rPr lang="fi-FI" dirty="0">
                <a:sym typeface="Wingdings" pitchFamily="2" charset="2"/>
              </a:rPr>
              <a:t>  </a:t>
            </a:r>
            <a:r>
              <a:rPr lang="fi-FI" dirty="0" err="1">
                <a:sym typeface="Wingdings" pitchFamily="2" charset="2"/>
              </a:rPr>
              <a:t>dry</a:t>
            </a:r>
            <a:r>
              <a:rPr lang="fi-FI" dirty="0">
                <a:sym typeface="Wingdings" pitchFamily="2" charset="2"/>
              </a:rPr>
              <a:t>, medium </a:t>
            </a:r>
            <a:r>
              <a:rPr lang="fi-FI" dirty="0" err="1">
                <a:sym typeface="Wingdings" pitchFamily="2" charset="2"/>
              </a:rPr>
              <a:t>dry</a:t>
            </a:r>
            <a:r>
              <a:rPr lang="fi-FI" dirty="0">
                <a:sym typeface="Wingdings" pitchFamily="2" charset="2"/>
              </a:rPr>
              <a:t>, medium </a:t>
            </a:r>
            <a:r>
              <a:rPr lang="fi-FI" dirty="0" err="1">
                <a:sym typeface="Wingdings" pitchFamily="2" charset="2"/>
              </a:rPr>
              <a:t>sweet</a:t>
            </a:r>
            <a:r>
              <a:rPr lang="fi-FI" dirty="0">
                <a:sym typeface="Wingdings" pitchFamily="2" charset="2"/>
              </a:rPr>
              <a:t>, </a:t>
            </a:r>
            <a:r>
              <a:rPr lang="fi-FI" dirty="0" err="1">
                <a:sym typeface="Wingdings" pitchFamily="2" charset="2"/>
              </a:rPr>
              <a:t>rich</a:t>
            </a:r>
            <a:r>
              <a:rPr lang="fi-FI" dirty="0">
                <a:sym typeface="Wingdings" pitchFamily="2" charset="2"/>
              </a:rPr>
              <a:t> ja </a:t>
            </a:r>
            <a:r>
              <a:rPr lang="fi-FI" dirty="0" err="1">
                <a:sym typeface="Wingdings" pitchFamily="2" charset="2"/>
              </a:rPr>
              <a:t>sweet</a:t>
            </a: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4" name="Kuva 3" descr="in22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3957709"/>
            <a:ext cx="3457575" cy="1323975"/>
          </a:xfrm>
          <a:prstGeom prst="rect">
            <a:avLst/>
          </a:prstGeom>
        </p:spPr>
      </p:pic>
      <p:pic>
        <p:nvPicPr>
          <p:cNvPr id="5" name="Kuva 4" descr="MADEI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509120"/>
            <a:ext cx="2828925" cy="1609725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203B6DBD-E48A-48E2-8F0E-B83468C9A8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400" y="5612667"/>
            <a:ext cx="2161032" cy="101193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MADEIRA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Oleellista Madeiran valmistuksessa on lämmin varastointi</a:t>
            </a:r>
          </a:p>
          <a:p>
            <a:pPr lvl="1"/>
            <a:r>
              <a:rPr lang="fi-FI" dirty="0"/>
              <a:t>1600- luvulla </a:t>
            </a:r>
            <a:r>
              <a:rPr lang="fi-FI" dirty="0" err="1"/>
              <a:t>madeiraa</a:t>
            </a:r>
            <a:r>
              <a:rPr lang="fi-FI" dirty="0"/>
              <a:t> kuljetettiin laivalla päiväntasaajan yli ja takaisin, koska huomattiin että maku parani lämpimässä</a:t>
            </a:r>
          </a:p>
          <a:p>
            <a:pPr lvl="1"/>
            <a:r>
              <a:rPr lang="fi-FI" dirty="0"/>
              <a:t>Nykyään </a:t>
            </a:r>
            <a:r>
              <a:rPr lang="fi-FI" dirty="0" err="1"/>
              <a:t>madeirat</a:t>
            </a:r>
            <a:r>
              <a:rPr lang="fi-FI" dirty="0"/>
              <a:t> säilötään isoihin tankkeihin ja lämpötila nostetaan 40-55 asteeseen</a:t>
            </a:r>
          </a:p>
          <a:p>
            <a:pPr lvl="1"/>
            <a:r>
              <a:rPr lang="fi-FI" dirty="0"/>
              <a:t>Arvostetuimmat </a:t>
            </a:r>
            <a:r>
              <a:rPr lang="fi-FI" dirty="0" err="1"/>
              <a:t>madeirat</a:t>
            </a:r>
            <a:r>
              <a:rPr lang="fi-FI" dirty="0"/>
              <a:t> kypsytetään tammitynnyreissä auringonpaisteessa</a:t>
            </a:r>
          </a:p>
          <a:p>
            <a:pPr lvl="1">
              <a:buNone/>
            </a:pPr>
            <a:r>
              <a:rPr lang="fi-FI" dirty="0">
                <a:sym typeface="Wingdings" pitchFamily="2" charset="2"/>
              </a:rPr>
              <a:t>	</a:t>
            </a:r>
          </a:p>
          <a:p>
            <a:pPr lvl="1">
              <a:buNone/>
            </a:pP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049B640-BCCB-468C-899E-262192B962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589240"/>
            <a:ext cx="2161032" cy="101193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MADEIRA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Lämpökäsittelyn aikana viinin sokerit </a:t>
            </a:r>
            <a:r>
              <a:rPr lang="fi-FI" dirty="0" err="1"/>
              <a:t>karamellisoituu</a:t>
            </a:r>
            <a:r>
              <a:rPr lang="fi-FI" dirty="0"/>
              <a:t>, viini oksidoituu ja saa omintakeisen arominsa</a:t>
            </a:r>
          </a:p>
          <a:p>
            <a:r>
              <a:rPr lang="fi-FI" dirty="0"/>
              <a:t>Lämpökäsittelyn vuoksi </a:t>
            </a:r>
            <a:r>
              <a:rPr lang="fi-FI" dirty="0" err="1"/>
              <a:t>madeira</a:t>
            </a:r>
            <a:r>
              <a:rPr lang="fi-FI" dirty="0"/>
              <a:t> kestää hyvin happea, ja säilyy näin ollen avattuna pitkään</a:t>
            </a:r>
          </a:p>
          <a:p>
            <a:r>
              <a:rPr lang="fi-FI" dirty="0"/>
              <a:t>Kuivat </a:t>
            </a:r>
            <a:r>
              <a:rPr lang="fi-FI" dirty="0" err="1"/>
              <a:t>madeirat</a:t>
            </a:r>
            <a:r>
              <a:rPr lang="fi-FI" dirty="0"/>
              <a:t> sopivat yhteen kermaisten keittojen ja vaalean paistetun lihan kanssa</a:t>
            </a:r>
          </a:p>
          <a:p>
            <a:r>
              <a:rPr lang="fi-FI" dirty="0"/>
              <a:t>Makeat </a:t>
            </a:r>
            <a:r>
              <a:rPr lang="fi-FI" dirty="0" err="1"/>
              <a:t>madeirat</a:t>
            </a:r>
            <a:r>
              <a:rPr lang="fi-FI" dirty="0"/>
              <a:t> sopivat jälkiruokien kaveriksi</a:t>
            </a:r>
          </a:p>
          <a:p>
            <a:r>
              <a:rPr lang="fi-FI" dirty="0"/>
              <a:t>Tarjoilulämpötila </a:t>
            </a:r>
          </a:p>
          <a:p>
            <a:pPr lvl="1"/>
            <a:r>
              <a:rPr lang="fi-FI" dirty="0"/>
              <a:t>Kuivat 6-10 astetta</a:t>
            </a:r>
          </a:p>
          <a:p>
            <a:pPr lvl="1"/>
            <a:r>
              <a:rPr lang="fi-FI" dirty="0"/>
              <a:t>Makeat 17-20 astetta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58061B6-809F-46C4-968D-4F78F93BA1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013176"/>
            <a:ext cx="2161032" cy="101193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SHERRY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Tunnetuin Espanjan väkevistä viineistä</a:t>
            </a:r>
          </a:p>
          <a:p>
            <a:r>
              <a:rPr lang="fi-FI" dirty="0"/>
              <a:t>Sherry nimitystä käytettiin ennen kaikista väkevistä valkoviineistä</a:t>
            </a:r>
          </a:p>
          <a:p>
            <a:r>
              <a:rPr lang="fi-FI" dirty="0"/>
              <a:t>Nykyään ainoastaan  </a:t>
            </a:r>
            <a:r>
              <a:rPr lang="fi-FI" dirty="0" err="1"/>
              <a:t>Jerezin</a:t>
            </a:r>
            <a:r>
              <a:rPr lang="fi-FI" dirty="0"/>
              <a:t> alueen viineistä</a:t>
            </a:r>
          </a:p>
          <a:p>
            <a:r>
              <a:rPr lang="fi-FI" dirty="0"/>
              <a:t>Tyypilliset rypälelajikkeet: </a:t>
            </a:r>
          </a:p>
          <a:p>
            <a:pPr lvl="1"/>
            <a:r>
              <a:rPr lang="fi-FI" dirty="0" err="1"/>
              <a:t>Palomino</a:t>
            </a:r>
            <a:r>
              <a:rPr lang="fi-FI" dirty="0"/>
              <a:t> ja </a:t>
            </a:r>
            <a:r>
              <a:rPr lang="fi-FI" dirty="0" err="1"/>
              <a:t>Moscatel</a:t>
            </a:r>
            <a:endParaRPr lang="fi-FI" dirty="0"/>
          </a:p>
        </p:txBody>
      </p:sp>
      <p:pic>
        <p:nvPicPr>
          <p:cNvPr id="5" name="Kuva 4" descr="image2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4262438"/>
            <a:ext cx="2390775" cy="191452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7A814E4F-5380-4ADD-A866-54721FC3D9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373216"/>
            <a:ext cx="2161032" cy="101193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SHERRY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Valmistaminen</a:t>
            </a:r>
          </a:p>
          <a:p>
            <a:pPr lvl="1"/>
            <a:r>
              <a:rPr lang="fi-FI" dirty="0"/>
              <a:t>Käyminen</a:t>
            </a:r>
          </a:p>
          <a:p>
            <a:pPr lvl="1"/>
            <a:r>
              <a:rPr lang="fi-FI" dirty="0"/>
              <a:t>Väkevöiminen</a:t>
            </a:r>
          </a:p>
          <a:p>
            <a:pPr lvl="1"/>
            <a:r>
              <a:rPr lang="fi-FI" dirty="0" err="1"/>
              <a:t>Solera-</a:t>
            </a:r>
            <a:r>
              <a:rPr lang="fi-FI" dirty="0"/>
              <a:t> kypsyttäminen</a:t>
            </a:r>
          </a:p>
          <a:p>
            <a:pPr lvl="1"/>
            <a:r>
              <a:rPr lang="fi-FI" dirty="0"/>
              <a:t>Viimeisteleminen (väkevöiminen, makeuttaminen)</a:t>
            </a:r>
          </a:p>
          <a:p>
            <a:r>
              <a:rPr lang="fi-FI" dirty="0"/>
              <a:t>Tarjoilu lämpötila 6-18 astetta sherrystä riippuen</a:t>
            </a:r>
          </a:p>
          <a:p>
            <a:pPr lvl="1"/>
            <a:endParaRPr lang="fi-FI" dirty="0"/>
          </a:p>
          <a:p>
            <a:pPr lvl="1">
              <a:buNone/>
            </a:pPr>
            <a:endParaRPr lang="fi-FI" dirty="0"/>
          </a:p>
        </p:txBody>
      </p:sp>
      <p:pic>
        <p:nvPicPr>
          <p:cNvPr id="4" name="Kuva 3" descr="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412776"/>
            <a:ext cx="2628900" cy="174307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93D3741B-7907-4754-99E2-883EB2C013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484" y="2923032"/>
            <a:ext cx="2161032" cy="101193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SHERRY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Sherry tyypit:</a:t>
            </a:r>
          </a:p>
          <a:p>
            <a:pPr lvl="1"/>
            <a:r>
              <a:rPr lang="fi-FI" dirty="0" err="1"/>
              <a:t>Fino</a:t>
            </a:r>
            <a:r>
              <a:rPr lang="fi-FI" dirty="0"/>
              <a:t> </a:t>
            </a:r>
          </a:p>
          <a:p>
            <a:pPr lvl="2"/>
            <a:r>
              <a:rPr lang="fi-FI" dirty="0"/>
              <a:t>Käytetään 11-14 %, tämän jälkeen väkevöidään 15-16 %</a:t>
            </a:r>
          </a:p>
          <a:p>
            <a:pPr lvl="2"/>
            <a:r>
              <a:rPr lang="fi-FI" dirty="0"/>
              <a:t>Siirretään kypsytys tynnyreihin, tynnyrit jätetään vajaiksi, viinin pintaan kehittyy hiivakerros (</a:t>
            </a:r>
            <a:r>
              <a:rPr lang="fi-FI" dirty="0" err="1"/>
              <a:t>flor</a:t>
            </a:r>
            <a:r>
              <a:rPr lang="fi-FI" dirty="0"/>
              <a:t>) hiiva kuluttaa viinin ravinteita joten lisätään nuorempaa viiniä hiivan ravinnoksi</a:t>
            </a:r>
          </a:p>
          <a:p>
            <a:pPr lvl="2"/>
            <a:r>
              <a:rPr lang="fi-FI" dirty="0"/>
              <a:t>Avattu pullo ei säily kauaa</a:t>
            </a:r>
          </a:p>
          <a:p>
            <a:pPr lvl="1"/>
            <a:r>
              <a:rPr lang="fi-FI" dirty="0"/>
              <a:t>Oloroso</a:t>
            </a:r>
          </a:p>
          <a:p>
            <a:pPr lvl="2"/>
            <a:r>
              <a:rPr lang="fi-FI" dirty="0"/>
              <a:t>Muuten sama, mutta ei ole hiivakerrosta, </a:t>
            </a:r>
          </a:p>
          <a:p>
            <a:pPr lvl="2"/>
            <a:r>
              <a:rPr lang="fi-FI" dirty="0"/>
              <a:t>Väkevöityvät varastoinnin aikana</a:t>
            </a:r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B4FD140-C148-4C52-9EFD-214C268AAD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311060"/>
            <a:ext cx="2161032" cy="101193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MUITA TUNNETTUJA VÄKEVIÄ VIINEJÄ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MARSALA</a:t>
            </a:r>
          </a:p>
          <a:p>
            <a:pPr lvl="1"/>
            <a:r>
              <a:rPr lang="fi-FI" dirty="0"/>
              <a:t>Valmistetaan Italiassa Sisiliassa</a:t>
            </a:r>
          </a:p>
          <a:p>
            <a:pPr lvl="1"/>
            <a:r>
              <a:rPr lang="fi-FI" dirty="0"/>
              <a:t>Erinomainen </a:t>
            </a:r>
            <a:r>
              <a:rPr lang="fi-FI" dirty="0" err="1"/>
              <a:t>aperatiivi</a:t>
            </a:r>
            <a:endParaRPr lang="fi-FI" dirty="0"/>
          </a:p>
          <a:p>
            <a:pPr lvl="1"/>
            <a:r>
              <a:rPr lang="fi-FI" dirty="0"/>
              <a:t>Tunnetaan hyvin </a:t>
            </a:r>
            <a:r>
              <a:rPr lang="fi-FI" dirty="0" err="1"/>
              <a:t>tiramisun</a:t>
            </a:r>
            <a:r>
              <a:rPr lang="fi-FI" dirty="0"/>
              <a:t> valmistamisessa</a:t>
            </a:r>
          </a:p>
          <a:p>
            <a:r>
              <a:rPr lang="fi-FI" dirty="0"/>
              <a:t>VIN DOUX NATUREL</a:t>
            </a:r>
          </a:p>
          <a:p>
            <a:pPr lvl="1"/>
            <a:r>
              <a:rPr lang="fi-FI" dirty="0"/>
              <a:t>Tuotetaan ympäri Ranskaa</a:t>
            </a:r>
          </a:p>
          <a:p>
            <a:pPr lvl="1"/>
            <a:r>
              <a:rPr lang="fi-FI" dirty="0"/>
              <a:t>Alkoholia lisätään valmiiseen viiniin</a:t>
            </a:r>
          </a:p>
          <a:p>
            <a:r>
              <a:rPr lang="fi-FI" dirty="0"/>
              <a:t>AUSTRALIALAISET MUSKAT JA TOKAY –VIINIT</a:t>
            </a:r>
          </a:p>
          <a:p>
            <a:pPr lvl="1"/>
            <a:r>
              <a:rPr lang="fi-FI" dirty="0"/>
              <a:t>Väkevöityjä ja todella makeita, lähes siirappisia</a:t>
            </a:r>
          </a:p>
          <a:p>
            <a:pPr lvl="1"/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4BE73B1-D22B-448F-9F32-01396B9D70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280481"/>
            <a:ext cx="2161032" cy="10119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VÄKEVÄT VIINIT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Luonnollisessa käymisprosessissa viini saadaan noin 15 %, jos halutaan väkevämpää täytyy väkevöidä</a:t>
            </a:r>
          </a:p>
          <a:p>
            <a:r>
              <a:rPr lang="fi-FI" dirty="0"/>
              <a:t>Väkevät viinit keksitty ns. vahingossa, kuljetuksen yhteydessä viinit pilaantui ja alkoholia lisättiin säilyvyyden takia</a:t>
            </a:r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B6F950B-3C31-4BBD-9E49-729DD363B1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450605"/>
            <a:ext cx="2161032" cy="10119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VÄKEVÄT VIINIT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Viinit väkevöidään lisäämällä tislattua alkoholia</a:t>
            </a:r>
          </a:p>
          <a:p>
            <a:pPr lvl="1"/>
            <a:r>
              <a:rPr lang="fi-FI" dirty="0"/>
              <a:t>Ennen käymistä</a:t>
            </a:r>
          </a:p>
          <a:p>
            <a:pPr lvl="1"/>
            <a:r>
              <a:rPr lang="fi-FI" dirty="0"/>
              <a:t>Käymisen aikana</a:t>
            </a:r>
          </a:p>
          <a:p>
            <a:pPr lvl="1"/>
            <a:r>
              <a:rPr lang="fi-FI" dirty="0"/>
              <a:t>Valmiiseen viiniin</a:t>
            </a:r>
          </a:p>
          <a:p>
            <a:endParaRPr lang="fi-FI" dirty="0"/>
          </a:p>
          <a:p>
            <a:pPr lvl="1">
              <a:buNone/>
            </a:pPr>
            <a:endParaRPr lang="fi-FI" dirty="0"/>
          </a:p>
        </p:txBody>
      </p:sp>
      <p:pic>
        <p:nvPicPr>
          <p:cNvPr id="4" name="Kuva 3" descr="i000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3429000"/>
            <a:ext cx="4172749" cy="2741662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7FD2D85B-ED74-4B0B-8E2C-C98CA9042F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427" y="5299963"/>
            <a:ext cx="2161032" cy="101193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VÄKEVÄT VIINIT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fi-FI" dirty="0"/>
              <a:t>Lisäämisajankohta määrittää sen tuleeko viinistä kuivaa vai makeaa </a:t>
            </a:r>
          </a:p>
          <a:p>
            <a:pPr marL="1200150" lvl="3" indent="-342900"/>
            <a:r>
              <a:rPr lang="fi-FI" dirty="0"/>
              <a:t>jos alkoholi lisätään ennen käymistä tai käymisen aikana tulee viinistä makeaa, koska hiiva ei käytä kaikkea sokeria</a:t>
            </a:r>
          </a:p>
          <a:p>
            <a:pPr marL="1200150" lvl="3" indent="-342900"/>
            <a:r>
              <a:rPr lang="fi-FI" dirty="0"/>
              <a:t> jos viini väkevöidään käymisen jälkeen, viinistä tulee yleensä kuivaa, mikäli sitä ei erikseen makeuteta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fi-FI" dirty="0"/>
              <a:t>Maailmassa paljon väkeviä viinejä, mutta tunnetuimmat tuotetaan Euroopassa</a:t>
            </a:r>
          </a:p>
          <a:p>
            <a:pPr marL="1200150" lvl="3" indent="-342900"/>
            <a:r>
              <a:rPr lang="fi-FI" dirty="0"/>
              <a:t>Portviini</a:t>
            </a:r>
          </a:p>
          <a:p>
            <a:pPr marL="1200150" lvl="3" indent="-342900"/>
            <a:r>
              <a:rPr lang="fi-FI" dirty="0"/>
              <a:t>Madeira </a:t>
            </a:r>
          </a:p>
          <a:p>
            <a:pPr marL="1200150" lvl="3" indent="-342900"/>
            <a:r>
              <a:rPr lang="fi-FI" dirty="0"/>
              <a:t>Sherry</a:t>
            </a:r>
          </a:p>
          <a:p>
            <a:pPr lvl="1">
              <a:buNone/>
            </a:pP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0A53D85-71A9-4302-91BE-CB581E12CA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373216"/>
            <a:ext cx="2161032" cy="10119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PORTVIINI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Valmistetaan Portugalissa Douron viinialueella, vain tämän alueen viinejä voidaan kutsua portviineiksi</a:t>
            </a:r>
          </a:p>
          <a:p>
            <a:r>
              <a:rPr lang="fi-FI" dirty="0"/>
              <a:t>Valmistuksessa voidaan käyttää 48 rypälelajiketta</a:t>
            </a:r>
          </a:p>
          <a:p>
            <a:r>
              <a:rPr lang="fi-FI" dirty="0"/>
              <a:t>Tärkeimmät rypäleet</a:t>
            </a:r>
          </a:p>
          <a:p>
            <a:pPr lvl="1"/>
            <a:r>
              <a:rPr lang="fi-FI" dirty="0" err="1"/>
              <a:t>Touriga</a:t>
            </a:r>
            <a:r>
              <a:rPr lang="fi-FI" dirty="0"/>
              <a:t> </a:t>
            </a:r>
            <a:r>
              <a:rPr lang="fi-FI" dirty="0" err="1"/>
              <a:t>Nacional</a:t>
            </a:r>
            <a:r>
              <a:rPr lang="fi-FI" dirty="0"/>
              <a:t>, </a:t>
            </a:r>
            <a:r>
              <a:rPr lang="fi-FI" dirty="0" err="1"/>
              <a:t>Tinta</a:t>
            </a:r>
            <a:r>
              <a:rPr lang="fi-FI" dirty="0"/>
              <a:t> </a:t>
            </a:r>
            <a:r>
              <a:rPr lang="fi-FI" dirty="0" err="1"/>
              <a:t>Roriz</a:t>
            </a:r>
            <a:r>
              <a:rPr lang="fi-FI" dirty="0"/>
              <a:t>, </a:t>
            </a:r>
            <a:r>
              <a:rPr lang="fi-FI" dirty="0" err="1"/>
              <a:t>Tinta</a:t>
            </a:r>
            <a:r>
              <a:rPr lang="fi-FI" dirty="0"/>
              <a:t> </a:t>
            </a:r>
            <a:r>
              <a:rPr lang="fi-FI" dirty="0" err="1"/>
              <a:t>Barocca</a:t>
            </a:r>
            <a:r>
              <a:rPr lang="fi-FI" dirty="0"/>
              <a:t>, </a:t>
            </a:r>
            <a:r>
              <a:rPr lang="fi-FI" dirty="0" err="1"/>
              <a:t>Touriga</a:t>
            </a:r>
            <a:r>
              <a:rPr lang="fi-FI" dirty="0"/>
              <a:t> </a:t>
            </a:r>
            <a:r>
              <a:rPr lang="fi-FI" dirty="0" err="1"/>
              <a:t>Francesa</a:t>
            </a:r>
            <a:endParaRPr lang="fi-FI" dirty="0"/>
          </a:p>
          <a:p>
            <a:pPr lvl="1">
              <a:buNone/>
            </a:pPr>
            <a:endParaRPr lang="fi-FI" dirty="0"/>
          </a:p>
        </p:txBody>
      </p:sp>
      <p:sp>
        <p:nvSpPr>
          <p:cNvPr id="21506" name="AutoShape 2" descr="data:image/jpeg;base64,/9j/4AAQSkZJRgABAQAAAQABAAD/2wCEAAkGBxQQEBUUEBQUFhUUFRUXFhcUFBQUFxYYFRQWFxYVFRQaHCggGBwmHRQXITEkJSkrLi4uFyAzODMsNygtLisBCgoKDg0OGhAQFywcHBwsLCwsLCwsLC0sLCwsLCwsLCwsLCwsLCwsLCwsLCwsLCssLCwrLCwsKyw3LCwsLDc3K//AABEIARYAtgMBIgACEQEDEQH/xAAcAAABBQEBAQAAAAAAAAAAAAAAAQQFBgcDCAL/xABPEAACAQMCAgcEBQYKCAUFAAABAgMABBESIQUxBgcTIkFRYXGBkaEUMrGywSMkQlJy0RUzNFNic4KS4fAlNURUorPC0wgXo8PxY2SDk5T/xAAZAQEBAQEBAQAAAAAAAAAAAAAAAQIDBAX/xAAkEQEAAgEEAQMFAAAAAAAAAAAAARECAxITMUEEIVEiQmFxgf/aAAwDAQACEQMRAD8A3GiiigKKKSgKWikoFooooCiiigKKKKAooooCikooForg10oOM7+mTXOLiEbMFB7xzgEEZxWOTG6tds/B3RRSVtBS0UlAtFFFAUUUUBRRRQFJRS0BRRRQFJS0UBSUUyuJ2DYBrGpnGEXK442e0tV2w4vI1x2bY0h9PL0z/j76sVTT1I1IuFzwnGakUlFFdGUIs2ZZFwcgE59PD8a4hcXMR9WH/Ca+0cfSJNx9XGN+ecn5EU2vpdM8BBP8aox6MMfjXy6+uP29Xj+LPRQKWvqPKKKKKAopKWgSlpKWgKKSloCikpaAooooCiiigSoyZu+xqTNVe541AJ3iDhpBliiZdgM53C5xzFeb1V7Yp10o93GxTF6Tvu45556MbedW+qHwy+U36B9SayxUSKyZKp9UagMn0FXyp6TGYxm48rr9wSmfGOJJawvNLnQgycDJ9gFPapnW3dCLhcuc99kTb1Ofwr1OKmcN6wZbyedrK3DKvZqFll7NiZZezj0gBhnJAPLlzqP4t1jvb3qJeWzoYJA0iKwLd0bac4DDxzyqN6n+KWti88lzKqZEQUPnfSzElQoycZPypetrjvD78pJakGcSAO4jmXVFobnqUA4bTj2muPBp3dOnJk3rg3E0u7eOeLOiVQy5GDg+BHnT2qd1S3IfhMAU5CakzgjOGJ5H21ca7OZKKWigKKKKBKKWigSloooEopaSgKWiigKSlooITprKU4fckEg9k24ODvtz99Y51H3EVvLeSXDompYlUyMFzl3LEEnfktat1m6f4JudRwNK/HtE0j44rzMuN8nHx33oNY63eIQT2cRhuIZHjuI30xyKzbh1JwDsBtWu8Im128Tc9UaH4qDXkFwM7V6p6v5Q3C7Qry7BBv5qNJ+YNBYaz/rtkA4XgqTqmjAP6pAY5PlyI99aBVI65D/omT1eL74P4UHnWJhg5Bz7K4ykHkMV3i5Gm0lB6O6lz/oiPu4w8u/63fJyPjj3Ve6qHVL/AKmtceUn/Okq3UC0UUUCUUtFAlLSUtAlLSUtAlFLSUC0UlFAtFJS0EP0viDWFyGGR2Ln4KSD8QK8rgAlq9UdL302FyT/ADL/ADGPxrywg3Y+v40DRxvXrDoXj+DrTHL6PF9wV5Qk516k6t7jtOE2jD+ZC/3CUP3aCyVn3XfNp4aq/rzoPgrt/wBNaDWe9dsQawTJI0y6/hGwOf7w+NBgca7U2lFap0d6su0tIpLl5o5ZV1mJFTuITlS7N9U6cEg8uVcOkXVd2VtJLBLI8kalxG6xgOqnL6ZAcEhQxx44oNG6nZNXB4P6JlH/AKrn8aulUbqXA/geLBzlpD7Mty9fP31eaBaKSigKKKKBaKSloCikooFopKKBaKSigWikooK91hj/AEXc74/J8/7S7e/l76y3od0Ftru0hlDyF5Y9TjWFXUrurquE8CnLJNaF1s3XZ8Ll/plV+er/AKao3UNMrWl4J3AjikRxqfSI9SEuwbI0glVJ9VzQPbzq6skjD9mWVmAGZZs/o57oI5d4k4xgb4q29UjKeEQaOQ7TxzzkZvxz76i+nXELU8Ou2guIml+jyBCLhXfDk5CDVtnLDbfG3hTXqDv9dg8X83Jkexh+9asjT6zHrj4mkZt1k+qro7j+gZFz8o2rTawHrzu9V0y+ChB8gT881BqvE5XdJzEUIwWOc95OzJUj9YcuVQ/FbmSPhdy7GPszbXRjAB1AlWUEZ5c2+I86g+g3Su0ThNqlxMFaPMTM5dAh1MUjMmMY0eHgK59YvSGyfhVwkFzDJM4hVQs4kcqJ4tQGDy0q2cDxPmaKk+oG918OeLxilPwYbfZWn1hX/h6vcXE8Xg0er3qw/ea3SiFopKKBaKKKBKWiigSg0tc7h9KMfIE/AZoPNnEuKX8t3MFkunkjZi6RGV9ADaT3EyAAduVRt9NfRLqlN5Gp31N9IQb8u8cAH0rvwPpNPa3U8sHZhp/r61LjAYnA323NJ0h6YXV3C0NwyNGWViBGinKnIOoDPj50GkdQ/FJpxcrLJJIiiIr2jM+CS+cFjnwHwrW6wDqCuivEZI+SvbOceZWSLB+Bb41v9AUUUUGZ9e02LBF83Y/Bf8ax3o/x8W3D7+ADvXSwoPRQza9/YfnWp9fk2YYo13OGJHtI/caxe1+ji2mEwn+k5TsNGjssfp9rk6s+z0qiPPn5cq17/wAPd1i4mj8GjJ96sv7zWX3NlEM9nOHwikYRwWcndAMeHmavHUvMYL9WYEK+pTn+kNvnioPRleaOtufVey/1rfItW69LulC2aFYxrnI7q+CZ5PIfBRzxzONqwDpVMkzks2fXxJ8SfWgg24ROLIXOn8gZNGrUv1uW6Z1AeuKj5LV1XUyOBtuVIG/LflRNGoPdOTToXzSLomlkK7bEk8uXOgu/URNp4pj9aNx8s/hXo2vMfQq+itZ0ljY6lOc7H0391eieCcaiu4w0bDPiPEUEnRRRQJS0UUBRRRQFc7iPWjLy1KRnyyMV0pnxa57K3lkAyUjdgAM5IUkUHlS9tzHPIg30Oyk/ssRkfCmc4NSfCbea4nfsUeRlyW0rqIy3M++nN30avMFvo02nBYnszjHMn2bUFo6hbPXxGSTOOygbu8y3aOo28gNPzFb/AF5o6n+JdhxaH9WYPC3scal/4kWvS9AVB9KOkSWUeTguQdI/E1MTShFLHkoJPuFedesPpI00rNnYkhR9gqhn0s6UmeQs5yTVRub3X+iBTfd2GMlmIAHmScAD31YulXQq64akT3SoBKDp0uGIIAJVx4HfwyNjvQQVvdlDkAb1auiXEXlm0r3dILO2MhVGN/bkgD1NcuxtX4WXVFSdCAWGSzFWGdz4EGntleqnD3nWMI0mFfSAA/YrgEAcslj8KgOk3H85AJxk7k5Zj5sfE+tUqecucmlvLgucn/D1qw9W/Dra54gkd+4WEq5wz9mHZQNMZfwB3OxH1aCs1Y7TodLIAS6KCARzOc8uVPes+y4fBd6OGNkBR2gVzJGrZOQrkk5xjbJ91N+F9K+yiVHVmKjAwByB25mkiG4vwySzl0Md8AqwyAR6e+rJ0I6WyW8q97BB89iKhOknGxd6DpYFCeeORx5eyodGwQRUHsPgnE1uoVlTkw3HkfEU/rLupHipkheMnwDD7D/n0rUaoSloooEopaKBKg+m912XD528dGkf2iB+NTtUrrbuNHDmH6zD5AmpPSx2zfqU3u7ok4Q251MRkAmVNIPqe9j2GtZubhXQJ31VgBqeIqrA7adX6OfWqF1OxqllrA1O1xJqXbvFI17MH2Ak4/pVeUDiRwoMhIIdXfIALLnKeGzVMOly7eb7QS2F2vaApJbSIWHrE6sR7CF5+RzXrZWBAI5HcV5r60Y0N5GVxl7cBsHOcNJGpz47KF/sit86F3v0jh1pKeb28RP7WgavnmmKS6dK3Is5sfq4+JAry70rP5Qe/wDCvUXSofmcv7P4ivMHSsd8e01vwiEhcoyspwQQQQdwQdiPXapjpD0puuIFPpcpfQMKMBQM4ydKgDJwN6hgM6R/nnRp3qA14BHnjxPwx8PhVlkkJ4Omf5xx7hIKq5qzP/qdP65/vipArUo75HqaVUzgHAztk8h6n0omPfNAXIqjQrbq1DWav269sxRgVAaHsnTKhXDbk8848CPOuy9W0X0hAJnMIRdfcXtC4TvaO/jBYauewOKdXHChdcItFY6US1SV2C6mCQG7dtK+LYBA9tNbXhRs4wkMqvCZrhZUIUyJKLSfQdYxgFIydPhkHx2Ck9JOCtZS9k8kbnY9094BgGGtd9BIIOMnnUYOVWHrI/1rd/1v/tpVeU7UGy9QR77fsN96turE+oEd5/2W+9W2UBRRRQFFJRQFZr14z6bOMebMfl/jWkSyBRliAPXasq61HF4AqOmlAfHc+e1TLpY7VLqZu2N4bYn8nKrSf0lkiGVdD4ZGQfMY8q2N+EsdWqU94YYrGiuwwAQX574GefIV5y4RfXFhcard9DkFNbRjAB57ty5cxUtD0y4ihObtnz+vIzAewBgBWcfaKWTDrBdl4vcBiTomVVz+igVdCj0CkfM+Nbn1PXGvg8A/mzLH/clcD5Yrz6yPd3DyTamZ2yzEaVyNs6ieWBWkdXnSyLhGuK6nha3lYyKY+1d45DswZApwpAG/mp861CS1vpMPzSb9n8RWC8P6MrxK/W3kdo1IkbUgBPdGQMHbxrbrrjMF5YyyWsscqacEowODtsw5qfQ1l/QT/XCf1c33a14RIjqKg2/PJtvOOOhuomEnIvJh/wDjjxWiXg7S6hjf+L7OWTT4O6tGqhvPAcnHng+FO7qQQspGykPqUDwVdWoDz2x765zlS0yxuoiH/fJv/wBUf76q3WB0bXhln9HSRpArhtTAKcuQcYHKty4jxxI2wdXdaRW7hJ/J25nIU5H6OPmKyDrnuw8QcKy9o0ekOAGxp1AkA+IGffVibRk0/wBc/wCfCu9sBjfyNNXfO/oKc2Y1DHnn41oaxwyRf4P4e5kaONYwrOpjG8Uk4kizL+TJPaKCrHdS2M4NQdpK9xMilI1YGc4hu4Zu2klheMOYQWkMhygzqKgZ2UZqp8O47dWakW1xLCGOWEbkAnzI5Z9aluKdYF9csOzuJYl7NUZY5XwzYw75JJGTnYHYYoGXWHIG4pdlSCO2IyOWVVVYe4gj3VXhX3cDHxNfC8qDauoEbv8Ast9+tqrGOoMbN+y3362egKKKKAptf3iwoXbkKc1n3WVxYqNAOwFZyyqLWIuVX6Y9NGckBsDfAFZxe8edjsT76bcQuTK5O+PD99ffBuFPdTxwx4DSOFXUcDJ8SfKuXI6bTKW8duZrgAc7fYK0jpf1XPw60NwblJNJUMnZmM5Y47ja21bnlgbb+lMerHikcFw6TaQkiZDNgAMm43PLIJ+Aq7qmpZpT1E+M6ZCPHuEjHwr6g4gBtIikeij5it0l6R2e4aeAg7YMiH3c6w26tVSZ1XDIGYKQcgqGOk58dsVeWiMbTHAuLfR5BJbn8njRKiDv6DzxndwM5wc+lXbobHp4vGc5V4pWRhyYFefyxisiWXspdUZOxyPZ+qfsrWurm4VrhD5K0ieiuul1Hv0n3VucvZmmw3FkJuzJZl7Niw0HSSdJXc+XeO3I+NM4ZNLyiU69GzuQQVRlyBgbY8SVxy5U/tJgRTCBdc9zgnfQCBjLaY8EA/LNc8vwrhx6xi0ZYszEkjDYzrQQOxKj9SQDPhkVkXXaFCwBCSupNJO5KiDCnPsxWkcevBFAGLQhstguQAH7PKo5dgFQMqZGc4A8Rmss625HKRCRQrLLIuAMAqg0o6+GGUKwxsA2ByrWMpKu9C+GrquppFSQ2tm9xHG41Kz5Cozr+kq5JIO3Kpjo9J/CVjefSgna2iLPFOsSIyqWxJEwjUalIGwPj7Kr3Qi5c8RgRJETtz9HPaIZY3SbumKSMEalbIGMjw3FWWO8s5LaS0tJI7BmkPbJOZHW47JiEC3W5RBzCFefieZ6IYcf6EtCl2TOjfQ44XYBGGtbgArpJO2MnOfKn910VknvNE9zAGj4fHcakhdFMaI2AFVRkgAZYgE55bYp2eNy3sxsj9B130Udu86CaUMYto8kMAG25gYB55rvf3U8Za6j+hyhQeFSYW5j7PG2lleTcEHGsHxqiCt+hkZnAluNUL2Ut4jpG6lgqkBShORg7899OPHaEvOjvZ2K3Sy6wZEUgRlVw6sylXJ7zDThhjAJxk4NSPFOljwTqkX0WRLWGSzVlSXs5YmGHVtUhLb5wwIzz5EVHX/Sie5tRAyQ9mghXUkZDARaxEC+ogfWI9fbnMGpdQvI/st981slY71EDu/2X+8a2OgKKSloCsg6xhmVwT4mtfrHusg4nf21y1YuG8O2XDhh/WFOoeHlSMOARjGM588iuRc6qSW5cHYnmM8647XS0jxETS47ad5APqiRnbBPgMk+lQ7xj0x5g5q8WVyWgj7OGBnJ5yalAJzggg7NleY35eVNulDKlsQIYg2tQSIwBqKIXZBqOd2I1bHYZG1OM3KwluMZyPPka4TRDOdS/Ovq5fK8vLw/xqMnPeO3yrMYm42vPrnFaF1fS6Xh8+zkA/vD91Z1Pzq9dBm79tvz7Ue3nzr0/a5eWycJ4pg4NWQ3oWMudwoycc8DyrORPhtiMjwB3FPbGRwyFpZNKtIxCCQlg8qvg4PgFKjyDe6s4ySsvEeJwyALJHL9WRuTJgIDrUkMMHununnt5ism69QA0IAwAQANth2YwBitMkuD2KKJJsrr1OUl1MVjKjKgjzB9SNt6yXreJ0xgu74lxqkBDYMZIG/PGcZ8cb75rcIadWd6kSqVmhhlW/tnlMrKhktQCGVGbnhiSQN91qa4BfQRm2CywLCk9/8AwirNGRKrsxhfSd5lKaQujODWW2o+3x2+dTbdHbgF8xHMWrX3o+7pRXYnvcgrKcjwNbhDjolMicVtZNSpElyXLSOqBIwxPeLHnp+Jqc4Xx9BxQQ3JhFkl7PN3MOjySa+yuJXBOvGY/QAchg1T7rgdwCVaFwUQOwOkYRwWV8k4KkKTkeRpYOBXKv2bQuH7x04BOEQSPsD4Iwb2EVRo/Bb2R7mY3Etl+TiiAngmKju3SukL3L6gTKA2V1EhVxjwqK4vxJY0lSd40kVeIpcQK2e0kuVH0RkwMSqF7PDfoiPfHjXbEXUMDmBQYpRl1kSKSNxE2O00Sgg6WONQG2edQ/FreZJW+khu1ZmL6mVmLamVtRUnBDKRjwxUGw9RJ7o/Zf7xrZKxnqNPL9lvtNbKKBaKKKArHOsv+UP7fwrYqx7rN/lD/wCfCsZ9NY9s0J3r606hy3+2hl3qV6O2pe5iwobTIjFW2UqrDOs+A/zvXNs+4Fdxi3wzorqpKhymnWrNp1jIOBnPdwfWo7j80YtRGjoxDAgIwcAd0YBxn9Esc53Y774FwmtoGniSaNnk0SMkr6lclO1lZG0nfAaMqRnYD6ucU2u+FRBiEs0lyWOtHiOQjRZfU531Mshz4h8ctqkz7DOph3PHw8PWo+Q7/wCFWfpDw4xu/cMYZnZE1KwUdoylAV27rKy/2ar7R4PjXPc1SOn51dehT4a2/bk/GqZcjvVbOiJ79r/Wt8ya9EdOU9rbaWzCcuSQNR2JPeG/7/8APOrXwe8Abn8x++oOSyGosDkltXjzGMb58MYFfdojK6tvkDBJ3GCctnc7ZA+dYVfbOclySRjbbUD4e3bx+NZP15yanjx+svkf0Hq72sdwokZWR+9GwzgDYLrJ3OCANvUD1rPOuGXX2LHPeOd9zyk222rpDMqBZDY+2rpacUuJV1CHtALd7YlQckNFhnbG5kEUa7+UQPgaplgMg+38KtHC+NPDbNDHlS0gk7QMAwxG8ZQDHIh23BH7+kIOPX91PC0MsB7N2hK5BLxbDSitjurJgMAw3O45mnttfXf0yW4WzlSaVodtLHAhZFMa6o99TRqD4gjFdbjisrtLL9HfVedmrkairaCsh7NdOxbs8jOcAHG3L6u+kbyXMdw1rIvYXDnSrMELM+vQw7PAk1MAWAyw05GdzaHGe4ll2ayB0I0SAgkKshMoVFI70ihm0ld9OCQ2Mmv9Jr5ryZpmUBmJJwSeZJAGeSjOB8yamY+NNA0SyQtqtpnmiDMUI7TS2mQae8O6hBGNtuR2gtWTk+PPw50Rp3UicEfst+NbOKxnqbGJQPRvsNbKKkq+6KSioFrFOteQi5Yez7K2usS62v5U3u+wUFT4Fw4XEcrZ76PCiKCBvL2g7SQkbIpRQcfrH0BufCuh0iZ0T6JwHClD3OdvgMcahkTnI/oisrY1Zuhgt/y7XiNIFRTGoaQF31rlFKsNyuRv6VNkLulZl6O3MjAyXemXRHoKSFuz+kNEhLbbjTIORGdJ8AKibyzu+HRREy9rFPKtv2RXU6Izse6jnSMhTsdskA1J2o4MRCZNS5Ka0d5iy/xvapJjwU9mARuSBz71R93JwpRLoSF/zeJoh+cszT6vysbZOBsvoO/zqccLulKXPRG0Ov6TezKUEYJmmjYoGTVknJypYkDluCd+ZgelHR2xhhmMEwaROy0A3KM2pjHrj7IDfAZjn28tJyz6ZTcNMcY4amGViWIR1xF2aAB9XNtercZ9u4qp6quzH4TdJjcnBPpVm6LMcweP5XHxaqzecz7vsqe6NzhOxZiFCzAkk4wAwJ+ylDSgzqMac45b/wCfGpG1lKkYVmz5eHtzVdfjlq7ZFyg9kgHL0Ptp7acSiJHZ3KZ8cyoBjf0O+ce6uNLa9QTZG8TH2hfP1rLOuzH5PC6cMu2AP0H8BWg2nFECHNxAM4x+cJtjHp7fgKzXreuBIIysqy95csjq4B0SbZUAf/NdMUlRuHcj7alIDUXw/kamrO2k7rKjHxHdJBwf8K6QiZj6SabcQ6ZCDG8bkyg6g8UkQZcplCgk7oyQMt55p23Tkl9fYLkEYBfK6BPHNuNO75iA1eucbVysuKatTTLCjagwH0MtnmSx08hnHxrlDdxxsSrwY0oCXtJD9XJydtz3ueOQHkM0QnFb1ZnDKgTCIpAxliowXbAA1H0ApmDT/iEskuNUIUjG6QlCQRlSdtwRuPSmJjKnDAg7bHY7gEfIiiNQ6nT+XHsb7prZxWK9UB/OV/tfdatrrMqWikooFrE+tv8AlTe77orbax7rJt0kvXWRtA0jByBvhdiT6ZqwMmJwfcfmKk+DcZeDKxiPv90lwxGCRzwwwKb8SsVjUMsqPk4wvMbE7/D5094Dwzt0JFvLJoOGMcsac+QIYHwxy8+dBJTs43xwwE7ZVkDAnbIOrIz5+vhTSO4dWVgeHhnwwOlDoOOecEKefvzUjBZz25xHDcpG2DgzW5JcnAYMUwBgY5e+vi64ZNMqqIJTiTU6yXNsFOGOobBcZLMM+GTg0FfueLyIrwgQBSCjGOGIahy2kC5PtqIxVp4twnsYS72ejkob6SHClgwDFAScg457bY8ai+F2UDrqnkKd7GFZM4wO9pIJIyfD18qCu3vM+wU6i/kw9Jaf3lvaKRqkdsrvpB7rLp/og6TqPh+jzqOtj+bH0dT9lQR8vOnPDvrH2U2l5mu1ie/QOOIDu++k/wBiI/8AuB/yTSXn1edCn80b+vX/AJT0E7LPavD+RRll/Jg7ALtq1EAHme7Tjg9y2CPpMkIGNIDSYOc5wFOB/jVd4cefup/CasCauZ3XLi8ZmQd3vy6jtyUk7chX219K2qNr46SFyS0hB+tsDzGABn2jnUHJXKqJ43cqLlL49z6q65RnGdgOXsB238KZcNmRpWa6JYFebNIzFsgA5G5OM89qjjSpUGq9VzIb8dlnRvjPP+LOfnmtorDup/8AliexvutW41AUUE0UC1iPW2+bp/d9grbaxvri4eVnEmNnA39QMEfKkDI5Z1zzHxpYrnH1Wx7DivqZd64jHkPhVDmS8P8AOHz+uefnzpsbgfrfP/PmfjStjyHwFfBVfIfCgO3XzFI1yPU+wV9DHhS5oGF2+TyPLxpzaH83kHqp+GP3U4AHjge2rj0L6Ny3EqHsJDECCxKEKQN8AkYPuqDOnjya+4hpOa9HN1dW0u720K5/oLn5Cheqew8Yh7tqDztI4YUhGISP/qKf+Bh+Nejx1X8OX/Z1PtGarHWB0Fhjtw1pAF0nvqicx4NgDfFBjNiefuqQiNcmgCnAwMV9x7VR9yGuRNfbtXLV6UC5r6Q18E19oKDTOp1vzxfY33TW46qxPqYtdVw0mRpRTy33bbH21tCqaivvNFAjoojpTHifCobldM8auvk34eVPqKCiXfVRw5zkRyJn9WV/+omoyXqXsjyluR7HjP2x1p1JQZZ/5JWn+8Xf96D/ALVdYupayHOW5b2vEPsjFafSUGex9UPDxzWVvbMw+7in1p1Y8Nj5Wob+slmk+TOR8qumKMUEPY9HbaD+Jt4U9ViQH44zUlortijFBx00umuuKMUHLTSFa7YoxQRV5wO3m/jYIX/ajQn4kVETdXvDn52kQ/Z1J90irZijFBR36q+GH/Zj7ri5H/uV8/8AlRwz/d2//ouf+5V6paClRdWHDF5WoP7U1w32yGpG16EWEZylnbg+ZjDH4nNWPFFBxtrZYxhFVQPBQFHwFdqWigSloooEpaKKBKKKKAooooCloooCkoooCloooCiiigSiiigKWiigKSiigKKKKBaKK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5" name="Kuva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78452" y="3645024"/>
            <a:ext cx="1092169" cy="2979712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D9B2F0A6-0B33-41E0-9B03-A546BFFBD7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907" y="5241228"/>
            <a:ext cx="2161032" cy="10119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PORTVIINI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Portviini yleensä punaista, mutta harvinaisuutena myös valkoinen portviini</a:t>
            </a:r>
          </a:p>
          <a:p>
            <a:r>
              <a:rPr lang="fi-FI" dirty="0"/>
              <a:t>Valmistus:</a:t>
            </a:r>
          </a:p>
          <a:p>
            <a:pPr lvl="1"/>
            <a:r>
              <a:rPr lang="fi-FI" dirty="0"/>
              <a:t>Rypäleet poimitaan ja murskataan, edelleen jaloin</a:t>
            </a:r>
          </a:p>
          <a:p>
            <a:pPr lvl="1"/>
            <a:r>
              <a:rPr lang="fi-FI" dirty="0"/>
              <a:t>Mehun annetaan käydä 2-3 päivää</a:t>
            </a:r>
          </a:p>
          <a:p>
            <a:pPr lvl="1"/>
            <a:r>
              <a:rPr lang="fi-FI" dirty="0"/>
              <a:t>Väkevöinti kun 6-9 % viiniä, lisätään 77 % alkoholia</a:t>
            </a:r>
          </a:p>
          <a:p>
            <a:pPr lvl="1"/>
            <a:r>
              <a:rPr lang="fi-FI" dirty="0"/>
              <a:t>Hiiva kuolee ja makeus säilyy,</a:t>
            </a:r>
          </a:p>
          <a:p>
            <a:pPr lvl="1"/>
            <a:r>
              <a:rPr lang="fi-FI" dirty="0"/>
              <a:t>Kuoret erotetaan viinistä</a:t>
            </a:r>
          </a:p>
          <a:p>
            <a:pPr lvl="1"/>
            <a:r>
              <a:rPr lang="fi-FI" dirty="0"/>
              <a:t>Valmis portviini noin 19- 20%</a:t>
            </a:r>
          </a:p>
          <a:p>
            <a:pPr lvl="1"/>
            <a:r>
              <a:rPr lang="fi-FI" dirty="0"/>
              <a:t>Kypsytetään ennen pullotusta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400DE1A-748D-4524-A656-1FAF42559D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291331"/>
            <a:ext cx="2161032" cy="101193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PORTVIINI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Ruby</a:t>
            </a:r>
            <a:r>
              <a:rPr lang="fi-FI" dirty="0"/>
              <a:t> </a:t>
            </a:r>
            <a:r>
              <a:rPr lang="fi-FI" dirty="0" err="1"/>
              <a:t>port</a:t>
            </a:r>
            <a:endParaRPr lang="fi-FI" dirty="0"/>
          </a:p>
          <a:p>
            <a:pPr lvl="1"/>
            <a:r>
              <a:rPr lang="fi-FI" dirty="0"/>
              <a:t>Yksinkertainen perusviini, kypsytetään ennen pullotusta 2-3 vuotta</a:t>
            </a:r>
          </a:p>
          <a:p>
            <a:r>
              <a:rPr lang="fi-FI" dirty="0" err="1"/>
              <a:t>Tawny</a:t>
            </a:r>
            <a:r>
              <a:rPr lang="fi-FI" dirty="0"/>
              <a:t> </a:t>
            </a:r>
            <a:r>
              <a:rPr lang="fi-FI" dirty="0" err="1"/>
              <a:t>port</a:t>
            </a:r>
            <a:endParaRPr lang="fi-FI" dirty="0"/>
          </a:p>
          <a:p>
            <a:pPr lvl="1"/>
            <a:r>
              <a:rPr lang="fi-FI" dirty="0"/>
              <a:t>Säilytetään tammiastioissa niin pitkään että väri muuttuu ruskeaksi, sitten pullotus</a:t>
            </a:r>
          </a:p>
          <a:p>
            <a:r>
              <a:rPr lang="fi-FI" dirty="0"/>
              <a:t>Old </a:t>
            </a:r>
            <a:r>
              <a:rPr lang="fi-FI" dirty="0" err="1"/>
              <a:t>Tawny</a:t>
            </a:r>
            <a:r>
              <a:rPr lang="fi-FI" dirty="0"/>
              <a:t> </a:t>
            </a:r>
            <a:r>
              <a:rPr lang="fi-FI" dirty="0" err="1"/>
              <a:t>port</a:t>
            </a:r>
            <a:endParaRPr lang="fi-FI" dirty="0"/>
          </a:p>
          <a:p>
            <a:pPr lvl="1"/>
            <a:r>
              <a:rPr lang="fi-FI" dirty="0"/>
              <a:t>Kypsytetään 10, 20 ,30 tai 40 vuotta, mutta eivät välttämättä säily pullossa pitkään</a:t>
            </a:r>
          </a:p>
          <a:p>
            <a:r>
              <a:rPr lang="fi-FI" dirty="0" err="1"/>
              <a:t>Vintage</a:t>
            </a:r>
            <a:r>
              <a:rPr lang="fi-FI" dirty="0"/>
              <a:t> </a:t>
            </a:r>
            <a:r>
              <a:rPr lang="fi-FI" dirty="0" err="1"/>
              <a:t>port</a:t>
            </a:r>
            <a:endParaRPr lang="fi-FI" dirty="0"/>
          </a:p>
          <a:p>
            <a:pPr lvl="1"/>
            <a:r>
              <a:rPr lang="fi-FI" dirty="0"/>
              <a:t>Huippu viinejä, valmistetaan vain parhaiden palstojen parhaista vuosikerroista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CC82E67-8832-4F92-A9BE-DFB2D2C54A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448633"/>
            <a:ext cx="2161032" cy="10119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PORTVIINI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Tarjoillaan viileinä 5-18 astetta viinistä riippuen</a:t>
            </a:r>
          </a:p>
          <a:p>
            <a:r>
              <a:rPr lang="fi-FI" dirty="0"/>
              <a:t>Portviinit eivät kestä avattuna muutamaa päivää pidempään</a:t>
            </a:r>
          </a:p>
          <a:p>
            <a:r>
              <a:rPr lang="fi-FI" dirty="0"/>
              <a:t>Erinomaisia suklaan kanssa</a:t>
            </a:r>
          </a:p>
          <a:p>
            <a:r>
              <a:rPr lang="fi-FI" dirty="0"/>
              <a:t>Sinihomejuusto ja makea portviini on klassinen yhdistelmä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AF2F227-0C7A-422A-B041-2E504FDCEA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182" y="5589240"/>
            <a:ext cx="2161032" cy="10119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MADEIRA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Toinen Portugalin tunnetuista väkevistä viineistä</a:t>
            </a:r>
          </a:p>
          <a:p>
            <a:r>
              <a:rPr lang="fi-FI" dirty="0"/>
              <a:t>Valmistetaan tietyistä valkoisista rypäleistä</a:t>
            </a:r>
          </a:p>
          <a:p>
            <a:pPr lvl="1"/>
            <a:r>
              <a:rPr lang="fi-FI" dirty="0" err="1"/>
              <a:t>Sercial</a:t>
            </a:r>
            <a:r>
              <a:rPr lang="fi-FI" dirty="0"/>
              <a:t>, </a:t>
            </a:r>
            <a:r>
              <a:rPr lang="fi-FI" dirty="0" err="1"/>
              <a:t>Verdelho</a:t>
            </a:r>
            <a:r>
              <a:rPr lang="fi-FI" dirty="0"/>
              <a:t> </a:t>
            </a:r>
            <a:r>
              <a:rPr lang="fi-FI" dirty="0">
                <a:sym typeface="Wingdings" pitchFamily="2" charset="2"/>
              </a:rPr>
              <a:t> kuivia</a:t>
            </a:r>
          </a:p>
          <a:p>
            <a:pPr lvl="1"/>
            <a:r>
              <a:rPr lang="fi-FI" dirty="0"/>
              <a:t> </a:t>
            </a:r>
            <a:r>
              <a:rPr lang="fi-FI" dirty="0" err="1"/>
              <a:t>Bual</a:t>
            </a:r>
            <a:r>
              <a:rPr lang="fi-FI" dirty="0"/>
              <a:t> ja </a:t>
            </a:r>
            <a:r>
              <a:rPr lang="fi-FI" dirty="0" err="1"/>
              <a:t>Malmsey</a:t>
            </a:r>
            <a:r>
              <a:rPr lang="fi-FI" dirty="0"/>
              <a:t> </a:t>
            </a:r>
            <a:r>
              <a:rPr lang="fi-FI" dirty="0">
                <a:sym typeface="Wingdings" pitchFamily="2" charset="2"/>
              </a:rPr>
              <a:t> makeita</a:t>
            </a:r>
            <a:endParaRPr lang="fi-FI" dirty="0"/>
          </a:p>
          <a:p>
            <a:r>
              <a:rPr lang="fi-FI" dirty="0"/>
              <a:t>Rypäleen nimi yleensä viinin nimessä, tällöin 85 % tulee olla kyseistä lajiketta</a:t>
            </a:r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AD1E795-6D20-43F3-B2C7-BA4D785D61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318" y="5373216"/>
            <a:ext cx="2161032" cy="10119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</TotalTime>
  <Words>554</Words>
  <Application>Microsoft Office PowerPoint</Application>
  <PresentationFormat>Näytössä katseltava diaesitys (4:3)</PresentationFormat>
  <Paragraphs>102</Paragraphs>
  <Slides>16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Source Sans Pro</vt:lpstr>
      <vt:lpstr>Wingdings</vt:lpstr>
      <vt:lpstr>Office-teema</vt:lpstr>
      <vt:lpstr>Väkevät viinit</vt:lpstr>
      <vt:lpstr>VÄKEVÄT VIINIT</vt:lpstr>
      <vt:lpstr>VÄKEVÄT VIINIT</vt:lpstr>
      <vt:lpstr>VÄKEVÄT VIINIT</vt:lpstr>
      <vt:lpstr>PORTVIINI</vt:lpstr>
      <vt:lpstr>PORTVIINI</vt:lpstr>
      <vt:lpstr>PORTVIINI</vt:lpstr>
      <vt:lpstr>PORTVIINI</vt:lpstr>
      <vt:lpstr>MADEIRA</vt:lpstr>
      <vt:lpstr>MADEIRA</vt:lpstr>
      <vt:lpstr>MADEIRA</vt:lpstr>
      <vt:lpstr>MADEIRA</vt:lpstr>
      <vt:lpstr>SHERRY</vt:lpstr>
      <vt:lpstr>SHERRY</vt:lpstr>
      <vt:lpstr>SHERRY</vt:lpstr>
      <vt:lpstr>MUITA TUNNETTUJA VÄKEVIÄ VIINEJÄ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VÄKEVÄT VIINIT</dc:title>
  <dc:creator>Eetu</dc:creator>
  <cp:lastModifiedBy>Anniina Oksanen</cp:lastModifiedBy>
  <cp:revision>34</cp:revision>
  <dcterms:created xsi:type="dcterms:W3CDTF">2014-02-05T21:16:12Z</dcterms:created>
  <dcterms:modified xsi:type="dcterms:W3CDTF">2020-12-08T10:52:02Z</dcterms:modified>
</cp:coreProperties>
</file>