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25"/>
  </p:notesMasterIdLst>
  <p:sldIdLst>
    <p:sldId id="256" r:id="rId6"/>
    <p:sldId id="260" r:id="rId7"/>
    <p:sldId id="266" r:id="rId8"/>
    <p:sldId id="281" r:id="rId9"/>
    <p:sldId id="280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5" r:id="rId23"/>
    <p:sldId id="279" r:id="rId24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41" autoAdjust="0"/>
  </p:normalViewPr>
  <p:slideViewPr>
    <p:cSldViewPr>
      <p:cViewPr varScale="1">
        <p:scale>
          <a:sx n="52" d="100"/>
          <a:sy n="52" d="100"/>
        </p:scale>
        <p:origin x="1363" y="53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1932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8250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>
                <a:solidFill>
                  <a:schemeClr val="accent1"/>
                </a:solidFill>
              </a:rPr>
              <a:t>Koko kurssia koskeva materiaali</a:t>
            </a:r>
            <a:endParaRPr lang="fi-FI" altLang="fi-FI" sz="2400" b="1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624" y="404664"/>
            <a:ext cx="6984776" cy="5763344"/>
          </a:xfrm>
        </p:spPr>
      </p:pic>
      <p:sp>
        <p:nvSpPr>
          <p:cNvPr id="6" name="Suorakulmio 5"/>
          <p:cNvSpPr/>
          <p:nvPr/>
        </p:nvSpPr>
        <p:spPr>
          <a:xfrm>
            <a:off x="295784" y="1583414"/>
            <a:ext cx="1783680" cy="1938992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Talouden kasvu on nopeaa vuodesta 1993 lähtien.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 rot="20180088">
            <a:off x="3603182" y="3661974"/>
            <a:ext cx="1513135" cy="89889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484872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624" y="401960"/>
            <a:ext cx="6984776" cy="5763344"/>
          </a:xfrm>
        </p:spPr>
      </p:pic>
      <p:sp>
        <p:nvSpPr>
          <p:cNvPr id="6" name="Suorakulmio 5"/>
          <p:cNvSpPr/>
          <p:nvPr/>
        </p:nvSpPr>
        <p:spPr>
          <a:xfrm>
            <a:off x="295784" y="1583414"/>
            <a:ext cx="1783680" cy="1631216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2000-luvun teknologia-kupla, talouskasvu hidastuu.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499992" y="3214630"/>
            <a:ext cx="1008113" cy="107846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36327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624" y="401960"/>
            <a:ext cx="6984776" cy="5763344"/>
          </a:xfrm>
        </p:spPr>
      </p:pic>
      <p:sp>
        <p:nvSpPr>
          <p:cNvPr id="6" name="Suorakulmio 5"/>
          <p:cNvSpPr/>
          <p:nvPr/>
        </p:nvSpPr>
        <p:spPr>
          <a:xfrm>
            <a:off x="367792" y="1583414"/>
            <a:ext cx="1783680" cy="1938992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 jälkeen talouskasvu on nopeaa, kunnes finanssikriisi alkaa.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5292080" y="2132856"/>
            <a:ext cx="1152129" cy="216024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717646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isällön paikkamerkki 8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046" y="357614"/>
            <a:ext cx="7220750" cy="5691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5940152" y="2636912"/>
            <a:ext cx="792088" cy="216024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4644008" y="1916832"/>
            <a:ext cx="792088" cy="216024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3203848" y="2543766"/>
            <a:ext cx="792088" cy="216024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2692718" y="2428875"/>
            <a:ext cx="571500" cy="428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 flipV="1">
            <a:off x="5515128" y="2179640"/>
            <a:ext cx="571500" cy="428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 flipV="1">
            <a:off x="3575526" y="1869781"/>
            <a:ext cx="1212498" cy="309859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4" name="Suorakulmio 13"/>
          <p:cNvSpPr/>
          <p:nvPr/>
        </p:nvSpPr>
        <p:spPr>
          <a:xfrm>
            <a:off x="216024" y="260648"/>
            <a:ext cx="2843808" cy="1323439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Kuviot tukevat talouden päälinjoja: tuonnin ja viennin muutokset.</a:t>
            </a:r>
          </a:p>
        </p:txBody>
      </p:sp>
      <p:sp>
        <p:nvSpPr>
          <p:cNvPr id="3" name="Kuvaselitesuorakulmio 2"/>
          <p:cNvSpPr/>
          <p:nvPr/>
        </p:nvSpPr>
        <p:spPr bwMode="auto">
          <a:xfrm>
            <a:off x="395536" y="2716328"/>
            <a:ext cx="1800200" cy="480530"/>
          </a:xfrm>
          <a:prstGeom prst="wedgeRectCallout">
            <a:avLst>
              <a:gd name="adj1" fmla="val 85317"/>
              <a:gd name="adj2" fmla="val -5758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ＭＳ Ｐゴシック" charset="0"/>
                <a:cs typeface="Geneva" charset="0"/>
              </a:rPr>
              <a:t>Nousukausi</a:t>
            </a:r>
          </a:p>
        </p:txBody>
      </p:sp>
      <p:sp>
        <p:nvSpPr>
          <p:cNvPr id="15" name="Kuvaselitesuorakulmio 14"/>
          <p:cNvSpPr/>
          <p:nvPr/>
        </p:nvSpPr>
        <p:spPr bwMode="auto">
          <a:xfrm>
            <a:off x="539552" y="3933056"/>
            <a:ext cx="1800200" cy="710376"/>
          </a:xfrm>
          <a:prstGeom prst="wedgeRectCallout">
            <a:avLst>
              <a:gd name="adj1" fmla="val 96660"/>
              <a:gd name="adj2" fmla="val -11399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ＭＳ Ｐゴシック" charset="0"/>
                <a:cs typeface="Geneva" charset="0"/>
              </a:rPr>
              <a:t>1990-luvun alun</a:t>
            </a:r>
            <a:r>
              <a:rPr kumimoji="0" lang="fi-FI" sz="2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ＭＳ Ｐゴシック" charset="0"/>
                <a:cs typeface="Geneva" charset="0"/>
              </a:rPr>
              <a:t> </a:t>
            </a:r>
            <a:r>
              <a:rPr kumimoji="0" lang="fi-FI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ＭＳ Ｐゴシック" charset="0"/>
                <a:cs typeface="Geneva" charset="0"/>
              </a:rPr>
              <a:t>lama</a:t>
            </a:r>
          </a:p>
        </p:txBody>
      </p:sp>
      <p:sp>
        <p:nvSpPr>
          <p:cNvPr id="16" name="Kuvaselitesuorakulmio 15"/>
          <p:cNvSpPr/>
          <p:nvPr/>
        </p:nvSpPr>
        <p:spPr bwMode="auto">
          <a:xfrm>
            <a:off x="1043608" y="1602366"/>
            <a:ext cx="1800200" cy="422344"/>
          </a:xfrm>
          <a:prstGeom prst="wedgeRectCallout">
            <a:avLst>
              <a:gd name="adj1" fmla="val 98140"/>
              <a:gd name="adj2" fmla="val 6647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ＭＳ Ｐゴシック" charset="0"/>
                <a:cs typeface="Geneva" charset="0"/>
              </a:rPr>
              <a:t>Nousukausi</a:t>
            </a:r>
          </a:p>
        </p:txBody>
      </p:sp>
      <p:sp>
        <p:nvSpPr>
          <p:cNvPr id="17" name="Kuvaselitesuorakulmio 16"/>
          <p:cNvSpPr/>
          <p:nvPr/>
        </p:nvSpPr>
        <p:spPr bwMode="auto">
          <a:xfrm>
            <a:off x="2677921" y="5373216"/>
            <a:ext cx="2232248" cy="432048"/>
          </a:xfrm>
          <a:prstGeom prst="wedgeRectCallout">
            <a:avLst>
              <a:gd name="adj1" fmla="val 44196"/>
              <a:gd name="adj2" fmla="val -36265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ＭＳ Ｐゴシック" charset="0"/>
                <a:cs typeface="Geneva" charset="0"/>
              </a:rPr>
              <a:t>Teknologiakupla</a:t>
            </a:r>
          </a:p>
        </p:txBody>
      </p:sp>
      <p:sp>
        <p:nvSpPr>
          <p:cNvPr id="18" name="Kuvaselitesuorakulmio 17"/>
          <p:cNvSpPr/>
          <p:nvPr/>
        </p:nvSpPr>
        <p:spPr bwMode="auto">
          <a:xfrm>
            <a:off x="6543049" y="548680"/>
            <a:ext cx="1800200" cy="422344"/>
          </a:xfrm>
          <a:prstGeom prst="wedgeRectCallout">
            <a:avLst>
              <a:gd name="adj1" fmla="val -94188"/>
              <a:gd name="adj2" fmla="val 373368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ＭＳ Ｐゴシック" charset="0"/>
                <a:cs typeface="Geneva" charset="0"/>
              </a:rPr>
              <a:t>Nousukausi</a:t>
            </a:r>
          </a:p>
        </p:txBody>
      </p:sp>
      <p:sp>
        <p:nvSpPr>
          <p:cNvPr id="19" name="Kuvaselitesuorakulmio 18"/>
          <p:cNvSpPr/>
          <p:nvPr/>
        </p:nvSpPr>
        <p:spPr bwMode="auto">
          <a:xfrm>
            <a:off x="6576465" y="5517232"/>
            <a:ext cx="2232248" cy="432048"/>
          </a:xfrm>
          <a:prstGeom prst="wedgeRectCallout">
            <a:avLst>
              <a:gd name="adj1" fmla="val -48866"/>
              <a:gd name="adj2" fmla="val -24963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ＭＳ Ｐゴシック" charset="0"/>
                <a:cs typeface="Geneva" charset="0"/>
              </a:rPr>
              <a:t>Finanssikriisi</a:t>
            </a:r>
          </a:p>
        </p:txBody>
      </p:sp>
    </p:spTree>
    <p:extLst>
      <p:ext uri="{BB962C8B-B14F-4D97-AF65-F5344CB8AC3E}">
        <p14:creationId xmlns:p14="http://schemas.microsoft.com/office/powerpoint/2010/main" val="25626460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3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5292080" y="2132856"/>
            <a:ext cx="1152129" cy="216024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pic>
        <p:nvPicPr>
          <p:cNvPr id="8" name="Sisällön paikkamerkki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55" y="449163"/>
            <a:ext cx="6715125" cy="557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orakulmio 5"/>
          <p:cNvSpPr/>
          <p:nvPr/>
        </p:nvSpPr>
        <p:spPr>
          <a:xfrm>
            <a:off x="4139953" y="253097"/>
            <a:ext cx="4608512" cy="1015663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Kuviot tukevat talouden päälinjoja: työttömyyden muutokset (työttömyysprosentti)</a:t>
            </a:r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 rot="16200000">
            <a:off x="-1050648" y="2239796"/>
            <a:ext cx="4714875" cy="85725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250135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5292080" y="2132856"/>
            <a:ext cx="1152129" cy="216024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pic>
        <p:nvPicPr>
          <p:cNvPr id="8" name="Sisällön paikkamerkki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517" y="523875"/>
            <a:ext cx="6715125" cy="557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4"/>
          <p:cNvSpPr>
            <a:spLocks noChangeArrowheads="1"/>
          </p:cNvSpPr>
          <p:nvPr/>
        </p:nvSpPr>
        <p:spPr bwMode="auto">
          <a:xfrm rot="1657536">
            <a:off x="3484851" y="2561950"/>
            <a:ext cx="3614458" cy="85725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2771800" y="2780927"/>
            <a:ext cx="802394" cy="64930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 flipV="1">
            <a:off x="7120622" y="3430231"/>
            <a:ext cx="619730" cy="57606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Kuvaselitesuorakulmio 12"/>
          <p:cNvSpPr/>
          <p:nvPr/>
        </p:nvSpPr>
        <p:spPr bwMode="auto">
          <a:xfrm>
            <a:off x="415740" y="4293096"/>
            <a:ext cx="2531140" cy="953607"/>
          </a:xfrm>
          <a:prstGeom prst="wedgeRectCallout">
            <a:avLst>
              <a:gd name="adj1" fmla="val 58781"/>
              <a:gd name="adj2" fmla="val -16035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1990-luvun alun lama: työttömyys nousee</a:t>
            </a:r>
          </a:p>
        </p:txBody>
      </p:sp>
      <p:sp>
        <p:nvSpPr>
          <p:cNvPr id="14" name="Kuvaselitesuorakulmio 13"/>
          <p:cNvSpPr/>
          <p:nvPr/>
        </p:nvSpPr>
        <p:spPr bwMode="auto">
          <a:xfrm>
            <a:off x="441397" y="523875"/>
            <a:ext cx="2705730" cy="1043053"/>
          </a:xfrm>
          <a:prstGeom prst="wedgeRectCallout">
            <a:avLst>
              <a:gd name="adj1" fmla="val 69427"/>
              <a:gd name="adj2" fmla="val 10180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Talouden nousu: työttömyys pienenee vähitellen</a:t>
            </a:r>
          </a:p>
        </p:txBody>
      </p:sp>
      <p:sp>
        <p:nvSpPr>
          <p:cNvPr id="16" name="Kuvaselitesuorakulmio 15"/>
          <p:cNvSpPr/>
          <p:nvPr/>
        </p:nvSpPr>
        <p:spPr bwMode="auto">
          <a:xfrm>
            <a:off x="5509539" y="5294893"/>
            <a:ext cx="2705730" cy="809559"/>
          </a:xfrm>
          <a:prstGeom prst="wedgeRectCallout">
            <a:avLst>
              <a:gd name="adj1" fmla="val 22508"/>
              <a:gd name="adj2" fmla="val -205498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Finanssikriisi: työttömyys nousee</a:t>
            </a:r>
          </a:p>
        </p:txBody>
      </p:sp>
    </p:spTree>
    <p:extLst>
      <p:ext uri="{BB962C8B-B14F-4D97-AF65-F5344CB8AC3E}">
        <p14:creationId xmlns:p14="http://schemas.microsoft.com/office/powerpoint/2010/main" val="21403021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5292080" y="2132856"/>
            <a:ext cx="1152129" cy="216024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pic>
        <p:nvPicPr>
          <p:cNvPr id="8" name="Sisällön paikkamerkki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3874"/>
            <a:ext cx="6715125" cy="557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971600" y="2636912"/>
            <a:ext cx="864097" cy="10026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 rot="5400000">
            <a:off x="4028517" y="2388310"/>
            <a:ext cx="4248473" cy="85725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13" name="Kuvaselitesuorakulmio 12"/>
          <p:cNvSpPr/>
          <p:nvPr/>
        </p:nvSpPr>
        <p:spPr bwMode="auto">
          <a:xfrm>
            <a:off x="6804248" y="2708920"/>
            <a:ext cx="2049773" cy="2088232"/>
          </a:xfrm>
          <a:prstGeom prst="wedgeRectCallout">
            <a:avLst>
              <a:gd name="adj1" fmla="val -60747"/>
              <a:gd name="adj2" fmla="val 738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Työllisyysaste on vastaavasti vaihdellut talouden trendien mukaan.</a:t>
            </a:r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 flipH="1">
            <a:off x="5548191" y="1585044"/>
            <a:ext cx="117231" cy="115212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 rot="9058204">
            <a:off x="1895693" y="2771008"/>
            <a:ext cx="3725908" cy="793627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2688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5292080" y="2132856"/>
            <a:ext cx="1152129" cy="216024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 rotWithShape="1">
          <a:blip r:embed="rId2"/>
          <a:srcRect l="1276" t="2617" r="2581"/>
          <a:stretch/>
        </p:blipFill>
        <p:spPr>
          <a:xfrm>
            <a:off x="1115616" y="1227116"/>
            <a:ext cx="6897949" cy="4937441"/>
          </a:xfrm>
          <a:prstGeom prst="rect">
            <a:avLst/>
          </a:prstGeom>
        </p:spPr>
      </p:pic>
      <p:sp>
        <p:nvSpPr>
          <p:cNvPr id="9" name="Oval 4"/>
          <p:cNvSpPr>
            <a:spLocks noChangeArrowheads="1"/>
          </p:cNvSpPr>
          <p:nvPr/>
        </p:nvSpPr>
        <p:spPr bwMode="auto">
          <a:xfrm rot="16200000">
            <a:off x="4923756" y="3348708"/>
            <a:ext cx="3744417" cy="736647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8" name="Kuvaselitesuorakulmio 7"/>
          <p:cNvSpPr/>
          <p:nvPr/>
        </p:nvSpPr>
        <p:spPr bwMode="auto">
          <a:xfrm>
            <a:off x="1043607" y="230284"/>
            <a:ext cx="7056785" cy="1038476"/>
          </a:xfrm>
          <a:prstGeom prst="wedgeRectCallout">
            <a:avLst>
              <a:gd name="adj1" fmla="val 21129"/>
              <a:gd name="adj2" fmla="val 50565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Kuviot tukevat talouden päälinjoja: inflaation muutokset, nousukaudella hintojen nousu kiihtyy ja laskukaudella heikkenee.</a:t>
            </a:r>
          </a:p>
        </p:txBody>
      </p:sp>
    </p:spTree>
    <p:extLst>
      <p:ext uri="{BB962C8B-B14F-4D97-AF65-F5344CB8AC3E}">
        <p14:creationId xmlns:p14="http://schemas.microsoft.com/office/powerpoint/2010/main" val="3797097840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5292080" y="2132856"/>
            <a:ext cx="1152129" cy="216024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 rotWithShape="1">
          <a:blip r:embed="rId2"/>
          <a:srcRect l="1276" t="2617" r="2581"/>
          <a:stretch/>
        </p:blipFill>
        <p:spPr>
          <a:xfrm>
            <a:off x="1115616" y="1227116"/>
            <a:ext cx="6897949" cy="4937441"/>
          </a:xfrm>
          <a:prstGeom prst="rect">
            <a:avLst/>
          </a:prstGeom>
        </p:spPr>
      </p:pic>
      <p:sp>
        <p:nvSpPr>
          <p:cNvPr id="6" name="Kuvaselitesuorakulmio 5"/>
          <p:cNvSpPr/>
          <p:nvPr/>
        </p:nvSpPr>
        <p:spPr bwMode="auto">
          <a:xfrm>
            <a:off x="215516" y="3794572"/>
            <a:ext cx="1800200" cy="642540"/>
          </a:xfrm>
          <a:prstGeom prst="wedgeRectCallout">
            <a:avLst>
              <a:gd name="adj1" fmla="val 101591"/>
              <a:gd name="adj2" fmla="val -163903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ＭＳ Ｐゴシック" charset="0"/>
                <a:cs typeface="Geneva" charset="0"/>
              </a:rPr>
              <a:t>1980-luvun nousukausi</a:t>
            </a:r>
          </a:p>
        </p:txBody>
      </p:sp>
      <p:sp>
        <p:nvSpPr>
          <p:cNvPr id="10" name="Kuvaselitesuorakulmio 9"/>
          <p:cNvSpPr/>
          <p:nvPr/>
        </p:nvSpPr>
        <p:spPr bwMode="auto">
          <a:xfrm>
            <a:off x="3347864" y="620688"/>
            <a:ext cx="1800200" cy="706164"/>
          </a:xfrm>
          <a:prstGeom prst="wedgeRectCallout">
            <a:avLst>
              <a:gd name="adj1" fmla="val -39942"/>
              <a:gd name="adj2" fmla="val 37268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1990-luvun alun lama</a:t>
            </a:r>
          </a:p>
        </p:txBody>
      </p:sp>
      <p:sp>
        <p:nvSpPr>
          <p:cNvPr id="11" name="Kuvaselitesuorakulmio 10"/>
          <p:cNvSpPr/>
          <p:nvPr/>
        </p:nvSpPr>
        <p:spPr bwMode="auto">
          <a:xfrm>
            <a:off x="2302270" y="5661248"/>
            <a:ext cx="1800200" cy="432048"/>
          </a:xfrm>
          <a:prstGeom prst="wedgeRectCallout">
            <a:avLst>
              <a:gd name="adj1" fmla="val 81372"/>
              <a:gd name="adj2" fmla="val -46535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Nousukausi</a:t>
            </a:r>
          </a:p>
        </p:txBody>
      </p:sp>
      <p:sp>
        <p:nvSpPr>
          <p:cNvPr id="12" name="Kuvaselitesuorakulmio 11"/>
          <p:cNvSpPr/>
          <p:nvPr/>
        </p:nvSpPr>
        <p:spPr bwMode="auto">
          <a:xfrm>
            <a:off x="6213364" y="1916832"/>
            <a:ext cx="2319076" cy="432048"/>
          </a:xfrm>
          <a:prstGeom prst="wedgeRectCallout">
            <a:avLst>
              <a:gd name="adj1" fmla="val -99802"/>
              <a:gd name="adj2" fmla="val 405879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Teknologiakupla</a:t>
            </a:r>
          </a:p>
        </p:txBody>
      </p:sp>
      <p:sp>
        <p:nvSpPr>
          <p:cNvPr id="13" name="Kuvaselitesuorakulmio 12"/>
          <p:cNvSpPr/>
          <p:nvPr/>
        </p:nvSpPr>
        <p:spPr bwMode="auto">
          <a:xfrm>
            <a:off x="4564590" y="5654594"/>
            <a:ext cx="1807610" cy="432048"/>
          </a:xfrm>
          <a:prstGeom prst="wedgeRectCallout">
            <a:avLst>
              <a:gd name="adj1" fmla="val 11328"/>
              <a:gd name="adj2" fmla="val -42014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Nousukausi</a:t>
            </a:r>
          </a:p>
        </p:txBody>
      </p:sp>
      <p:sp>
        <p:nvSpPr>
          <p:cNvPr id="14" name="Kuvaselitesuorakulmio 13"/>
          <p:cNvSpPr/>
          <p:nvPr/>
        </p:nvSpPr>
        <p:spPr bwMode="auto">
          <a:xfrm>
            <a:off x="6821953" y="2996952"/>
            <a:ext cx="2070527" cy="432048"/>
          </a:xfrm>
          <a:prstGeom prst="wedgeRectCallout">
            <a:avLst>
              <a:gd name="adj1" fmla="val -81887"/>
              <a:gd name="adj2" fmla="val 20451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Finanssikriisi</a:t>
            </a:r>
          </a:p>
        </p:txBody>
      </p:sp>
    </p:spTree>
    <p:extLst>
      <p:ext uri="{BB962C8B-B14F-4D97-AF65-F5344CB8AC3E}">
        <p14:creationId xmlns:p14="http://schemas.microsoft.com/office/powerpoint/2010/main" val="31608323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Tehtävä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1</a:t>
            </a:r>
            <a:r>
              <a:rPr lang="fi-FI" dirty="0"/>
              <a:t>. Etsi valitsemastasi aiheesta vähintään kaksi erilaista kuviota.</a:t>
            </a:r>
          </a:p>
          <a:p>
            <a:pPr marL="0" indent="0">
              <a:buNone/>
            </a:pPr>
            <a:r>
              <a:rPr lang="fi-FI" dirty="0"/>
              <a:t>2. Vertaa kuvioiden antamia tietoja aiheestasi.</a:t>
            </a:r>
          </a:p>
        </p:txBody>
      </p:sp>
    </p:spTree>
    <p:extLst>
      <p:ext uri="{BB962C8B-B14F-4D97-AF65-F5344CB8AC3E}">
        <p14:creationId xmlns:p14="http://schemas.microsoft.com/office/powerpoint/2010/main" val="352795135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4290" y="404664"/>
            <a:ext cx="8134672" cy="914400"/>
          </a:xfrm>
        </p:spPr>
        <p:txBody>
          <a:bodyPr/>
          <a:lstStyle/>
          <a:p>
            <a:r>
              <a:rPr lang="fi-FI" dirty="0"/>
              <a:t>Monen kuvion tulkinta</a:t>
            </a:r>
            <a:br>
              <a:rPr lang="fi-FI" dirty="0"/>
            </a:br>
            <a:endParaRPr lang="fi-FI" alt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85800" y="1600200"/>
            <a:ext cx="8134672" cy="370100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400" dirty="0"/>
              <a:t>Jos sinulla on esimerkiksi kokeessa monta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400" dirty="0"/>
              <a:t>kuviota tulkittavana, huomioi seuraavia asioita: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sz="2400" dirty="0"/>
              <a:t>Jokaista kuviota ei tarvitse tulkita niin yksityiskohtaisesti.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sz="2400" dirty="0"/>
              <a:t>Etsi asioita ja ilmiöitä, jotka näkyvät kaikissa kuvioissa.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sz="2400" dirty="0"/>
              <a:t>Selvitä, miten </a:t>
            </a:r>
            <a:r>
              <a:rPr lang="fi-FI" altLang="fi-FI" sz="2400" dirty="0" err="1"/>
              <a:t>tietyt</a:t>
            </a:r>
            <a:r>
              <a:rPr lang="fi-FI" altLang="fi-FI" sz="2400" dirty="0"/>
              <a:t> talouden ilmiöt näkyvät kuvioissa.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539552" y="332656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800" b="1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Neljä kuviota Suomen talouden tilasta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" name="Sisällön paikkamerkki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73" y="965417"/>
            <a:ext cx="3568502" cy="2720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73" y="3717032"/>
            <a:ext cx="3585323" cy="2570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uva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432" y="965416"/>
            <a:ext cx="3582767" cy="272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uva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730" y="3613852"/>
            <a:ext cx="4573589" cy="267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216883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4290" y="404664"/>
            <a:ext cx="8134672" cy="914400"/>
          </a:xfrm>
        </p:spPr>
        <p:txBody>
          <a:bodyPr/>
          <a:lstStyle/>
          <a:p>
            <a:r>
              <a:rPr lang="fi-FI" dirty="0"/>
              <a:t>Huomioita kuvioista</a:t>
            </a:r>
            <a:br>
              <a:rPr lang="fi-FI" dirty="0"/>
            </a:br>
            <a:endParaRPr lang="fi-FI" alt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9542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Kaikista kuvioista näkyy 1990-luvun alun lama, 1990-luvulla alkanut nopea talouden kasvu ja vuonna 2008 alkanut taantuma.</a:t>
            </a:r>
          </a:p>
        </p:txBody>
      </p:sp>
    </p:spTree>
    <p:extLst>
      <p:ext uri="{BB962C8B-B14F-4D97-AF65-F5344CB8AC3E}">
        <p14:creationId xmlns:p14="http://schemas.microsoft.com/office/powerpoint/2010/main" val="164586919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624" y="404664"/>
            <a:ext cx="6984776" cy="5763344"/>
          </a:xfrm>
        </p:spPr>
      </p:pic>
      <p:sp>
        <p:nvSpPr>
          <p:cNvPr id="3" name="Suorakulmio 2"/>
          <p:cNvSpPr/>
          <p:nvPr/>
        </p:nvSpPr>
        <p:spPr>
          <a:xfrm>
            <a:off x="6948264" y="1532020"/>
            <a:ext cx="1368152" cy="707886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Tuotanto supistuu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915816" y="3789040"/>
            <a:ext cx="928687" cy="1800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5786438" y="2143125"/>
            <a:ext cx="928687" cy="192881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8786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624" y="404664"/>
            <a:ext cx="6984776" cy="5763344"/>
          </a:xfrm>
        </p:spPr>
      </p:pic>
      <p:sp>
        <p:nvSpPr>
          <p:cNvPr id="3" name="Suorakulmio 2"/>
          <p:cNvSpPr/>
          <p:nvPr/>
        </p:nvSpPr>
        <p:spPr>
          <a:xfrm>
            <a:off x="6948264" y="1916832"/>
            <a:ext cx="1368152" cy="707886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Tuotanto kasvaa</a:t>
            </a: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3851920" y="2283173"/>
            <a:ext cx="1928812" cy="14287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99057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6948264" y="1916832"/>
            <a:ext cx="1368152" cy="707886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Tuotanto kasvaa</a:t>
            </a: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3851920" y="2283173"/>
            <a:ext cx="1928812" cy="14287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6" name="Sisällön paikkamerkki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85" y="302493"/>
            <a:ext cx="7387728" cy="5793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uorakulmio 3"/>
          <p:cNvSpPr/>
          <p:nvPr/>
        </p:nvSpPr>
        <p:spPr>
          <a:xfrm>
            <a:off x="7187536" y="1782442"/>
            <a:ext cx="1710454" cy="1015663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+mn-lt"/>
              </a:rPr>
              <a:t>Tuonti ja vienti supistuvat </a:t>
            </a:r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2780903" y="2132856"/>
            <a:ext cx="1000125" cy="337142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5780733" y="1944165"/>
            <a:ext cx="1025748" cy="3560119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6560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624" y="404664"/>
            <a:ext cx="6984776" cy="5763344"/>
          </a:xfrm>
        </p:spPr>
      </p:pic>
      <p:sp>
        <p:nvSpPr>
          <p:cNvPr id="3" name="Suorakulmio 2"/>
          <p:cNvSpPr/>
          <p:nvPr/>
        </p:nvSpPr>
        <p:spPr>
          <a:xfrm>
            <a:off x="6128432" y="1121749"/>
            <a:ext cx="2764048" cy="1631216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Talouden kokonaislinja ilmenee teollisuustuotannon kehityksessä.</a:t>
            </a: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1907704" y="2492894"/>
            <a:ext cx="936104" cy="165618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295784" y="1583414"/>
            <a:ext cx="1783680" cy="707886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1980-luvun nousukausi</a:t>
            </a:r>
          </a:p>
        </p:txBody>
      </p:sp>
    </p:spTree>
    <p:extLst>
      <p:ext uri="{BB962C8B-B14F-4D97-AF65-F5344CB8AC3E}">
        <p14:creationId xmlns:p14="http://schemas.microsoft.com/office/powerpoint/2010/main" val="32840291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624" y="404664"/>
            <a:ext cx="6984776" cy="5763344"/>
          </a:xfrm>
        </p:spPr>
      </p:pic>
      <p:sp>
        <p:nvSpPr>
          <p:cNvPr id="6" name="Suorakulmio 5"/>
          <p:cNvSpPr/>
          <p:nvPr/>
        </p:nvSpPr>
        <p:spPr>
          <a:xfrm>
            <a:off x="295784" y="1583414"/>
            <a:ext cx="1783680" cy="707886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1990-luvun alun lama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3419872" y="3645024"/>
            <a:ext cx="642938" cy="17160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78697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4FD2DD6E-41AC-4D3A-A8B5-1111DEEF208D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2749</TotalTime>
  <Words>214</Words>
  <Application>Microsoft Office PowerPoint</Application>
  <PresentationFormat>Näytössä katseltava diaesitys (4:3)</PresentationFormat>
  <Paragraphs>46</Paragraphs>
  <Slides>19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4" baseType="lpstr">
      <vt:lpstr>Arial</vt:lpstr>
      <vt:lpstr>Calibri</vt:lpstr>
      <vt:lpstr>Lucida Grande</vt:lpstr>
      <vt:lpstr>Verdana</vt:lpstr>
      <vt:lpstr>Blank Presentation</vt:lpstr>
      <vt:lpstr>PowerPoint-esitys</vt:lpstr>
      <vt:lpstr>Monen kuvion tulkinta </vt:lpstr>
      <vt:lpstr>PowerPoint-esitys</vt:lpstr>
      <vt:lpstr>Huomioita kuvioista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Hanna Huuskonen</cp:lastModifiedBy>
  <cp:revision>90</cp:revision>
  <dcterms:created xsi:type="dcterms:W3CDTF">2010-04-19T08:09:13Z</dcterms:created>
  <dcterms:modified xsi:type="dcterms:W3CDTF">2020-04-03T08:51:57Z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