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20"/>
  </p:notesMasterIdLst>
  <p:sldIdLst>
    <p:sldId id="256" r:id="rId6"/>
    <p:sldId id="260" r:id="rId7"/>
    <p:sldId id="266" r:id="rId8"/>
    <p:sldId id="280" r:id="rId9"/>
    <p:sldId id="267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94641" autoAdjust="0"/>
  </p:normalViewPr>
  <p:slideViewPr>
    <p:cSldViewPr>
      <p:cViewPr varScale="1">
        <p:scale>
          <a:sx n="52" d="100"/>
          <a:sy n="52" d="100"/>
        </p:scale>
        <p:origin x="1363" y="53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19326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Forum 2 – Taloustieto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282508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sz="2400" b="1" i="0" dirty="0">
                <a:solidFill>
                  <a:schemeClr val="accent1"/>
                </a:solidFill>
              </a:rPr>
              <a:t>Koko kurssia koskeva materiaali</a:t>
            </a:r>
            <a:endParaRPr lang="fi-FI" altLang="fi-FI" sz="2400" b="1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755576" y="260648"/>
            <a:ext cx="79208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fi-FI" sz="2000" i="0" dirty="0">
                <a:solidFill>
                  <a:prstClr val="black"/>
                </a:solidFill>
                <a:latin typeface="+mn-lt"/>
                <a:ea typeface="+mn-ea"/>
              </a:rPr>
              <a:t>Indeksin tulkitseminen edellyttää, että ymmärtää, mitä indeksi tarkoittaa.</a:t>
            </a:r>
          </a:p>
          <a:p>
            <a:pPr marL="342900" lvl="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fi-FI" sz="2000" i="0" dirty="0">
                <a:solidFill>
                  <a:prstClr val="black"/>
                </a:solidFill>
                <a:latin typeface="+mn-lt"/>
                <a:ea typeface="+mn-ea"/>
              </a:rPr>
              <a:t>Indeksi kuvaa muutosta ja siinä on perusarvo, joka ilmaistaan yleensä valittuna ajankohtana luvulla sata.</a:t>
            </a: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528" y="1830308"/>
            <a:ext cx="8486893" cy="4226773"/>
          </a:xfrm>
        </p:spPr>
      </p:pic>
    </p:spTree>
    <p:extLst>
      <p:ext uri="{BB962C8B-B14F-4D97-AF65-F5344CB8AC3E}">
        <p14:creationId xmlns:p14="http://schemas.microsoft.com/office/powerpoint/2010/main" val="41380362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755576" y="260648"/>
            <a:ext cx="79208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fi-FI" sz="2000" i="0" dirty="0">
                <a:solidFill>
                  <a:prstClr val="black"/>
                </a:solidFill>
                <a:latin typeface="+mn-lt"/>
                <a:ea typeface="+mn-ea"/>
              </a:rPr>
              <a:t>Kun alla olevan kuvion indeksi on alle sata, ovat hinnat matalammat kuin vuonna 1990, joka on indeksin perusarvo. </a:t>
            </a:r>
          </a:p>
          <a:p>
            <a:pPr marL="342900" lvl="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fi-FI" sz="2000" i="0" dirty="0">
                <a:solidFill>
                  <a:prstClr val="black"/>
                </a:solidFill>
                <a:latin typeface="+mn-lt"/>
                <a:ea typeface="+mn-ea"/>
              </a:rPr>
              <a:t>Kun indeksi on yli sata, ovat hinnat nousseet.</a:t>
            </a: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528" y="1830308"/>
            <a:ext cx="8486893" cy="4226773"/>
          </a:xfrm>
        </p:spPr>
      </p:pic>
    </p:spTree>
    <p:extLst>
      <p:ext uri="{BB962C8B-B14F-4D97-AF65-F5344CB8AC3E}">
        <p14:creationId xmlns:p14="http://schemas.microsoft.com/office/powerpoint/2010/main" val="30438353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1189503" y="404664"/>
            <a:ext cx="67687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2800" b="1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Taulukko</a:t>
            </a: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743" y="1052736"/>
            <a:ext cx="6444272" cy="5168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1842175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504109"/>
            <a:ext cx="5958440" cy="4778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orakulmio 1"/>
          <p:cNvSpPr/>
          <p:nvPr/>
        </p:nvSpPr>
        <p:spPr>
          <a:xfrm>
            <a:off x="179512" y="260648"/>
            <a:ext cx="87849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fi-FI" sz="2000" i="0" dirty="0">
                <a:solidFill>
                  <a:prstClr val="black"/>
                </a:solidFill>
                <a:latin typeface="+mn-lt"/>
                <a:ea typeface="+mn-ea"/>
              </a:rPr>
              <a:t>Taulukon tulkitseminen on työläämpää kuin graafisen kuvaajan: tiedon runsaus ja lukujen desimaalit vaikeuttavat lukemista.</a:t>
            </a:r>
          </a:p>
          <a:p>
            <a:pPr marL="342900" lvl="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fi-FI" sz="2000" i="0" dirty="0">
                <a:solidFill>
                  <a:prstClr val="black"/>
                </a:solidFill>
                <a:latin typeface="+mn-lt"/>
                <a:ea typeface="+mn-ea"/>
              </a:rPr>
              <a:t>Taulukossa esiintyvät tiedot  ovat usein tarkempia.</a:t>
            </a:r>
            <a:endParaRPr lang="fi-FI" sz="2000" i="0" dirty="0">
              <a:solidFill>
                <a:prstClr val="black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06449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Tehtävä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r>
              <a:rPr lang="fi-FI" dirty="0"/>
              <a:t>Etsi jokaisesta diasarjassa esitellystä kuviotyypistä vähintään yksi tuore esimerkki.</a:t>
            </a:r>
          </a:p>
        </p:txBody>
      </p:sp>
    </p:spTree>
    <p:extLst>
      <p:ext uri="{BB962C8B-B14F-4D97-AF65-F5344CB8AC3E}">
        <p14:creationId xmlns:p14="http://schemas.microsoft.com/office/powerpoint/2010/main" val="3527951356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74290" y="404664"/>
            <a:ext cx="8134672" cy="914400"/>
          </a:xfrm>
        </p:spPr>
        <p:txBody>
          <a:bodyPr/>
          <a:lstStyle/>
          <a:p>
            <a:r>
              <a:rPr lang="fi-FI" dirty="0"/>
              <a:t>Tunnista erilaiset kuviot ja niiden erot</a:t>
            </a:r>
            <a:br>
              <a:rPr lang="fi-FI" dirty="0"/>
            </a:br>
            <a:endParaRPr lang="fi-FI" altLang="fi-FI" dirty="0"/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091354"/>
            <a:ext cx="2952328" cy="2606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207839"/>
            <a:ext cx="4203432" cy="2373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290" y="3779918"/>
            <a:ext cx="4543425" cy="232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579" y="3554492"/>
            <a:ext cx="3463925" cy="277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539552" y="332656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2800" b="1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Pylväskuvio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755775"/>
            <a:ext cx="8229600" cy="4214813"/>
          </a:xfrm>
        </p:spPr>
      </p:pic>
    </p:spTree>
    <p:extLst>
      <p:ext uri="{BB962C8B-B14F-4D97-AF65-F5344CB8AC3E}">
        <p14:creationId xmlns:p14="http://schemas.microsoft.com/office/powerpoint/2010/main" val="51216883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539552" y="332656"/>
            <a:ext cx="79208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Pylväskuviosta paljastuu kuvattavan ilmiön kehitys nopeasti.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Sama pätee viivakuvioon.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755775"/>
            <a:ext cx="8229600" cy="4214813"/>
          </a:xfrm>
        </p:spPr>
      </p:pic>
    </p:spTree>
    <p:extLst>
      <p:ext uri="{BB962C8B-B14F-4D97-AF65-F5344CB8AC3E}">
        <p14:creationId xmlns:p14="http://schemas.microsoft.com/office/powerpoint/2010/main" val="94287863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1189503" y="404664"/>
            <a:ext cx="67687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2800" b="1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Piirakkakuvio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89556" y="1052736"/>
            <a:ext cx="3768645" cy="4987702"/>
          </a:xfrm>
        </p:spPr>
      </p:pic>
    </p:spTree>
    <p:extLst>
      <p:ext uri="{BB962C8B-B14F-4D97-AF65-F5344CB8AC3E}">
        <p14:creationId xmlns:p14="http://schemas.microsoft.com/office/powerpoint/2010/main" val="1285267998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536" y="375255"/>
            <a:ext cx="4320480" cy="5718041"/>
          </a:xfrm>
        </p:spPr>
      </p:pic>
      <p:sp>
        <p:nvSpPr>
          <p:cNvPr id="2" name="Suorakulmio 1"/>
          <p:cNvSpPr/>
          <p:nvPr/>
        </p:nvSpPr>
        <p:spPr>
          <a:xfrm>
            <a:off x="5076056" y="1268760"/>
            <a:ext cx="356388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i-FI" sz="2000" i="0" dirty="0">
                <a:latin typeface="+mn-lt"/>
                <a:cs typeface="Arial" charset="0"/>
              </a:rPr>
              <a:t>Piirakkakuviota joutuu tutkimaan tarkemmin, koska se koostuu erilaisista osista.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fi-FI" sz="2000" i="0" dirty="0">
              <a:latin typeface="+mn-lt"/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i-FI" sz="2000" i="0" dirty="0">
                <a:latin typeface="+mn-lt"/>
                <a:cs typeface="Arial" charset="0"/>
              </a:rPr>
              <a:t>Väri</a:t>
            </a:r>
            <a:r>
              <a:rPr lang="fi-FI" sz="2000" b="1" i="0" dirty="0">
                <a:latin typeface="+mn-lt"/>
                <a:cs typeface="Arial" charset="0"/>
              </a:rPr>
              <a:t>- </a:t>
            </a:r>
            <a:r>
              <a:rPr lang="fi-FI" sz="2000" i="0" dirty="0">
                <a:latin typeface="+mn-lt"/>
                <a:cs typeface="Arial" charset="0"/>
              </a:rPr>
              <a:t>tai viivasymbolien  tutkiminen vaatii kärsivällisyyttä.</a:t>
            </a:r>
            <a:endParaRPr lang="fi-FI" sz="2000" i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6353088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1189503" y="404664"/>
            <a:ext cx="67687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2800" b="1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Viivakuvio</a:t>
            </a: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3662" y="1412776"/>
            <a:ext cx="8200434" cy="4629029"/>
          </a:xfrm>
        </p:spPr>
      </p:pic>
    </p:spTree>
    <p:extLst>
      <p:ext uri="{BB962C8B-B14F-4D97-AF65-F5344CB8AC3E}">
        <p14:creationId xmlns:p14="http://schemas.microsoft.com/office/powerpoint/2010/main" val="144139904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539552" y="332656"/>
            <a:ext cx="79208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Viivakuvion tulkitseminen on selkeää, koska siitä näkee helposti kuvattavan ilmiön kehityksen.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Tilastossa esitettyjen tietojen erot ja yhtäläisyydet havaitsee helposti. </a:t>
            </a: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552" y="1656095"/>
            <a:ext cx="8064896" cy="4552520"/>
          </a:xfrm>
        </p:spPr>
      </p:pic>
    </p:spTree>
    <p:extLst>
      <p:ext uri="{BB962C8B-B14F-4D97-AF65-F5344CB8AC3E}">
        <p14:creationId xmlns:p14="http://schemas.microsoft.com/office/powerpoint/2010/main" val="188060799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1189503" y="404664"/>
            <a:ext cx="67687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2800" b="1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Indeksi</a:t>
            </a: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0432" y="1628800"/>
            <a:ext cx="8486893" cy="4226773"/>
          </a:xfrm>
        </p:spPr>
      </p:pic>
    </p:spTree>
    <p:extLst>
      <p:ext uri="{BB962C8B-B14F-4D97-AF65-F5344CB8AC3E}">
        <p14:creationId xmlns:p14="http://schemas.microsoft.com/office/powerpoint/2010/main" val="289953396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69D417-8C22-437C-8803-F9A9448B1813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4FD2DD6E-41AC-4D3A-A8B5-1111DEEF208D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2524</TotalTime>
  <Words>159</Words>
  <Application>Microsoft Office PowerPoint</Application>
  <PresentationFormat>Näytössä katseltava diaesitys (4:3)</PresentationFormat>
  <Paragraphs>26</Paragraphs>
  <Slides>14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Lucida Grande</vt:lpstr>
      <vt:lpstr>Verdana</vt:lpstr>
      <vt:lpstr>Blank Presentation</vt:lpstr>
      <vt:lpstr>PowerPoint-esitys</vt:lpstr>
      <vt:lpstr>Tunnista erilaiset kuviot ja niiden erot 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Venla Koski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Hanna Huuskonen</cp:lastModifiedBy>
  <cp:revision>68</cp:revision>
  <dcterms:created xsi:type="dcterms:W3CDTF">2010-04-19T08:09:13Z</dcterms:created>
  <dcterms:modified xsi:type="dcterms:W3CDTF">2020-04-03T08:53:56Z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