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5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9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0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3" r:id="rId2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9AE74-3F10-460C-A88C-110E17EC55E0}" type="datetimeFigureOut">
              <a:rPr lang="fi-FI" smtClean="0"/>
              <a:t>8.1.2025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F5FF9-4A0F-480F-B3E4-1534F2A377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301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laatija: Rosa-Maria Tuisku, hanketyöntekijä, Laukaan kunta 2024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F0DF-F5DE-46E0-88C6-8606E31665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347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laatija: Rosa-Maria Tuisku, hanketyöntekijä, Laukaan kunta 2024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F0DF-F5DE-46E0-88C6-8606E31665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310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laatija: Rosa-Maria Tuisku, hanketyöntekijä, Laukaan kunta 2024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F0DF-F5DE-46E0-88C6-8606E31665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4468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Otsikko_sisältö_2_väritaus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DB17FD9-2C29-DC9C-FBF6-AF499BE078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" y="0"/>
            <a:ext cx="12190412" cy="6858893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9"/>
            <a:ext cx="9570044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418" y="2028825"/>
            <a:ext cx="5112005" cy="3653632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6241795" y="2028825"/>
            <a:ext cx="4166449" cy="3653632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laatija: Rosa-Maria Tuisku, hanketyöntekijä, Laukaan kunta 2024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461" y="6356350"/>
            <a:ext cx="2743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75DB0BA-27D7-85D4-9A4E-0943304397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5800" y="380223"/>
            <a:ext cx="1022616" cy="6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5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laatija: Rosa-Maria Tuisku, hanketyöntekijä, Laukaan kunta 2024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F0DF-F5DE-46E0-88C6-8606E31665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871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laatija: Rosa-Maria Tuisku, hanketyöntekijä, Laukaan kunta 2024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F0DF-F5DE-46E0-88C6-8606E31665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342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laatija: Rosa-Maria Tuisku, hanketyöntekijä, Laukaan kunta 2024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F0DF-F5DE-46E0-88C6-8606E31665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2097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laatija: Rosa-Maria Tuisku, hanketyöntekijä, Laukaan kunta 2024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F0DF-F5DE-46E0-88C6-8606E31665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3421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laatija: Rosa-Maria Tuisku, hanketyöntekijä, Laukaan kunta 2024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F0DF-F5DE-46E0-88C6-8606E31665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591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laatija: Rosa-Maria Tuisku, hanketyöntekijä, Laukaan kunta 2024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F0DF-F5DE-46E0-88C6-8606E31665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865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laatija: Rosa-Maria Tuisku, hanketyöntekijä, Laukaan kunta 2024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F0DF-F5DE-46E0-88C6-8606E31665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705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laatija: Rosa-Maria Tuisku, hanketyöntekijä, Laukaan kunta 2024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F0DF-F5DE-46E0-88C6-8606E31665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7642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Esityksen laatija: Rosa-Maria Tuisku, hanketyöntekijä, Laukaan kunta 2024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6F0DF-F5DE-46E0-88C6-8606E31665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010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pen.spotify.com/episode/7L2ZZIIlcITQgTe8zSdXX1?si=E5iYV3j4T7Stp6Ykk2-pzQ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lex.fi/fi/laki/ajantasa/1889/18890039001#a8.7.2022-723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nuoretjarikollisuus.fi/articles/jakamalla-toisen-nuden-voit-syyllistya-rikokseen-2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kirsi.alastalo@hyvaks.fi" TargetMode="External"/><Relationship Id="rId2" Type="http://schemas.openxmlformats.org/officeDocument/2006/relationships/hyperlink" Target="mailto:rosa-maria.tuisku@laukaa.fi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OnkKppCNiU" TargetMode="External"/><Relationship Id="rId2" Type="http://schemas.openxmlformats.org/officeDocument/2006/relationships/hyperlink" Target="https://www.youtube.com/watch?v=pZwvrxVavnQ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993640" cy="308610"/>
          </a:xfrm>
        </p:spPr>
        <p:txBody>
          <a:bodyPr/>
          <a:lstStyle/>
          <a:p>
            <a:r>
              <a:rPr lang="fi-FI" dirty="0"/>
              <a:t>Esityksen laatija: Rosa-Maria Tuisku, hanketyöntekijä, Laukaan kunta 2024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6"/>
          <a:stretch/>
        </p:blipFill>
        <p:spPr>
          <a:xfrm>
            <a:off x="205108" y="1897783"/>
            <a:ext cx="5921372" cy="4196080"/>
          </a:xfrm>
          <a:prstGeom prst="rect">
            <a:avLst/>
          </a:prstGeom>
        </p:spPr>
      </p:pic>
      <p:sp>
        <p:nvSpPr>
          <p:cNvPr id="4" name="Otsikko 1"/>
          <p:cNvSpPr txBox="1">
            <a:spLocks/>
          </p:cNvSpPr>
          <p:nvPr/>
        </p:nvSpPr>
        <p:spPr>
          <a:xfrm>
            <a:off x="426720" y="335451"/>
            <a:ext cx="9712960" cy="78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900" b="1" kern="1200" spc="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dirty="0" err="1">
                <a:solidFill>
                  <a:schemeClr val="tx1"/>
                </a:solidFill>
                <a:latin typeface="+mn-lt"/>
              </a:rPr>
              <a:t>Podcast</a:t>
            </a:r>
            <a:r>
              <a:rPr lang="fi-FI" sz="3600" dirty="0">
                <a:solidFill>
                  <a:schemeClr val="tx1"/>
                </a:solidFill>
                <a:latin typeface="+mn-lt"/>
              </a:rPr>
              <a:t>: Nuoret kysyy – </a:t>
            </a:r>
          </a:p>
          <a:p>
            <a:r>
              <a:rPr lang="fi-FI" sz="3600" dirty="0">
                <a:solidFill>
                  <a:schemeClr val="tx1"/>
                </a:solidFill>
                <a:latin typeface="+mn-lt"/>
              </a:rPr>
              <a:t>Seksuaalinen häirintä ja rikokset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280" y="231201"/>
            <a:ext cx="1196360" cy="752549"/>
          </a:xfrm>
          <a:prstGeom prst="rect">
            <a:avLst/>
          </a:prstGeom>
        </p:spPr>
      </p:pic>
      <p:sp>
        <p:nvSpPr>
          <p:cNvPr id="6" name="Suorakulmio 5"/>
          <p:cNvSpPr/>
          <p:nvPr/>
        </p:nvSpPr>
        <p:spPr>
          <a:xfrm>
            <a:off x="625723" y="1257084"/>
            <a:ext cx="10940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err="1"/>
              <a:t>Podcast</a:t>
            </a:r>
            <a:r>
              <a:rPr lang="fi-FI" dirty="0"/>
              <a:t> löytyy osoitteesta: </a:t>
            </a:r>
            <a:r>
              <a:rPr lang="fi-FI" dirty="0">
                <a:hlinkClick r:id="rId4"/>
              </a:rPr>
              <a:t>https://open.spotify.com/episode/7L2ZZIIlcITQgTe8zSdXX1?si=E5iYV3j4T7Stp6Ykk2-pzQ</a:t>
            </a:r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6475164" y="1775202"/>
            <a:ext cx="5371396" cy="4247317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i-FI" dirty="0"/>
              <a:t>Kuvaus: </a:t>
            </a:r>
          </a:p>
          <a:p>
            <a:pPr lvl="1"/>
            <a:r>
              <a:rPr lang="fi-FI" i="1" dirty="0"/>
              <a:t>Milloin seksuaalinen häirintä on rikos? Onko alastonkuvien lähettäminen ok, jos toinen suostuu? </a:t>
            </a:r>
          </a:p>
          <a:p>
            <a:pPr lvl="1"/>
            <a:r>
              <a:rPr lang="fi-FI" dirty="0" err="1"/>
              <a:t>Podcastissa</a:t>
            </a:r>
            <a:r>
              <a:rPr lang="fi-FI" dirty="0"/>
              <a:t> pysähdytään näihin ja moniin muihin nuorten esittämiin kysymyksiin seksuaalisesta väkivallasta ja häirinnästä. Kysymysten äärellä keskustelevat rikosylikonstaapeli ja ankkuripoliisi Riitta Korhonen </a:t>
            </a:r>
            <a:r>
              <a:rPr lang="fi-FI" dirty="0" err="1"/>
              <a:t>Sisä</a:t>
            </a:r>
            <a:r>
              <a:rPr lang="fi-FI" dirty="0"/>
              <a:t>-Suomen poliisista yhdessä kuraattori Kirsi </a:t>
            </a:r>
            <a:r>
              <a:rPr lang="fi-FI" dirty="0" err="1"/>
              <a:t>Alastalon</a:t>
            </a:r>
            <a:r>
              <a:rPr lang="fi-FI" dirty="0"/>
              <a:t> ja Kouluturvallisuuden hanketyöntekijän Rosa-Maria Tuiskun kanssa. </a:t>
            </a:r>
          </a:p>
          <a:p>
            <a:pPr lvl="1"/>
            <a:r>
              <a:rPr lang="fi-FI" dirty="0"/>
              <a:t>Podin kuva: Jonne Kaakkomäki.</a:t>
            </a:r>
          </a:p>
          <a:p>
            <a:pPr lvl="1"/>
            <a:endParaRPr lang="fi-FI" dirty="0"/>
          </a:p>
          <a:p>
            <a:pPr lvl="1"/>
            <a:r>
              <a:rPr lang="fi-FI" dirty="0" err="1"/>
              <a:t>Podcast</a:t>
            </a:r>
            <a:r>
              <a:rPr lang="fi-FI" dirty="0"/>
              <a:t> on jaoteltu välimusiikilla kolmeen n. 20 min osioon. Kokonaiskesto 1h 8min. </a:t>
            </a:r>
          </a:p>
        </p:txBody>
      </p:sp>
    </p:spTree>
    <p:extLst>
      <p:ext uri="{BB962C8B-B14F-4D97-AF65-F5344CB8AC3E}">
        <p14:creationId xmlns:p14="http://schemas.microsoft.com/office/powerpoint/2010/main" val="300650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152139" y="553089"/>
            <a:ext cx="5461000" cy="1956431"/>
          </a:xfrm>
        </p:spPr>
        <p:txBody>
          <a:bodyPr>
            <a:normAutofit fontScale="90000"/>
          </a:bodyPr>
          <a:lstStyle/>
          <a:p>
            <a:pPr algn="ctr"/>
            <a:r>
              <a:rPr lang="fi-FI" sz="6600" dirty="0">
                <a:solidFill>
                  <a:schemeClr val="tx1"/>
                </a:solidFill>
              </a:rPr>
              <a:t>OSA 2 ALKAA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Kohdasta 24:30 – 47:30</a:t>
            </a:r>
            <a:br>
              <a:rPr lang="fi-FI" dirty="0"/>
            </a:br>
            <a:r>
              <a:rPr lang="fi-FI" dirty="0"/>
              <a:t>Osan kesto: 23 min</a:t>
            </a:r>
          </a:p>
        </p:txBody>
      </p:sp>
      <p:sp>
        <p:nvSpPr>
          <p:cNvPr id="5" name="Suorakulmio 4"/>
          <p:cNvSpPr/>
          <p:nvPr/>
        </p:nvSpPr>
        <p:spPr>
          <a:xfrm>
            <a:off x="1168707" y="2839305"/>
            <a:ext cx="78940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/>
              <a:t>Kysymykset: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Onko se rikos, jos joku painostaa seksiin?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Onko pussailu toisen ihmisen kanssa väärin, jos se olisikin molemmille osapuolille ok?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Mikä ilmoitusvelvollisuus?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Onko joku oikeasti joutunut poliisin puhutteluun seksuaalisesta häirinnästä?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Onko alastonkuvien lähettäminen ok, jos toinen suostuu?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Jos minua sanotaan homoksi, onko se seksuaalista häirintää?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Esityksen laatija: Rosa-Maria Tuisku, hanketyöntekijä, Laukaan kunta 2024</a:t>
            </a:r>
            <a:endParaRPr lang="fi-FI" dirty="0"/>
          </a:p>
        </p:txBody>
      </p:sp>
      <p:pic>
        <p:nvPicPr>
          <p:cNvPr id="7" name="Picture 2" descr="Kysymyksiä, Kysyntä, Epäilyksiä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997" y="1602424"/>
            <a:ext cx="3545205" cy="35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orakulmio 7"/>
          <p:cNvSpPr/>
          <p:nvPr/>
        </p:nvSpPr>
        <p:spPr>
          <a:xfrm>
            <a:off x="8851237" y="6299042"/>
            <a:ext cx="2852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err="1"/>
              <a:t>Podcastissa</a:t>
            </a:r>
            <a:r>
              <a:rPr lang="fi-FI" dirty="0"/>
              <a:t> kohdasta: 24:30 </a:t>
            </a:r>
          </a:p>
        </p:txBody>
      </p:sp>
    </p:spTree>
    <p:extLst>
      <p:ext uri="{BB962C8B-B14F-4D97-AF65-F5344CB8AC3E}">
        <p14:creationId xmlns:p14="http://schemas.microsoft.com/office/powerpoint/2010/main" val="402113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9570044" cy="793111"/>
          </a:xfrm>
        </p:spPr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Onko se rikos, jos joku painostaa seksiin?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/>
          </p:nvPr>
        </p:nvSpPr>
        <p:spPr>
          <a:xfrm>
            <a:off x="838200" y="1571625"/>
            <a:ext cx="10022840" cy="3653632"/>
          </a:xfrm>
        </p:spPr>
        <p:txBody>
          <a:bodyPr/>
          <a:lstStyle/>
          <a:p>
            <a:r>
              <a:rPr lang="fi-FI" dirty="0"/>
              <a:t>Painostaminen seksiin on houkuttelua, pelottelua, uhkailua, ”kaupankäyntiä”</a:t>
            </a:r>
          </a:p>
          <a:p>
            <a:pPr lvl="1"/>
            <a:r>
              <a:rPr lang="fi-FI" dirty="0"/>
              <a:t>Esim. ”Jos suostut, niin saat..”</a:t>
            </a:r>
          </a:p>
          <a:p>
            <a:pPr lvl="1"/>
            <a:r>
              <a:rPr lang="fi-FI" dirty="0"/>
              <a:t>”Jos et suostu niin </a:t>
            </a:r>
            <a:r>
              <a:rPr lang="fi-FI" dirty="0" err="1"/>
              <a:t>mä</a:t>
            </a:r>
            <a:r>
              <a:rPr lang="fi-FI" dirty="0"/>
              <a:t> jätän </a:t>
            </a:r>
            <a:r>
              <a:rPr lang="fi-FI" dirty="0" err="1"/>
              <a:t>sut</a:t>
            </a:r>
            <a:r>
              <a:rPr lang="fi-FI" dirty="0"/>
              <a:t>.”</a:t>
            </a:r>
          </a:p>
          <a:p>
            <a:r>
              <a:rPr lang="fi-FI" dirty="0"/>
              <a:t>Jos painostetaan seksiin, niin ei ole suostumusta.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b="1" dirty="0">
                <a:sym typeface="Wingdings" panose="05000000000000000000" pitchFamily="2" charset="2"/>
              </a:rPr>
              <a:t>Kyseessä on raiskaus eli rikos.</a:t>
            </a:r>
          </a:p>
          <a:p>
            <a:pPr marL="0" indent="0">
              <a:buNone/>
            </a:pPr>
            <a:endParaRPr lang="fi-FI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Aina pitää olla suostumus! </a:t>
            </a: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Suostumus tulisi olla sanallinen tai muutoin todellinen!</a:t>
            </a: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458200" y="6169580"/>
            <a:ext cx="3445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err="1"/>
              <a:t>Podcastissa</a:t>
            </a:r>
            <a:r>
              <a:rPr lang="fi-FI" dirty="0"/>
              <a:t> kohdasta: 24:30-31:14 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Esityksen laatija: Rosa-Maria Tuisku, hanketyöntekijä, Laukaan kunta 2024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 rotWithShape="1">
          <a:blip r:embed="rId2"/>
          <a:srcRect b="16033"/>
          <a:stretch/>
        </p:blipFill>
        <p:spPr>
          <a:xfrm>
            <a:off x="7375095" y="2102563"/>
            <a:ext cx="4528472" cy="216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9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161929"/>
            <a:ext cx="9570044" cy="1325563"/>
          </a:xfrm>
        </p:spPr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Onko pussailu toisen ihmisen kanssa väärin, jos se olisikin molemmille osapuolille ok?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/>
          </p:nvPr>
        </p:nvSpPr>
        <p:spPr>
          <a:xfrm>
            <a:off x="2910840" y="1547905"/>
            <a:ext cx="8610600" cy="2784229"/>
          </a:xfrm>
        </p:spPr>
        <p:txBody>
          <a:bodyPr>
            <a:noAutofit/>
          </a:bodyPr>
          <a:lstStyle/>
          <a:p>
            <a:r>
              <a:rPr lang="fi-FI" sz="2000" b="1" dirty="0"/>
              <a:t>On ok, jos osapuolten iässä ja kypsyydessä ei ole suurta eroa ja siihen on molemmilta suostumus.</a:t>
            </a:r>
          </a:p>
          <a:p>
            <a:pPr lvl="1"/>
            <a:r>
              <a:rPr lang="fi-FI" dirty="0"/>
              <a:t>Esim. 13-v. ja 15-v. seurustelee keskenään ja heillä ei ole suurta eroa kypsyydessä ja iässä.</a:t>
            </a:r>
          </a:p>
          <a:p>
            <a:r>
              <a:rPr lang="fi-FI" sz="2000" b="1" dirty="0"/>
              <a:t>16-vuoden suojaikäraja</a:t>
            </a:r>
            <a:r>
              <a:rPr lang="fi-FI" sz="2000" dirty="0"/>
              <a:t>: Aikuinen ei saa alle 16-vuotiaan kanssa tehdä seksuaalisia tekoja (kuten tyydyttää itseään, olla yhdynnässä, puhua seksuaalissävytteisiä juttuja tai lähettää paljastavia kuvia/seksiviestejä). Auktoriteettisuhteissa ikäraja on 18-v. (esim. opettaja-oppilas).</a:t>
            </a:r>
          </a:p>
        </p:txBody>
      </p:sp>
      <p:sp>
        <p:nvSpPr>
          <p:cNvPr id="4" name="Suorakulmio 3"/>
          <p:cNvSpPr/>
          <p:nvPr/>
        </p:nvSpPr>
        <p:spPr>
          <a:xfrm>
            <a:off x="8312757" y="6268562"/>
            <a:ext cx="3453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err="1"/>
              <a:t>Podcastissa</a:t>
            </a:r>
            <a:r>
              <a:rPr lang="fi-FI" dirty="0"/>
              <a:t> kohdasta: 31:14-36:30 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Esityksen laatija: Rosa-Maria Tuisku, hanketyöntekijä, Laukaan kunta 2024</a:t>
            </a:r>
            <a:endParaRPr lang="fi-FI" dirty="0"/>
          </a:p>
        </p:txBody>
      </p:sp>
      <p:pic>
        <p:nvPicPr>
          <p:cNvPr id="8194" name="Picture 2" descr="Kyyhkynen, Rakkaus, Suudel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93" y="1487492"/>
            <a:ext cx="2536825" cy="25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orakulmio 5"/>
          <p:cNvSpPr/>
          <p:nvPr/>
        </p:nvSpPr>
        <p:spPr>
          <a:xfrm>
            <a:off x="2291338" y="4487391"/>
            <a:ext cx="7838181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fi-FI" dirty="0"/>
              <a:t>17 § </a:t>
            </a:r>
            <a:r>
              <a:rPr lang="fi-FI" u="sng" dirty="0">
                <a:hlinkClick r:id="rId3" tooltip="Linkki muutossäädöksen voimaantulotietoihin"/>
              </a:rPr>
              <a:t>(8.7.2022/723)</a:t>
            </a:r>
            <a:endParaRPr lang="fi-FI" dirty="0"/>
          </a:p>
          <a:p>
            <a:pPr fontAlgn="base"/>
            <a:r>
              <a:rPr lang="fi-FI" dirty="0"/>
              <a:t>Rajoitussäännös: Lapsenraiskauksena, seksuaalisena kajoamisena lapseen tai lapsen seksuaalisena hyväksikäyttönä ei pidetä tekoa, joka ei loukkaa kohteen seksuaalista itsemääräämisoikeutta ja jonka osapuolten iässä sekä kypsyydessä ei ole suurta eroa.</a:t>
            </a:r>
          </a:p>
        </p:txBody>
      </p:sp>
    </p:spTree>
    <p:extLst>
      <p:ext uri="{BB962C8B-B14F-4D97-AF65-F5344CB8AC3E}">
        <p14:creationId xmlns:p14="http://schemas.microsoft.com/office/powerpoint/2010/main" val="245155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Koulun aikuisten ilmoitusvelvollisuus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/>
          </p:nvPr>
        </p:nvSpPr>
        <p:spPr>
          <a:xfrm>
            <a:off x="838418" y="2028825"/>
            <a:ext cx="10672862" cy="2167255"/>
          </a:xfrm>
        </p:spPr>
        <p:txBody>
          <a:bodyPr>
            <a:normAutofit/>
          </a:bodyPr>
          <a:lstStyle/>
          <a:p>
            <a:r>
              <a:rPr lang="fi-FI" sz="2800" dirty="0"/>
              <a:t>Koulun aikuisella on velvollisuus tehdä seksuaalirikosepäilyissä ilmoitus sekä poliisille että lastensuojeluun eli</a:t>
            </a:r>
          </a:p>
          <a:p>
            <a:pPr lvl="1"/>
            <a:r>
              <a:rPr lang="fi-FI" sz="2400" dirty="0"/>
              <a:t>Rikosilmoitus </a:t>
            </a:r>
          </a:p>
          <a:p>
            <a:pPr marL="457200" lvl="1" indent="0">
              <a:buNone/>
            </a:pPr>
            <a:r>
              <a:rPr lang="fi-FI" sz="2400" dirty="0"/>
              <a:t>	ja</a:t>
            </a:r>
          </a:p>
          <a:p>
            <a:pPr lvl="1"/>
            <a:r>
              <a:rPr lang="fi-FI" sz="2400" dirty="0"/>
              <a:t>Lastensuojeluilmoitus</a:t>
            </a:r>
          </a:p>
          <a:p>
            <a:pPr marL="457200" lvl="1" indent="0">
              <a:buNone/>
            </a:pP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213551" y="6352143"/>
            <a:ext cx="3453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err="1"/>
              <a:t>Podcastissa</a:t>
            </a:r>
            <a:r>
              <a:rPr lang="fi-FI" dirty="0"/>
              <a:t> kohdasta: 36:30-37:10 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Esityksen laatija: Rosa-Maria Tuisku, hanketyöntekijä, Laukaan kunta 2024</a:t>
            </a:r>
            <a:endParaRPr lang="fi-FI" dirty="0"/>
          </a:p>
        </p:txBody>
      </p:sp>
      <p:pic>
        <p:nvPicPr>
          <p:cNvPr id="9218" name="Picture 2" descr="Poliisi, Upseeri, Laki, Täytäntöönp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222" y="3239684"/>
            <a:ext cx="5442585" cy="281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01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Onko joku oikeasti joutunut poliisin puhutteluun seksuaalisesta häirinnästä?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/>
          </p:nvPr>
        </p:nvSpPr>
        <p:spPr>
          <a:xfrm>
            <a:off x="838418" y="2028825"/>
            <a:ext cx="10256302" cy="3653632"/>
          </a:xfrm>
        </p:spPr>
        <p:txBody>
          <a:bodyPr/>
          <a:lstStyle/>
          <a:p>
            <a:r>
              <a:rPr lang="fi-FI" dirty="0"/>
              <a:t>On. </a:t>
            </a:r>
          </a:p>
          <a:p>
            <a:r>
              <a:rPr lang="fi-FI" dirty="0"/>
              <a:t>Tapauksia on monenlaisia. Esim. lapsen raiskauksesta seksuaalissävytteisten kuvien levittämiseen.</a:t>
            </a:r>
          </a:p>
        </p:txBody>
      </p:sp>
      <p:sp>
        <p:nvSpPr>
          <p:cNvPr id="4" name="Suorakulmio 3"/>
          <p:cNvSpPr/>
          <p:nvPr/>
        </p:nvSpPr>
        <p:spPr>
          <a:xfrm>
            <a:off x="8556597" y="6352143"/>
            <a:ext cx="3506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err="1"/>
              <a:t>Podcastissa</a:t>
            </a:r>
            <a:r>
              <a:rPr lang="fi-FI" dirty="0"/>
              <a:t> kohdasta: 37:10- 38:00 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Esityksen laatija: Rosa-Maria Tuisku, hanketyöntekijä, Laukaan kunta 2024</a:t>
            </a:r>
            <a:endParaRPr lang="fi-FI" dirty="0"/>
          </a:p>
        </p:txBody>
      </p:sp>
      <p:pic>
        <p:nvPicPr>
          <p:cNvPr id="6" name="Picture 2" descr="Poliisi, Upseeri, Laki, Täytäntöönpa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983" y="3327161"/>
            <a:ext cx="4547176" cy="235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75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Onko alastonkuvien lähettäminen ok, jos toinen suostuu?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/>
          </p:nvPr>
        </p:nvSpPr>
        <p:spPr>
          <a:xfrm>
            <a:off x="838200" y="1690692"/>
            <a:ext cx="6527800" cy="3653632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Kyllä, itsestä otetun kuvan voi periaatteessa lähettää, jos on molempien suostumus, JA jos iässä ja kehityksessä ei ole suurta eroa. 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sz="2800" dirty="0">
                <a:solidFill>
                  <a:schemeClr val="tx1"/>
                </a:solidFill>
              </a:rPr>
              <a:t>MUTTA KANNATTAAKO?</a:t>
            </a:r>
            <a:endParaRPr lang="fi-FI" sz="2800" dirty="0"/>
          </a:p>
          <a:p>
            <a:r>
              <a:rPr lang="fi-FI" dirty="0"/>
              <a:t>Kun kuvan lähettää, ei ole enää hallintaa siihen, miten kuvan käy. Jos kuva leviää, niin kuvaa ei välttämättä koskaan enää saa netistä pois.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Katsokaa video: </a:t>
            </a:r>
            <a:r>
              <a:rPr lang="fi-FI" dirty="0">
                <a:hlinkClick r:id="rId2"/>
              </a:rPr>
              <a:t>https://www.nuoretjarikollisuus.fi/articles/jakamalla-toisen-nuden-voit-syyllistya-rikokseen-2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708002" y="6352143"/>
            <a:ext cx="3400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err="1"/>
              <a:t>Podcastissa</a:t>
            </a:r>
            <a:r>
              <a:rPr lang="fi-FI" dirty="0"/>
              <a:t> kohdasta: 38:00-43:35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Esityksen laatija: Rosa-Maria Tuisku, hanketyöntekijä, Laukaan kunta 2024</a:t>
            </a:r>
            <a:endParaRPr lang="fi-FI" dirty="0"/>
          </a:p>
        </p:txBody>
      </p:sp>
      <p:pic>
        <p:nvPicPr>
          <p:cNvPr id="10242" name="Picture 2" descr="Selfie, Älypuhelin, Kännykkä, Valokuva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648" y="2077486"/>
            <a:ext cx="4326825" cy="288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Merkki, Lopettaa, Varoitus, Stop-Merkki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7" t="5828" r="16945" b="10166"/>
          <a:stretch/>
        </p:blipFill>
        <p:spPr bwMode="auto">
          <a:xfrm>
            <a:off x="7952576" y="4134467"/>
            <a:ext cx="1869091" cy="20460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66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fi-FI" dirty="0">
                <a:solidFill>
                  <a:schemeClr val="tx1"/>
                </a:solidFill>
              </a:rPr>
              <a:t>Toisesta ihmisestä otetun seksuaalissävytteisen kuvan jakaminen eteenpäin muille, esim. kavereille, on rikos.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/>
          </p:nvPr>
        </p:nvSpPr>
        <p:spPr>
          <a:xfrm>
            <a:off x="838418" y="2028825"/>
            <a:ext cx="10144542" cy="1638935"/>
          </a:xfrm>
        </p:spPr>
        <p:txBody>
          <a:bodyPr/>
          <a:lstStyle/>
          <a:p>
            <a:r>
              <a:rPr lang="fi-FI" dirty="0"/>
              <a:t>Jos saat </a:t>
            </a:r>
            <a:r>
              <a:rPr lang="fi-FI" dirty="0" err="1"/>
              <a:t>somessa</a:t>
            </a:r>
            <a:r>
              <a:rPr lang="fi-FI" dirty="0"/>
              <a:t> jostakin ihmisestä otetun seksuaalissävytteisen kuvan, </a:t>
            </a:r>
            <a:r>
              <a:rPr lang="fi-FI" b="1" dirty="0"/>
              <a:t>ÄLÄ JAA sitä eteenpäin, edes kavereille.</a:t>
            </a:r>
            <a:r>
              <a:rPr lang="fi-FI" dirty="0"/>
              <a:t> Kerro asiasta jollekin luotettavalle aikuiselle, jonka tulee olla poliisiin yhteydessä.</a:t>
            </a:r>
          </a:p>
          <a:p>
            <a:r>
              <a:rPr lang="fi-FI" dirty="0"/>
              <a:t>Säilytä kuva poliisia varten todistusaineistona, esim. kuvakaappauksena.</a:t>
            </a:r>
          </a:p>
        </p:txBody>
      </p:sp>
      <p:sp>
        <p:nvSpPr>
          <p:cNvPr id="4" name="Suorakulmio 3"/>
          <p:cNvSpPr/>
          <p:nvPr/>
        </p:nvSpPr>
        <p:spPr>
          <a:xfrm>
            <a:off x="8851237" y="6299042"/>
            <a:ext cx="3400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err="1"/>
              <a:t>Podcastissa</a:t>
            </a:r>
            <a:r>
              <a:rPr lang="fi-FI" dirty="0"/>
              <a:t> kohdasta: 43:35-45:30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Esityksen laatija: Rosa-Maria Tuisku, hanketyöntekijä, Laukaan kunta 2024</a:t>
            </a:r>
            <a:endParaRPr lang="fi-FI" dirty="0"/>
          </a:p>
        </p:txBody>
      </p:sp>
      <p:pic>
        <p:nvPicPr>
          <p:cNvPr id="12290" name="Picture 2" descr="Kädet, Puhelin, Älypuhel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831" y="3829945"/>
            <a:ext cx="3547715" cy="236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Merkki, Lopettaa, Varoitus, Stop-Merkk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7" t="5828" r="16945" b="10166"/>
          <a:stretch/>
        </p:blipFill>
        <p:spPr bwMode="auto">
          <a:xfrm>
            <a:off x="7218597" y="3960356"/>
            <a:ext cx="1869091" cy="20460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7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Jos minua sanotaan homoksi, onko se seksuaalista häirintää?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/>
          </p:nvPr>
        </p:nvSpPr>
        <p:spPr>
          <a:xfrm>
            <a:off x="2600960" y="1786427"/>
            <a:ext cx="9133840" cy="37304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/>
              <a:t>Seksuaalinen häirintä voi olla myös vihamielistä tai törkeää puhetta, kuten </a:t>
            </a:r>
            <a:r>
              <a:rPr lang="fi-FI" dirty="0" err="1"/>
              <a:t>homottelua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Rikoksena kyseiset nimittelyt voi olla useimmiten</a:t>
            </a:r>
          </a:p>
          <a:p>
            <a:r>
              <a:rPr lang="fi-FI" b="1" dirty="0"/>
              <a:t>Kunnianloukkausrikos</a:t>
            </a:r>
            <a:r>
              <a:rPr lang="fi-FI" dirty="0"/>
              <a:t> = asia on valheellinen </a:t>
            </a:r>
          </a:p>
          <a:p>
            <a:pPr marL="0" indent="0">
              <a:buNone/>
            </a:pPr>
            <a:r>
              <a:rPr lang="fi-FI" dirty="0"/>
              <a:t>Tai </a:t>
            </a:r>
          </a:p>
          <a:p>
            <a:r>
              <a:rPr lang="fi-FI" b="1" dirty="0"/>
              <a:t>Yksityiselämää loukkaavan tiedon levittäminen </a:t>
            </a:r>
            <a:r>
              <a:rPr lang="fi-FI" dirty="0"/>
              <a:t>= asia on tosi, ja levitetään tietoa jonkun seksuaalisesta suuntautumisesta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sz="3600" dirty="0"/>
              <a:t>Älä siis nimittele toisia, tai saatat syyllistyä rikokseen! Kohtele kaikkia ystävällisesti!</a:t>
            </a:r>
          </a:p>
        </p:txBody>
      </p:sp>
      <p:sp>
        <p:nvSpPr>
          <p:cNvPr id="4" name="Suorakulmio 3"/>
          <p:cNvSpPr/>
          <p:nvPr/>
        </p:nvSpPr>
        <p:spPr>
          <a:xfrm>
            <a:off x="8475317" y="6352143"/>
            <a:ext cx="3400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err="1"/>
              <a:t>Podcastissa</a:t>
            </a:r>
            <a:r>
              <a:rPr lang="fi-FI" dirty="0"/>
              <a:t> kohdasta: 45:30-47:30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Esityksen laatija: Rosa-Maria Tuisku, hanketyöntekijä, Laukaan kunta 2024</a:t>
            </a:r>
            <a:endParaRPr lang="fi-FI" dirty="0"/>
          </a:p>
        </p:txBody>
      </p:sp>
      <p:pic>
        <p:nvPicPr>
          <p:cNvPr id="13314" name="Picture 2" descr="Mies, Yksinäinen, Piilossa, Surulline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2" r="31144"/>
          <a:stretch/>
        </p:blipFill>
        <p:spPr bwMode="auto">
          <a:xfrm>
            <a:off x="518160" y="1786427"/>
            <a:ext cx="1676400" cy="316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41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979420" y="571981"/>
            <a:ext cx="5461000" cy="1468751"/>
          </a:xfrm>
        </p:spPr>
        <p:txBody>
          <a:bodyPr>
            <a:normAutofit fontScale="90000"/>
          </a:bodyPr>
          <a:lstStyle/>
          <a:p>
            <a:pPr algn="ctr"/>
            <a:r>
              <a:rPr lang="fi-FI" sz="6600" dirty="0">
                <a:solidFill>
                  <a:schemeClr val="tx1"/>
                </a:solidFill>
              </a:rPr>
              <a:t>OSA 3 ALKAA</a:t>
            </a:r>
            <a:br>
              <a:rPr lang="fi-FI" dirty="0"/>
            </a:br>
            <a:br>
              <a:rPr lang="fi-FI" dirty="0"/>
            </a:br>
            <a:r>
              <a:rPr lang="fi-FI" dirty="0"/>
              <a:t>Aika 47:30 - 1:08:00</a:t>
            </a:r>
            <a:br>
              <a:rPr lang="fi-FI" dirty="0"/>
            </a:br>
            <a:r>
              <a:rPr lang="fi-FI" dirty="0"/>
              <a:t>Osan kesto: 20 min 30s.</a:t>
            </a:r>
          </a:p>
        </p:txBody>
      </p:sp>
      <p:sp>
        <p:nvSpPr>
          <p:cNvPr id="5" name="Suorakulmio 4"/>
          <p:cNvSpPr/>
          <p:nvPr/>
        </p:nvSpPr>
        <p:spPr>
          <a:xfrm>
            <a:off x="233679" y="2489200"/>
            <a:ext cx="10505441" cy="36933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i-FI" b="1" dirty="0"/>
              <a:t>Kysymykset: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Mitä tehdä tilanteessa, jos seksuaalisesti ahdistellaan?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Mitä pitää tehdä jos näen seksuaalista häirintää?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Mitä teen jos näen kaverin tekemässä seksuaalista häirintää?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Jos tyttö haluaa, että hiero </a:t>
            </a:r>
            <a:r>
              <a:rPr lang="fi-FI" dirty="0" err="1"/>
              <a:t>mun</a:t>
            </a:r>
            <a:r>
              <a:rPr lang="fi-FI" dirty="0"/>
              <a:t> tissejä ja se on pojalle ok, mutta kun eroatte, niin tyttö alkaa väittää, etten halunnutkaan. Mitä pitää tehdä?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Netissä tapahtuva häirintä ja siihen puuttuminen: Kenen vastuulla?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Mistä tietää, kuka on turvallinen aikuinen?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Mitä, jos en uskalla pyytää apua?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Mitä jos opettaja häiritsee oppilaita?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Miten kulttuurilliset asiat voi vaikuttaa seksuaalisesta häirinnästä tms. puuttumiseen ja puhumiseen?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Miten seksuaalista häirintää voisi vähentää?</a:t>
            </a:r>
          </a:p>
          <a:p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Esityksen laatija: Rosa-Maria Tuisku, hanketyöntekijä, Laukaan kunta 2024</a:t>
            </a:r>
            <a:endParaRPr lang="fi-FI" dirty="0"/>
          </a:p>
        </p:txBody>
      </p:sp>
      <p:pic>
        <p:nvPicPr>
          <p:cNvPr id="6" name="Picture 2" descr="Kysymyksiä, Kysyntä, Epäilyksiä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2" r="27933"/>
          <a:stretch/>
        </p:blipFill>
        <p:spPr bwMode="auto">
          <a:xfrm>
            <a:off x="10637520" y="1592264"/>
            <a:ext cx="1412240" cy="35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orakulmio 6"/>
          <p:cNvSpPr/>
          <p:nvPr/>
        </p:nvSpPr>
        <p:spPr>
          <a:xfrm>
            <a:off x="8475317" y="6352143"/>
            <a:ext cx="3632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err="1"/>
              <a:t>Podcastissa</a:t>
            </a:r>
            <a:r>
              <a:rPr lang="fi-FI" dirty="0"/>
              <a:t> kohdasta: 47:30- 1:08:00</a:t>
            </a:r>
          </a:p>
        </p:txBody>
      </p:sp>
    </p:spTree>
    <p:extLst>
      <p:ext uri="{BB962C8B-B14F-4D97-AF65-F5344CB8AC3E}">
        <p14:creationId xmlns:p14="http://schemas.microsoft.com/office/powerpoint/2010/main" val="119509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95560" cy="1325563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tx1"/>
                </a:solidFill>
              </a:rPr>
              <a:t>Mitä tehdä tilanteessa, jos seksuaalisesti ahdistellaan?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Mitä pitää tehdä jos näen seksuaalista häirintää?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Mitä teen jos näen kaverin tekemässä seksuaalista häirintää?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/>
          </p:nvPr>
        </p:nvSpPr>
        <p:spPr>
          <a:xfrm>
            <a:off x="838418" y="2028825"/>
            <a:ext cx="7777262" cy="1923415"/>
          </a:xfrm>
        </p:spPr>
        <p:txBody>
          <a:bodyPr>
            <a:noAutofit/>
          </a:bodyPr>
          <a:lstStyle/>
          <a:p>
            <a:r>
              <a:rPr lang="fi-FI" sz="2400" dirty="0"/>
              <a:t>Jos olet itse kohteena, käske häiritsijää lopettamaan. Kerro aikuiselle.</a:t>
            </a:r>
          </a:p>
          <a:p>
            <a:r>
              <a:rPr lang="fi-FI" sz="2400" dirty="0"/>
              <a:t>Jos näet, että jotakuta toista häiritään tai kohdellaan epäasiallisesti, käske häiritsijää lopettamaan. Kertokaa aikuiselle.</a:t>
            </a:r>
          </a:p>
          <a:p>
            <a:r>
              <a:rPr lang="fi-FI" sz="2400" dirty="0"/>
              <a:t>Jos epäilynä on rikos, tulee ilmoittaa poliisille.</a:t>
            </a:r>
          </a:p>
          <a:p>
            <a:pPr marL="0" indent="0">
              <a:buNone/>
            </a:pPr>
            <a:r>
              <a:rPr lang="fi-FI" sz="2400" b="1" dirty="0"/>
              <a:t>Jos suljet silmät tapahtumalta, saatat itse olla sallimassa tapahtunutta! Eli puutu! Kerro aikuiselle!</a:t>
            </a:r>
          </a:p>
        </p:txBody>
      </p:sp>
      <p:sp>
        <p:nvSpPr>
          <p:cNvPr id="4" name="Suorakulmio 3"/>
          <p:cNvSpPr/>
          <p:nvPr/>
        </p:nvSpPr>
        <p:spPr>
          <a:xfrm>
            <a:off x="8363557" y="6352143"/>
            <a:ext cx="3453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err="1"/>
              <a:t>Podcastissa</a:t>
            </a:r>
            <a:r>
              <a:rPr lang="fi-FI" dirty="0"/>
              <a:t> kohdasta: 47:30-51:30 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Esityksen laatija: Rosa-Maria Tuisku, hanketyöntekijä, Laukaan kunta 2024</a:t>
            </a:r>
            <a:endParaRPr lang="fi-FI" dirty="0"/>
          </a:p>
        </p:txBody>
      </p:sp>
      <p:pic>
        <p:nvPicPr>
          <p:cNvPr id="14338" name="Picture 2" descr="Ei, Kieltäytyä, Negatiivinen, Hylätä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256" y="1690692"/>
            <a:ext cx="2496184" cy="374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98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2000" y="624209"/>
            <a:ext cx="9499600" cy="1956431"/>
          </a:xfrm>
        </p:spPr>
        <p:txBody>
          <a:bodyPr>
            <a:normAutofit fontScale="90000"/>
          </a:bodyPr>
          <a:lstStyle/>
          <a:p>
            <a:pPr algn="ctr"/>
            <a:r>
              <a:rPr lang="fi-FI" sz="6600" dirty="0">
                <a:solidFill>
                  <a:schemeClr val="tx1"/>
                </a:solidFill>
              </a:rPr>
              <a:t>OSA 1 </a:t>
            </a:r>
            <a:br>
              <a:rPr lang="fi-FI" sz="6600" dirty="0"/>
            </a:br>
            <a:r>
              <a:rPr lang="fi-FI" dirty="0"/>
              <a:t>Osan kesto: 24min 30s</a:t>
            </a:r>
            <a:br>
              <a:rPr lang="fi-FI" dirty="0"/>
            </a:br>
            <a:endParaRPr lang="fi-FI" dirty="0"/>
          </a:p>
        </p:txBody>
      </p:sp>
      <p:sp>
        <p:nvSpPr>
          <p:cNvPr id="5" name="Suorakulmio 4"/>
          <p:cNvSpPr/>
          <p:nvPr/>
        </p:nvSpPr>
        <p:spPr>
          <a:xfrm>
            <a:off x="762000" y="2580640"/>
            <a:ext cx="7716215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1" dirty="0"/>
              <a:t>Kysymykset: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Onko ok puhua ystävien kanssa seksuaalisista asioista, jos se on kavereille ok?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Saako toista halata ilman lupaa?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Mikä suostumus?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Mitä on seksuaalinen väkivalta? </a:t>
            </a:r>
            <a:br>
              <a:rPr lang="fi-FI" dirty="0"/>
            </a:br>
            <a:r>
              <a:rPr lang="fi-FI" dirty="0"/>
              <a:t>Mitä on seksuaalinen häirintä?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Milloin on kyseessä rikos?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Mitä, jos tekijä on alle 15-vuotias? Entä yli 15-vuotias?</a:t>
            </a:r>
            <a:endParaRPr lang="fi-FI" dirty="0">
              <a:solidFill>
                <a:schemeClr val="tx2"/>
              </a:solidFill>
            </a:endParaRPr>
          </a:p>
          <a:p>
            <a:endParaRPr lang="fi-FI" dirty="0"/>
          </a:p>
          <a:p>
            <a:r>
              <a:rPr lang="fi-FI" dirty="0"/>
              <a:t> 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Esityksen laatija: Rosa-Maria Tuisku, hanketyöntekijä, Laukaan kunta 2024</a:t>
            </a:r>
          </a:p>
        </p:txBody>
      </p:sp>
      <p:pic>
        <p:nvPicPr>
          <p:cNvPr id="1026" name="Picture 2" descr="Kysymyksiä, Kysyntä, Epäilyksiä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997" y="1602424"/>
            <a:ext cx="3545205" cy="35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82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tx1"/>
                </a:solidFill>
              </a:rPr>
              <a:t>Jos tyttö haluaa, että hiero </a:t>
            </a:r>
            <a:r>
              <a:rPr lang="fi-FI" dirty="0" err="1">
                <a:solidFill>
                  <a:schemeClr val="tx1"/>
                </a:solidFill>
              </a:rPr>
              <a:t>mun</a:t>
            </a:r>
            <a:r>
              <a:rPr lang="fi-FI" dirty="0">
                <a:solidFill>
                  <a:schemeClr val="tx1"/>
                </a:solidFill>
              </a:rPr>
              <a:t> tissejä ja se on pojalle ok, mutta kun eroatte, niin tyttö alkaa väittää, etten halunnutkaan. Mitä pitää tehdä?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/>
          </p:nvPr>
        </p:nvSpPr>
        <p:spPr>
          <a:xfrm>
            <a:off x="838418" y="2028825"/>
            <a:ext cx="10175022" cy="1202055"/>
          </a:xfrm>
        </p:spPr>
        <p:txBody>
          <a:bodyPr/>
          <a:lstStyle/>
          <a:p>
            <a:r>
              <a:rPr lang="fi-FI" dirty="0"/>
              <a:t>Poliisissa tutkitaan myös sana sanaa vastaan rikoksia, ja näissä totuus pyritään selvittämään.</a:t>
            </a:r>
          </a:p>
          <a:p>
            <a:r>
              <a:rPr lang="fi-FI" dirty="0"/>
              <a:t>Kerro aikuiselle ja tarvittaessa poliisille.</a:t>
            </a:r>
          </a:p>
        </p:txBody>
      </p:sp>
      <p:sp>
        <p:nvSpPr>
          <p:cNvPr id="4" name="Suorakulmio 3"/>
          <p:cNvSpPr/>
          <p:nvPr/>
        </p:nvSpPr>
        <p:spPr>
          <a:xfrm>
            <a:off x="8851237" y="6299042"/>
            <a:ext cx="3453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err="1"/>
              <a:t>Podcastissa</a:t>
            </a:r>
            <a:r>
              <a:rPr lang="fi-FI" dirty="0"/>
              <a:t> kohdasta: 51:30-53:20 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Esityksen laatija: Rosa-Maria Tuisku, hanketyöntekijä, Laukaan kunta 2024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737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Netissä tapahtuva häirintä ja siihen puuttuminen: Kenen vastuulla?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/>
          </p:nvPr>
        </p:nvSpPr>
        <p:spPr>
          <a:xfrm>
            <a:off x="838200" y="1866265"/>
            <a:ext cx="7391182" cy="3653632"/>
          </a:xfrm>
        </p:spPr>
        <p:txBody>
          <a:bodyPr/>
          <a:lstStyle/>
          <a:p>
            <a:r>
              <a:rPr lang="fi-FI" dirty="0"/>
              <a:t>Jos koulun aikuisen tietoon on tullut, että alle 18-vuotias on joutunut rikoksen kohteeksi, koulun aikuisen velvollisuus on tehdä ilmoitus poliisille ja lastensuojeluun. Oli rikos tapahtunut sitten vapaa-ajalla tai koulussa.</a:t>
            </a:r>
          </a:p>
          <a:p>
            <a:r>
              <a:rPr lang="fi-FI" dirty="0"/>
              <a:t>Koulun on puututtava ja selvitettävä koulussa kouluajalla tapahtuneet tilanteet ja jos tilanteessa epäillään rikosta, siirtyy asian selvittäminen poliisin vastuulle. Jos asiassa ei epäillä rikosta, on koulun vastuulla selvittää tilanne.</a:t>
            </a:r>
          </a:p>
          <a:p>
            <a:r>
              <a:rPr lang="fi-FI" dirty="0"/>
              <a:t>Koulun rooli on tukea oppilasta koulussa ja tarjota esim. oppilashuollon palveluita.</a:t>
            </a:r>
          </a:p>
        </p:txBody>
      </p:sp>
      <p:sp>
        <p:nvSpPr>
          <p:cNvPr id="4" name="Suorakulmio 3"/>
          <p:cNvSpPr/>
          <p:nvPr/>
        </p:nvSpPr>
        <p:spPr>
          <a:xfrm>
            <a:off x="8851237" y="6299042"/>
            <a:ext cx="3453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err="1"/>
              <a:t>Podcastissa</a:t>
            </a:r>
            <a:r>
              <a:rPr lang="fi-FI" dirty="0"/>
              <a:t> kohdasta: 53:20-56:27 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Esityksen laatija: Rosa-Maria Tuisku, hanketyöntekijä, Laukaan kunta 2024</a:t>
            </a:r>
            <a:endParaRPr lang="fi-FI" dirty="0"/>
          </a:p>
        </p:txBody>
      </p:sp>
      <p:pic>
        <p:nvPicPr>
          <p:cNvPr id="6" name="Picture 2" descr="Kädet, Puhelin, Älypuhel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880" y="2330772"/>
            <a:ext cx="3547715" cy="236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14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Mistä tietää, kuka on turvallinen aikuinen?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/>
          </p:nvPr>
        </p:nvSpPr>
        <p:spPr>
          <a:xfrm>
            <a:off x="838200" y="3484880"/>
            <a:ext cx="10144542" cy="17767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/>
              <a:t>ÄLÄ JÄÄ YKSIN!</a:t>
            </a:r>
          </a:p>
          <a:p>
            <a:r>
              <a:rPr lang="fi-FI" dirty="0"/>
              <a:t>Juttele kaverille, kertokaa yhdessä kaverin kanssa asiasta jollekin aikuiselle.</a:t>
            </a:r>
          </a:p>
          <a:p>
            <a:r>
              <a:rPr lang="fi-FI" dirty="0"/>
              <a:t>Puhu suoraan poliisille.</a:t>
            </a:r>
          </a:p>
          <a:p>
            <a:r>
              <a:rPr lang="fi-FI" dirty="0"/>
              <a:t>Vinkkaa </a:t>
            </a:r>
            <a:r>
              <a:rPr lang="fi-FI" dirty="0" err="1"/>
              <a:t>somessa</a:t>
            </a:r>
            <a:r>
              <a:rPr lang="fi-FI" dirty="0"/>
              <a:t> tapahtuneista suoraan sovelluksen ylläpitäjälle.</a:t>
            </a:r>
          </a:p>
          <a:p>
            <a:r>
              <a:rPr lang="fi-FI" dirty="0"/>
              <a:t>Nuorten auttavat </a:t>
            </a:r>
            <a:r>
              <a:rPr lang="fi-FI" dirty="0" err="1"/>
              <a:t>chatit</a:t>
            </a:r>
            <a:r>
              <a:rPr lang="fi-FI" dirty="0"/>
              <a:t> tai RIKU-</a:t>
            </a:r>
            <a:r>
              <a:rPr lang="fi-FI" dirty="0" err="1"/>
              <a:t>chat</a:t>
            </a:r>
            <a:r>
              <a:rPr lang="fi-FI" dirty="0"/>
              <a:t>.</a:t>
            </a:r>
          </a:p>
          <a:p>
            <a:endParaRPr lang="fi-FI" dirty="0"/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886351" y="2656759"/>
            <a:ext cx="9570044" cy="828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>
                <a:solidFill>
                  <a:schemeClr val="tx1"/>
                </a:solidFill>
              </a:rPr>
              <a:t>Mitä, jos en uskalla pyytää apua?</a:t>
            </a:r>
          </a:p>
        </p:txBody>
      </p:sp>
      <p:sp>
        <p:nvSpPr>
          <p:cNvPr id="6" name="Tekstin paikkamerkki 2"/>
          <p:cNvSpPr>
            <a:spLocks noGrp="1"/>
          </p:cNvSpPr>
          <p:nvPr>
            <p:ph type="body" sz="quarter" idx="15"/>
          </p:nvPr>
        </p:nvSpPr>
        <p:spPr>
          <a:xfrm>
            <a:off x="838200" y="1467247"/>
            <a:ext cx="10144542" cy="1336914"/>
          </a:xfrm>
        </p:spPr>
        <p:txBody>
          <a:bodyPr>
            <a:normAutofit/>
          </a:bodyPr>
          <a:lstStyle/>
          <a:p>
            <a:r>
              <a:rPr lang="fi-FI" dirty="0"/>
              <a:t>Se voi olla kuka tahansa koulun aikuinen, kehen luotat: Oma opettaja, rehtori, kuraattori, koulun terveydenhoitaja, psykologi, koulunuorisotyöntekijä </a:t>
            </a:r>
            <a:r>
              <a:rPr lang="fi-FI" dirty="0" err="1"/>
              <a:t>jne</a:t>
            </a:r>
            <a:r>
              <a:rPr lang="fi-FI" dirty="0"/>
              <a:t>…</a:t>
            </a:r>
          </a:p>
          <a:p>
            <a:r>
              <a:rPr lang="fi-FI" dirty="0"/>
              <a:t>Omat vanhemmat tai joku tuttu aikuinen. </a:t>
            </a:r>
          </a:p>
        </p:txBody>
      </p:sp>
      <p:sp>
        <p:nvSpPr>
          <p:cNvPr id="7" name="Suorakulmio 6"/>
          <p:cNvSpPr/>
          <p:nvPr/>
        </p:nvSpPr>
        <p:spPr>
          <a:xfrm>
            <a:off x="8465157" y="6352143"/>
            <a:ext cx="3632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err="1"/>
              <a:t>Podcastissa</a:t>
            </a:r>
            <a:r>
              <a:rPr lang="fi-FI" dirty="0"/>
              <a:t> kohdasta: 56:27-1:02:15 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Esityksen laatija: Rosa-Maria Tuisku, hanketyöntekijä, Laukaan kunta 2024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561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9570044" cy="955671"/>
          </a:xfrm>
        </p:spPr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Mitä jos opettaja häiritsee oppilaita?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/>
          </p:nvPr>
        </p:nvSpPr>
        <p:spPr>
          <a:xfrm>
            <a:off x="838200" y="1541145"/>
            <a:ext cx="10165080" cy="3653632"/>
          </a:xfrm>
        </p:spPr>
        <p:txBody>
          <a:bodyPr/>
          <a:lstStyle/>
          <a:p>
            <a:r>
              <a:rPr lang="fi-FI" dirty="0"/>
              <a:t>Siihen tulee puuttua.</a:t>
            </a:r>
          </a:p>
          <a:p>
            <a:r>
              <a:rPr lang="fi-FI" dirty="0"/>
              <a:t>Jos kyse on seksuaalisesti olennainen teko, on asia vietävä poliisin tietoon.</a:t>
            </a:r>
          </a:p>
        </p:txBody>
      </p:sp>
      <p:sp>
        <p:nvSpPr>
          <p:cNvPr id="4" name="Suorakulmio 3"/>
          <p:cNvSpPr/>
          <p:nvPr/>
        </p:nvSpPr>
        <p:spPr>
          <a:xfrm>
            <a:off x="8188027" y="6352143"/>
            <a:ext cx="3812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err="1"/>
              <a:t>Podcastissa</a:t>
            </a:r>
            <a:r>
              <a:rPr lang="fi-FI" dirty="0"/>
              <a:t> kohdasta: 1:02:15-1:03:22 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Esityksen laatija: Rosa-Maria Tuisku, hanketyöntekijä, Laukaan kunta 2024</a:t>
            </a:r>
            <a:endParaRPr lang="fi-FI" dirty="0"/>
          </a:p>
        </p:txBody>
      </p:sp>
      <p:pic>
        <p:nvPicPr>
          <p:cNvPr id="19458" name="Picture 2" descr="Merkki, Lopettaa, Varoitus, Stop-Merk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895" y="2651760"/>
            <a:ext cx="3521710" cy="264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96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tx1"/>
                </a:solidFill>
              </a:rPr>
              <a:t>Miten kulttuurilliset asiat voi vaikuttaa seksuaalisesta häirinnästä tms. puuttumiseen ja puhumiseen? Kun joissakin se on tabu.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/>
          </p:nvPr>
        </p:nvSpPr>
        <p:spPr>
          <a:xfrm>
            <a:off x="838418" y="2028825"/>
            <a:ext cx="10378222" cy="3653632"/>
          </a:xfrm>
        </p:spPr>
        <p:txBody>
          <a:bodyPr/>
          <a:lstStyle/>
          <a:p>
            <a:r>
              <a:rPr lang="fi-FI" dirty="0"/>
              <a:t>Eri kulttuureissa on erilaisia käsityksiä asioista.</a:t>
            </a:r>
          </a:p>
          <a:p>
            <a:r>
              <a:rPr lang="fi-FI" dirty="0"/>
              <a:t>Suomessa eletään Suomen lain mukaisesti, ja asioista on tärkeä puhua, mikä on hyväksyttävää.</a:t>
            </a:r>
          </a:p>
        </p:txBody>
      </p:sp>
      <p:sp>
        <p:nvSpPr>
          <p:cNvPr id="4" name="Suorakulmio 3"/>
          <p:cNvSpPr/>
          <p:nvPr/>
        </p:nvSpPr>
        <p:spPr>
          <a:xfrm>
            <a:off x="8153143" y="6352143"/>
            <a:ext cx="3812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err="1"/>
              <a:t>Podcastissa</a:t>
            </a:r>
            <a:r>
              <a:rPr lang="fi-FI" dirty="0"/>
              <a:t> kohdasta: 1:03:22-1:04:45 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Esityksen laatija: Rosa-Maria Tuisku, hanketyöntekijä, Laukaan kunta 2024</a:t>
            </a:r>
            <a:endParaRPr lang="fi-FI" dirty="0"/>
          </a:p>
        </p:txBody>
      </p:sp>
      <p:pic>
        <p:nvPicPr>
          <p:cNvPr id="16386" name="Picture 2" descr="Kädet, Tiimi, Yhtenäinen, Yhdessä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336" y="3176229"/>
            <a:ext cx="2923329" cy="219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94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Miten seksuaalista häirintää voisi vähentää?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/>
          </p:nvPr>
        </p:nvSpPr>
        <p:spPr>
          <a:xfrm>
            <a:off x="838418" y="2028825"/>
            <a:ext cx="9677182" cy="3653632"/>
          </a:xfrm>
        </p:spPr>
        <p:txBody>
          <a:bodyPr/>
          <a:lstStyle/>
          <a:p>
            <a:r>
              <a:rPr lang="fi-FI" dirty="0"/>
              <a:t>Puhutaan asioista avoimesti!</a:t>
            </a:r>
          </a:p>
          <a:p>
            <a:r>
              <a:rPr lang="fi-FI" dirty="0"/>
              <a:t>Olisi tärkeää, että vanhemmat keskustelisivat lasten kanssa, missä ja kenen kanssa lapset liikkuvat – myös </a:t>
            </a:r>
            <a:r>
              <a:rPr lang="fi-FI" dirty="0" err="1"/>
              <a:t>somessa</a:t>
            </a:r>
            <a:r>
              <a:rPr lang="fi-FI" dirty="0"/>
              <a:t>.</a:t>
            </a:r>
          </a:p>
          <a:p>
            <a:r>
              <a:rPr lang="fi-FI" dirty="0"/>
              <a:t>Olisi tärkeää, että lapsi saa olla lapsi.</a:t>
            </a:r>
          </a:p>
          <a:p>
            <a:r>
              <a:rPr lang="fi-FI" dirty="0"/>
              <a:t>Rohkeutta puuttua ja kertoa nähdystä tai koetusta vääryydestä aikuiselle.</a:t>
            </a:r>
          </a:p>
        </p:txBody>
      </p:sp>
      <p:sp>
        <p:nvSpPr>
          <p:cNvPr id="4" name="Suorakulmio 3"/>
          <p:cNvSpPr/>
          <p:nvPr/>
        </p:nvSpPr>
        <p:spPr>
          <a:xfrm>
            <a:off x="8241637" y="6352143"/>
            <a:ext cx="3759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err="1"/>
              <a:t>Podcastissa</a:t>
            </a:r>
            <a:r>
              <a:rPr lang="fi-FI" dirty="0"/>
              <a:t> kohdasta: 1:04:45-1:08:00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Esityksen laatija: Rosa-Maria Tuisku, hanketyöntekijä, Laukaan kunta 2024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563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Palautetta tästä esityksestä tai </a:t>
            </a:r>
            <a:r>
              <a:rPr lang="fi-FI" dirty="0" err="1">
                <a:solidFill>
                  <a:schemeClr val="tx1"/>
                </a:solidFill>
              </a:rPr>
              <a:t>podcastista</a:t>
            </a:r>
            <a:r>
              <a:rPr lang="fi-FI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6"/>
          </p:nvPr>
        </p:nvSpPr>
        <p:spPr>
          <a:xfrm>
            <a:off x="838200" y="1866265"/>
            <a:ext cx="10256520" cy="3162935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Lähetä s-postia: </a:t>
            </a:r>
          </a:p>
          <a:p>
            <a:r>
              <a:rPr lang="fi-FI" dirty="0"/>
              <a:t>Hanketyöntekijä: </a:t>
            </a:r>
            <a:r>
              <a:rPr lang="fi-FI" dirty="0">
                <a:hlinkClick r:id="rId2"/>
              </a:rPr>
              <a:t>rosa-maria.tuisku@laukaa.fi</a:t>
            </a:r>
            <a:r>
              <a:rPr lang="fi-FI" dirty="0"/>
              <a:t> (Joulukuu 2024 asti)</a:t>
            </a:r>
          </a:p>
          <a:p>
            <a:r>
              <a:rPr lang="fi-FI" dirty="0"/>
              <a:t>Kuraattori: </a:t>
            </a:r>
            <a:r>
              <a:rPr lang="fi-FI" dirty="0">
                <a:hlinkClick r:id="rId3"/>
              </a:rPr>
              <a:t>kirsi.alastalo@hyvaks.fi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Esityksen laatija: Rosa-Maria Tuisku, hanketyöntekijä, Laukaan kunta 2024</a:t>
            </a:r>
            <a:endParaRPr lang="fi-FI" dirty="0"/>
          </a:p>
        </p:txBody>
      </p:sp>
      <p:pic>
        <p:nvPicPr>
          <p:cNvPr id="6" name="Picture 2" descr="Kysymyksiä, Kysyntä, Epäilyksiä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2" r="27933"/>
          <a:stretch/>
        </p:blipFill>
        <p:spPr bwMode="auto">
          <a:xfrm>
            <a:off x="10637520" y="1592264"/>
            <a:ext cx="1412240" cy="35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95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Onko ok puhua ystävien kanssa seksuaalisista asioista, jos se on kavereille ok? 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/>
          </p:nvPr>
        </p:nvSpPr>
        <p:spPr>
          <a:xfrm>
            <a:off x="838200" y="1690692"/>
            <a:ext cx="10358120" cy="1133788"/>
          </a:xfrm>
        </p:spPr>
        <p:txBody>
          <a:bodyPr/>
          <a:lstStyle/>
          <a:p>
            <a:r>
              <a:rPr lang="fi-FI" b="1" dirty="0"/>
              <a:t>On ok puhua. </a:t>
            </a:r>
            <a:r>
              <a:rPr lang="fi-FI" dirty="0"/>
              <a:t>Seksuaalisuus on luonnollinen ja positiivinen asia ja osa ihmisyyttä. Oleellista on, että tapahtuvatko seksuaaliset teot ja puheet yhteisymmärryksessä ja kaikkia kunnioittavalla tavalla.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6"/>
          </p:nvPr>
        </p:nvSpPr>
        <p:spPr>
          <a:xfrm>
            <a:off x="838200" y="4153377"/>
            <a:ext cx="10358120" cy="1955879"/>
          </a:xfrm>
          <a:solidFill>
            <a:schemeClr val="bg1"/>
          </a:solidFill>
        </p:spPr>
        <p:txBody>
          <a:bodyPr/>
          <a:lstStyle/>
          <a:p>
            <a:r>
              <a:rPr lang="fi-FI" b="1" dirty="0"/>
              <a:t>Ei. Aina tulee olla toisen suostumus eli lupa halata. </a:t>
            </a:r>
            <a:r>
              <a:rPr lang="fi-FI" dirty="0"/>
              <a:t>Kaikki seksuaaliset teot ilman suostumusta voivat olla rikoksia. </a:t>
            </a:r>
          </a:p>
          <a:p>
            <a:r>
              <a:rPr lang="fi-FI" dirty="0"/>
              <a:t>Rikoslaki 20 luku 23 §: ”</a:t>
            </a:r>
            <a:r>
              <a:rPr lang="fi-FI" i="1" dirty="0"/>
              <a:t>Seksuaalisella teolla</a:t>
            </a:r>
            <a:r>
              <a:rPr lang="fi-FI" dirty="0"/>
              <a:t> tarkoitetaan tässä laissa sellaista tekoa, joka tekijä ja kohteena oleva henkilö sekä teko-olosuhteet huomioon ottaen on seksuaalisesti olennainen.”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838200" y="3082850"/>
            <a:ext cx="9570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>
                <a:solidFill>
                  <a:schemeClr val="tx1"/>
                </a:solidFill>
              </a:rPr>
              <a:t>Saako toista halata ilman lupaa?</a:t>
            </a:r>
          </a:p>
        </p:txBody>
      </p:sp>
      <p:sp>
        <p:nvSpPr>
          <p:cNvPr id="6" name="Suorakulmio 5"/>
          <p:cNvSpPr/>
          <p:nvPr/>
        </p:nvSpPr>
        <p:spPr>
          <a:xfrm>
            <a:off x="8851237" y="6299042"/>
            <a:ext cx="3219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err="1"/>
              <a:t>Podcastissa</a:t>
            </a:r>
            <a:r>
              <a:rPr lang="fi-FI" dirty="0"/>
              <a:t> kohdasta: 2:25-4:33 </a:t>
            </a:r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Esityksen laatija: Rosa-Maria Tuisku, hanketyöntekijä, Laukaan kunta 2024</a:t>
            </a:r>
            <a:endParaRPr lang="fi-FI" dirty="0"/>
          </a:p>
        </p:txBody>
      </p:sp>
      <p:pic>
        <p:nvPicPr>
          <p:cNvPr id="9" name="Picture 4" descr="Merkki, Lopettaa, Varoitus, Stop-Merkk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7" t="5828" r="16945" b="10166"/>
          <a:stretch/>
        </p:blipFill>
        <p:spPr bwMode="auto">
          <a:xfrm>
            <a:off x="6895936" y="3016255"/>
            <a:ext cx="1033687" cy="11315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eukut Pystyyn, Peukalo, Käs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0" r="23982"/>
          <a:stretch/>
        </p:blipFill>
        <p:spPr bwMode="auto">
          <a:xfrm>
            <a:off x="9533620" y="-63971"/>
            <a:ext cx="961840" cy="165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87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417" y="141609"/>
            <a:ext cx="9570044" cy="1027147"/>
          </a:xfrm>
        </p:spPr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Suostumus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/>
          </p:nvPr>
        </p:nvSpPr>
        <p:spPr>
          <a:xfrm>
            <a:off x="838417" y="1030293"/>
            <a:ext cx="10815102" cy="2422950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Tee ja suostumus –video: </a:t>
            </a:r>
            <a:r>
              <a:rPr lang="fi-FI" dirty="0">
                <a:hlinkClick r:id="rId2"/>
              </a:rPr>
              <a:t>https://www.youtube.com/watch?v=pZwvrxVavnQ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Suomeksi: </a:t>
            </a:r>
            <a:r>
              <a:rPr lang="fi-FI" dirty="0">
                <a:hlinkClick r:id="rId3"/>
              </a:rPr>
              <a:t>https://www.youtube.com/watch?v=uOnkKppCNiU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Seksuaaliseen tekoon tulee aina olla suostumus.</a:t>
            </a:r>
          </a:p>
          <a:p>
            <a:pPr marL="0" indent="0">
              <a:buNone/>
            </a:pPr>
            <a:r>
              <a:rPr lang="fi-FI" dirty="0"/>
              <a:t>Eli JOKAISELLA kerralla tulee olla sanallinen suostumus – alusta loppuun saakka.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851237" y="6299042"/>
            <a:ext cx="3219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err="1"/>
              <a:t>Podcastissa</a:t>
            </a:r>
            <a:r>
              <a:rPr lang="fi-FI" dirty="0"/>
              <a:t> kohdasta: 4:33-5:30 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Esityksen laatija: Rosa-Maria Tuisku, hanketyöntekijä, Laukaan kunta 2024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 rotWithShape="1">
          <a:blip r:embed="rId4"/>
          <a:srcRect b="16033"/>
          <a:stretch/>
        </p:blipFill>
        <p:spPr>
          <a:xfrm>
            <a:off x="2400648" y="3309154"/>
            <a:ext cx="6445581" cy="307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0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Mitä on seksuaalinen väkivalta? 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Mitä on seksuaalinen häirintä?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“Lapseen kohdistuva seksuaaliväkivalta</a:t>
            </a:r>
            <a:r>
              <a:rPr lang="fi-FI" dirty="0"/>
              <a:t> on laaja käsite, joka tarkoittaa kaikkia niitä tekoja, jotka loukkaavat lapsen seksuaalista koskemattomuutta. Teot voivat sisältää ahdistelua, lähentelyä, koskettelua, pakottamista kosketteluun sekä painostamista tai pakottamista seksuaalisiin tekoihin.”</a:t>
            </a:r>
          </a:p>
          <a:p>
            <a:pPr marL="0" indent="0">
              <a:buNone/>
            </a:pPr>
            <a:r>
              <a:rPr lang="fi-FI" dirty="0"/>
              <a:t>Lähde: THL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i-FI" dirty="0"/>
              <a:t>“</a:t>
            </a:r>
            <a:r>
              <a:rPr lang="fi-FI" b="1" dirty="0"/>
              <a:t>Seksuaalisella häirinnällä</a:t>
            </a:r>
            <a:r>
              <a:rPr lang="fi-FI" dirty="0"/>
              <a:t> tarkoitetaan yleisesti sanallista, sanatonta tai fyysistä, luonteeltaan seksuaalista ei-toivottua käytöstä, jolla tarkoituksellisesti ja/tai tosiasiallisesti loukataan henkilön henkistä tai fyysistä koskemattomuutta.”</a:t>
            </a:r>
          </a:p>
          <a:p>
            <a:pPr marL="0" indent="0">
              <a:buNone/>
            </a:pPr>
            <a:r>
              <a:rPr lang="fi-FI" dirty="0"/>
              <a:t>Lähde: THL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Suorakulmio 4"/>
          <p:cNvSpPr/>
          <p:nvPr/>
        </p:nvSpPr>
        <p:spPr>
          <a:xfrm>
            <a:off x="8851237" y="6299042"/>
            <a:ext cx="3219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err="1"/>
              <a:t>Podcastissa</a:t>
            </a:r>
            <a:r>
              <a:rPr lang="fi-FI" dirty="0"/>
              <a:t> kohdasta: 5:30-7:30 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Esityksen laatija: Rosa-Maria Tuisku, hanketyöntekijä, Laukaan kunta 2024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002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15"/>
          </p:nvPr>
        </p:nvSpPr>
        <p:spPr>
          <a:xfrm>
            <a:off x="835101" y="654373"/>
            <a:ext cx="10540782" cy="2109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Rikoslain kokonaisuudistus 1.1.2023</a:t>
            </a:r>
            <a:endParaRPr lang="fi-FI" sz="3600" dirty="0">
              <a:latin typeface="+mj-lt"/>
              <a:ea typeface="+mj-ea"/>
              <a:cs typeface="+mj-cs"/>
            </a:endParaRPr>
          </a:p>
          <a:p>
            <a:r>
              <a:rPr lang="fi-FI" dirty="0"/>
              <a:t>Rikoslaki kertoo eri rikosten tunnusmerkistön. </a:t>
            </a:r>
          </a:p>
          <a:p>
            <a:r>
              <a:rPr lang="fi-FI" dirty="0"/>
              <a:t>Uudistuksessa erotettiin lapsiin kohdistuvat ja aikuisiin kohdistuvat rikokset.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825501" y="2552344"/>
            <a:ext cx="1054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dirty="0">
                <a:latin typeface="+mj-lt"/>
                <a:ea typeface="+mj-ea"/>
                <a:cs typeface="+mj-cs"/>
              </a:rPr>
              <a:t>Milloin on kyseessä rikos?</a:t>
            </a:r>
          </a:p>
          <a:p>
            <a:endParaRPr lang="fi-FI" sz="22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tx2"/>
                </a:solidFill>
              </a:rPr>
              <a:t>Jos laissa jonkun rikoksen tunnusmerkit täyttyvät, on kyseessä rikos.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tx2"/>
                </a:solidFill>
              </a:rPr>
              <a:t>Seksuaalirikoksia ovat mm. raiskaus, seksuaalinen kajoaminen, seksuaalinen hyväksikäyttö, seksuaalinen ahdistelu, seksuaalisen kuvan luvaton levittäminen, lasta seksuaalisesti esittävän kuvan hallussapito.</a:t>
            </a:r>
          </a:p>
          <a:p>
            <a:endParaRPr lang="fi-FI" sz="2200" dirty="0">
              <a:solidFill>
                <a:schemeClr val="tx2"/>
              </a:solidFill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8851237" y="6299042"/>
            <a:ext cx="3336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err="1"/>
              <a:t>Podcastissa</a:t>
            </a:r>
            <a:r>
              <a:rPr lang="fi-FI" dirty="0"/>
              <a:t> kohdasta: 7:30-11:32 </a:t>
            </a: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Esityksen laatija: Rosa-Maria Tuisku, hanketyöntekijä, Laukaan kunta 2024</a:t>
            </a:r>
            <a:endParaRPr lang="fi-FI" dirty="0"/>
          </a:p>
        </p:txBody>
      </p:sp>
      <p:pic>
        <p:nvPicPr>
          <p:cNvPr id="5122" name="Picture 2" descr="Käsiraudat, Pidätys, Rikos, Polii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1818562"/>
            <a:ext cx="3480480" cy="223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38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Etten syyllisty seksuaalirikokseen…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/>
          </p:nvPr>
        </p:nvSpPr>
        <p:spPr>
          <a:xfrm>
            <a:off x="838200" y="2120265"/>
            <a:ext cx="8013037" cy="24110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400" dirty="0"/>
              <a:t>On tärkeää on tunnistaa </a:t>
            </a:r>
            <a:r>
              <a:rPr lang="fi-FI" sz="2400" b="1" dirty="0"/>
              <a:t>seksuaalisesti olennaiset teot </a:t>
            </a:r>
            <a:r>
              <a:rPr lang="fi-FI" sz="2400" dirty="0"/>
              <a:t>sekä tiedostaa, että en loukkaa kenenkään itsemääräämisoikeutta.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/>
              <a:t>Eli etten tee ikäviä asioita toiselle, kuten esimerkiksi </a:t>
            </a:r>
          </a:p>
          <a:p>
            <a:pPr>
              <a:buFontTx/>
              <a:buChar char="-"/>
            </a:pPr>
            <a:r>
              <a:rPr lang="fi-FI" sz="2400" b="1" dirty="0"/>
              <a:t>puhu toisesta tai toiselle ikävästi</a:t>
            </a:r>
          </a:p>
          <a:p>
            <a:pPr>
              <a:buFontTx/>
              <a:buChar char="-"/>
            </a:pPr>
            <a:r>
              <a:rPr lang="fi-FI" sz="2400" b="1" dirty="0"/>
              <a:t>kosketa toista ilman lupaa</a:t>
            </a:r>
          </a:p>
          <a:p>
            <a:pPr>
              <a:buFontTx/>
              <a:buChar char="-"/>
            </a:pPr>
            <a:r>
              <a:rPr lang="fi-FI" sz="2400" b="1" dirty="0"/>
              <a:t>ota, lähetä tai jaa kuvia toisista ilman lupaa</a:t>
            </a:r>
            <a:endParaRPr lang="fi-FI" sz="1800" b="1" dirty="0"/>
          </a:p>
          <a:p>
            <a:pPr marL="0" indent="0">
              <a:buNone/>
            </a:pPr>
            <a:endParaRPr lang="fi-FI" sz="1800" b="1" dirty="0"/>
          </a:p>
        </p:txBody>
      </p:sp>
      <p:sp>
        <p:nvSpPr>
          <p:cNvPr id="4" name="Suorakulmio 3"/>
          <p:cNvSpPr/>
          <p:nvPr/>
        </p:nvSpPr>
        <p:spPr>
          <a:xfrm>
            <a:off x="8851237" y="6299042"/>
            <a:ext cx="3506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err="1"/>
              <a:t>Podcastissa</a:t>
            </a:r>
            <a:r>
              <a:rPr lang="fi-FI" dirty="0"/>
              <a:t> kohdasta: 11:32-15:00  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Esityksen laatija: Rosa-Maria Tuisku, hanketyöntekijä, Laukaan kunta 2024</a:t>
            </a:r>
            <a:endParaRPr lang="fi-FI" dirty="0"/>
          </a:p>
        </p:txBody>
      </p:sp>
      <p:pic>
        <p:nvPicPr>
          <p:cNvPr id="6" name="Picture 4" descr="Merkki, Lopettaa, Varoitus, Stop-Merkk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7" t="5828" r="16945" b="10166"/>
          <a:stretch/>
        </p:blipFill>
        <p:spPr bwMode="auto">
          <a:xfrm>
            <a:off x="8572336" y="3220000"/>
            <a:ext cx="1033687" cy="11315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24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15-vuotias on rikosoikeudellisessa vastuussa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/>
          </p:nvPr>
        </p:nvSpPr>
        <p:spPr>
          <a:xfrm>
            <a:off x="838200" y="1690692"/>
            <a:ext cx="10276622" cy="365363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fi-FI" dirty="0"/>
              <a:t>Poliisi suorittaa esitutkinnan: Poliisi kuulustelee uhrin sekä rikoksesta epäillyn ja muut osalliset ja hankkii näytön.</a:t>
            </a:r>
          </a:p>
          <a:p>
            <a:pPr marL="457200" indent="-457200">
              <a:buAutoNum type="arabicPeriod"/>
            </a:pPr>
            <a:r>
              <a:rPr lang="fi-FI" dirty="0"/>
              <a:t>Esitutkintapöytäkirja toimitetaan syyttäjälle syyteharkintaan.</a:t>
            </a:r>
          </a:p>
          <a:p>
            <a:pPr marL="457200" indent="-457200">
              <a:buAutoNum type="arabicPeriod"/>
            </a:pPr>
            <a:r>
              <a:rPr lang="fi-FI" dirty="0"/>
              <a:t>Syyttäjäviranomainen arvioi nostaako syytteen vai syyttämättäjättämispäätöksen.</a:t>
            </a:r>
          </a:p>
          <a:p>
            <a:pPr marL="457200" indent="-457200">
              <a:buAutoNum type="arabicPeriod"/>
            </a:pPr>
            <a:r>
              <a:rPr lang="fi-FI" dirty="0"/>
              <a:t>Jos syyte nostetaan, käsitellään syytettä käräjäoikeudessa, ja rikoksesta annetaan tuomio.</a:t>
            </a:r>
          </a:p>
          <a:p>
            <a:pPr marL="457200" indent="-457200">
              <a:buAutoNum type="arabicPeriod"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851237" y="6299042"/>
            <a:ext cx="3453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err="1"/>
              <a:t>Podcastissa</a:t>
            </a:r>
            <a:r>
              <a:rPr lang="fi-FI" dirty="0"/>
              <a:t> kohdasta: 15:00-18:16 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Esityksen laatija: Rosa-Maria Tuisku, hanketyöntekijä, Laukaan kunta 2024</a:t>
            </a:r>
            <a:endParaRPr lang="fi-FI" dirty="0"/>
          </a:p>
        </p:txBody>
      </p:sp>
      <p:pic>
        <p:nvPicPr>
          <p:cNvPr id="6" name="Picture 2" descr="Käsiraudat, Pidätys, Rikos, Polii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982" y="3891202"/>
            <a:ext cx="3480480" cy="223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42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Mitä, jos tekijä on alle 15-vuotias?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/>
          </p:nvPr>
        </p:nvSpPr>
        <p:spPr>
          <a:xfrm>
            <a:off x="838200" y="1690692"/>
            <a:ext cx="6700520" cy="380586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Alle 15-vuotias ei ole rikosoikeudellisessa vastuussa, vaan on: ”Rikolliseen tekoon epäilty”.</a:t>
            </a:r>
          </a:p>
          <a:p>
            <a:r>
              <a:rPr lang="fi-FI" dirty="0"/>
              <a:t>Asia menee käsiteltäväksi Poliisin Ankkuritiimiin, jossa työskentelee poliisi ja sosiaalityöntekijä. </a:t>
            </a:r>
          </a:p>
          <a:p>
            <a:r>
              <a:rPr lang="fi-FI" dirty="0"/>
              <a:t>Huoltajiin ollaan yhteydessä. </a:t>
            </a:r>
          </a:p>
          <a:p>
            <a:r>
              <a:rPr lang="fi-FI" dirty="0"/>
              <a:t>Alle 15-vuotias huoltajineen tapaa ankkuritiimiä ns. ankkuripuhutuksena.</a:t>
            </a:r>
          </a:p>
          <a:p>
            <a:r>
              <a:rPr lang="fi-FI" dirty="0"/>
              <a:t>Myös alle 15-vuotias on kuitenkin vahingonkorvausvelvollinen, eli voi joutua korvaamaan uhrille tämän kärsimyksistä. Jos tekijä ei suostu maksamaan korvausta, voi asian viedä käräjäoikeuteen. </a:t>
            </a:r>
          </a:p>
        </p:txBody>
      </p:sp>
      <p:sp>
        <p:nvSpPr>
          <p:cNvPr id="4" name="Suorakulmio 3"/>
          <p:cNvSpPr/>
          <p:nvPr/>
        </p:nvSpPr>
        <p:spPr>
          <a:xfrm>
            <a:off x="8851237" y="6299042"/>
            <a:ext cx="3453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err="1"/>
              <a:t>Podcastissa</a:t>
            </a:r>
            <a:r>
              <a:rPr lang="fi-FI" dirty="0"/>
              <a:t> kohdasta: 18:16-24:30 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Esityksen laatija: Rosa-Maria Tuisku, hanketyöntekijä, Laukaan kunta 2024</a:t>
            </a:r>
            <a:endParaRPr lang="fi-FI" dirty="0"/>
          </a:p>
        </p:txBody>
      </p:sp>
      <p:pic>
        <p:nvPicPr>
          <p:cNvPr id="6146" name="Picture 2" descr="Raha, Seteleitä, Euroa, Käsi, Setel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2550482"/>
            <a:ext cx="3916843" cy="226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9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5213</TotalTime>
  <Words>2087</Words>
  <Application>Microsoft Office PowerPoint</Application>
  <PresentationFormat>Laajakuva</PresentationFormat>
  <Paragraphs>207</Paragraphs>
  <Slides>26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Office-teema</vt:lpstr>
      <vt:lpstr>PowerPoint-esitys</vt:lpstr>
      <vt:lpstr>OSA 1  Osan kesto: 24min 30s </vt:lpstr>
      <vt:lpstr>Onko ok puhua ystävien kanssa seksuaalisista asioista, jos se on kavereille ok? </vt:lpstr>
      <vt:lpstr>Suostumus</vt:lpstr>
      <vt:lpstr>Mitä on seksuaalinen väkivalta?  Mitä on seksuaalinen häirintä?</vt:lpstr>
      <vt:lpstr>PowerPoint-esitys</vt:lpstr>
      <vt:lpstr>Etten syyllisty seksuaalirikokseen…</vt:lpstr>
      <vt:lpstr>15-vuotias on rikosoikeudellisessa vastuussa</vt:lpstr>
      <vt:lpstr>Mitä, jos tekijä on alle 15-vuotias?</vt:lpstr>
      <vt:lpstr>OSA 2 ALKAA  Kohdasta 24:30 – 47:30 Osan kesto: 23 min</vt:lpstr>
      <vt:lpstr>Onko se rikos, jos joku painostaa seksiin?</vt:lpstr>
      <vt:lpstr>Onko pussailu toisen ihmisen kanssa väärin, jos se olisikin molemmille osapuolille ok?</vt:lpstr>
      <vt:lpstr>Koulun aikuisten ilmoitusvelvollisuus</vt:lpstr>
      <vt:lpstr>Onko joku oikeasti joutunut poliisin puhutteluun seksuaalisesta häirinnästä?</vt:lpstr>
      <vt:lpstr>Onko alastonkuvien lähettäminen ok, jos toinen suostuu?</vt:lpstr>
      <vt:lpstr>Toisesta ihmisestä otetun seksuaalissävytteisen kuvan jakaminen eteenpäin muille, esim. kavereille, on rikos.</vt:lpstr>
      <vt:lpstr>Jos minua sanotaan homoksi, onko se seksuaalista häirintää?</vt:lpstr>
      <vt:lpstr>OSA 3 ALKAA  Aika 47:30 - 1:08:00 Osan kesto: 20 min 30s.</vt:lpstr>
      <vt:lpstr>Mitä tehdä tilanteessa, jos seksuaalisesti ahdistellaan? Mitä pitää tehdä jos näen seksuaalista häirintää? Mitä teen jos näen kaverin tekemässä seksuaalista häirintää?</vt:lpstr>
      <vt:lpstr>Jos tyttö haluaa, että hiero mun tissejä ja se on pojalle ok, mutta kun eroatte, niin tyttö alkaa väittää, etten halunnutkaan. Mitä pitää tehdä?</vt:lpstr>
      <vt:lpstr>Netissä tapahtuva häirintä ja siihen puuttuminen: Kenen vastuulla?</vt:lpstr>
      <vt:lpstr>Mistä tietää, kuka on turvallinen aikuinen?</vt:lpstr>
      <vt:lpstr>Mitä jos opettaja häiritsee oppilaita?</vt:lpstr>
      <vt:lpstr>Miten kulttuurilliset asiat voi vaikuttaa seksuaalisesta häirinnästä tms. puuttumiseen ja puhumiseen? Kun joissakin se on tabu.</vt:lpstr>
      <vt:lpstr>Miten seksuaalista häirintää voisi vähentää?</vt:lpstr>
      <vt:lpstr>Palautetta tästä esityksestä tai podcastista?</vt:lpstr>
    </vt:vector>
  </TitlesOfParts>
  <Company>Laukaan kunta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Rosa-Maria Tuisku</dc:creator>
  <cp:lastModifiedBy>Alastalo Kirsi</cp:lastModifiedBy>
  <cp:revision>58</cp:revision>
  <dcterms:created xsi:type="dcterms:W3CDTF">2024-09-02T10:33:52Z</dcterms:created>
  <dcterms:modified xsi:type="dcterms:W3CDTF">2025-01-08T13:42:18Z</dcterms:modified>
</cp:coreProperties>
</file>