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3" r:id="rId3"/>
    <p:sldId id="270" r:id="rId4"/>
    <p:sldId id="271" r:id="rId5"/>
    <p:sldId id="277" r:id="rId6"/>
    <p:sldId id="281" r:id="rId7"/>
    <p:sldId id="286" r:id="rId8"/>
    <p:sldId id="280" r:id="rId9"/>
    <p:sldId id="279" r:id="rId10"/>
    <p:sldId id="285" r:id="rId11"/>
    <p:sldId id="284" r:id="rId12"/>
    <p:sldId id="276" r:id="rId13"/>
    <p:sldId id="282" r:id="rId14"/>
    <p:sldId id="27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4E4"/>
    <a:srgbClr val="F5D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F57AC-FD67-3FFB-1C75-8D1CDA3D1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9E47D8F-3F9B-AC79-F29C-BA4DC39DD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47801C-DD75-7537-C314-41AD8F5D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D329AD-DED8-1AD7-70F7-7EB15D5D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D90D0B-0013-1EB6-8A10-B7D1FAD1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86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801F7-6FEF-39F8-A07C-596E7E92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192C204-989B-A5DB-F676-C6DB6D830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F3EC0D-F61F-EA16-83B8-D65D9400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EBA6F-CDFA-0897-D09B-CE706962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A7ECC7-C9AD-4B7C-8C73-24157785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69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ABE32EA-0F4D-E04C-8D61-775A839D4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64F0129-4D25-6550-90E2-BF9B62C7B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969E9E-69BB-AEC8-049F-942A1CFC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41A3F0-97D9-79C5-B0A4-8197A7C1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86D091-EE26-86B4-53DE-9BE88DB2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8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B20E2-66BA-DEEA-528D-486F1A48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BF528-1CC9-5B54-9CA8-E2673AE1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8624D5-EBEC-4AEB-F1FE-033C4DF6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418409-42A0-6A69-E561-E94C4786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819302-47C1-BED9-F062-0A42DDA7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92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A4CCD0-D3AA-C451-602D-A368FA08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A4CD036-F3FD-54A1-1C43-CFF82616F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DE753-69F8-A0DD-3964-E2516282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20F431-0172-58CC-AC16-3C187159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607662-1030-A77C-423C-BC727A1F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41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22874C-F7DD-3394-38E4-25B534D1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F310DB-535B-D4BE-8F97-4584EFB84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936EE5-25A0-CD27-CF2F-D2E72594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554944-EB79-357C-98E1-CB2C92C4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530D09-710D-110F-1A83-41E3AA5D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9FDB3B-810A-F43C-10AB-6759F94F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0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FA619F-D5BB-4B31-CA00-3557AB89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A1DD94-82AF-48D2-3299-6C8F9B0B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CB614-C302-52B5-DEFA-FA1346BF8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D279489-95F4-D973-0999-FF8BDF0A7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7FD74B-C6FE-E344-9E72-06D37D8D0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743EEAA-4C6F-6E22-2EC0-71560EB6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4B82436-224D-0685-F9C7-DE1AEC40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E3A8A91-AE35-E004-548E-065F0C12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3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E9CEFE-5E05-5F4E-F53E-72DCDE74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32F14D-D853-FD9C-CE28-2B59AC4D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F54ADA5-966E-D4E0-EB97-55449260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CB07B7D-8EA2-0A93-D1AA-81CD51AA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3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3CB9C28-5E35-1937-40B8-9910B035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E06F249-0F55-DD63-9355-88DF99C5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6F700-81E5-15C4-1BEA-09581AC9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3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8F532-FC58-2F28-C6AA-1FEA8D12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070A0-F3B7-FA06-1FC8-28E1DD5C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558079-5384-E7CA-302E-FC4E51EE1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C2DBD1-CBF4-92D6-ADB2-307089F7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5CF56E-990D-B64E-37BC-4A3D5D60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75681E1-2C5C-C0F6-B33A-680889A0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5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28ACD4-3657-2A7C-6E61-82127BD0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EC2AD1E-0706-21C2-D2BA-1F5A997A1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DC7A16-0B08-036D-503E-0A8ADD565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3CCBC2-F160-D635-3DB7-0DDA85A3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F88AA-FAF4-68A2-6F67-0FC6A1AD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AD58D2-577A-02B2-A03B-19E62FA2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3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BEFCD69-9425-C1A5-149D-B0DB13E2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D65E95-778B-5038-36A7-AD232C435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65093E-7FFB-7ADA-460A-775129549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577B-2D8F-4ECC-85CB-1B872BD59649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E0D0EF-0BBA-E609-DF85-7875A5611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ACB2ED-6B71-5052-4861-984E59FEA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88F1-D920-403C-868C-2D8E2523BD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99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oin.jyu.fi/fi/opintotarjonta/opintoja-kasvatus-koulutus-ohjausalalle" TargetMode="External"/><Relationship Id="rId2" Type="http://schemas.openxmlformats.org/officeDocument/2006/relationships/hyperlink" Target="https://www.avoin.jyu.fi/fi/opintotarjonta/opetettavat-aine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yx.jyu.fi/bitstream/handle/123456789/84185/SoPhi_150_s22-55.pdf?sequence=1&amp;isAllowed=y" TargetMode="External"/><Relationship Id="rId4" Type="http://schemas.openxmlformats.org/officeDocument/2006/relationships/hyperlink" Target="https://www.oph.fi/fi/kehittaminen/opetustoimen-henkilostokoulutu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nk.webropolsurveys.com/S/E7238F739007566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C9D3A1-2320-71EB-0AEA-E388E9C10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OH4-OKLS3419-lopputapaaminen </a:t>
            </a:r>
            <a:br>
              <a:rPr lang="fi-FI" dirty="0"/>
            </a:br>
            <a:r>
              <a:rPr lang="fi-FI" dirty="0"/>
              <a:t>29.5.-23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AD3B78-CB1B-E247-4496-8D043BAA2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Ulla Maija Valleala</a:t>
            </a:r>
          </a:p>
        </p:txBody>
      </p:sp>
    </p:spTree>
    <p:extLst>
      <p:ext uri="{BB962C8B-B14F-4D97-AF65-F5344CB8AC3E}">
        <p14:creationId xmlns:p14="http://schemas.microsoft.com/office/powerpoint/2010/main" val="94159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58F5E2-52B3-E8E6-C8E3-30F6D744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Jatkuva 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7E6847-76F0-D8C5-B6A6-B5C3736A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</a:t>
            </a: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-tekstien perusteella: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Missä on vielä opittavaa/kehitettävää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esim. erityispedagoginen osaaminen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pettajan ydinosaamisalueet, erityisesti tieteellinen osaaminen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joidenkin oppiaineiden pedagogiikka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moniammatillinen yhteistyö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Jatkuvan oppimisen suunnitelma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05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CEAA3-3AA3-A076-4C1D-97676C80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Pienryhmissä: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EC301C-1ACD-AA96-6AAE-71071E7B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Mitä ajatuksia jatkuva oppiminen ja esim. alla olevat mahdollisuudet siihen herättävät?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https://www.jyu.fi/fi/opiskelijalle/opiskeluoikeudet/alumnioikeus</a:t>
            </a:r>
          </a:p>
          <a:p>
            <a:r>
              <a:rPr lang="fi-FI" dirty="0">
                <a:hlinkClick r:id="rId2"/>
              </a:rPr>
              <a:t>https://www.avoin.jyu.fi/fi/opintotarjonta/opetettavat-aineet</a:t>
            </a:r>
            <a:endParaRPr lang="fi-FI" dirty="0"/>
          </a:p>
          <a:p>
            <a:r>
              <a:rPr lang="fi-FI" dirty="0">
                <a:hlinkClick r:id="rId3"/>
              </a:rPr>
              <a:t>https://www.avoin.jyu.fi/fi/opintotarjonta/opintoja-kasvatus-koulutus-ohjausalalle</a:t>
            </a:r>
            <a:endParaRPr lang="fi-FI" dirty="0"/>
          </a:p>
          <a:p>
            <a:r>
              <a:rPr lang="fi-FI" dirty="0">
                <a:hlinkClick r:id="rId4"/>
              </a:rPr>
              <a:t>https://www.oph.fi/fi/kehittaminen/opetustoimen-henkilostokoulutus</a:t>
            </a:r>
            <a:r>
              <a:rPr lang="fi-FI" dirty="0"/>
              <a:t>  -&gt; vuoden 2023 päätöslista (pdf)</a:t>
            </a:r>
          </a:p>
          <a:p>
            <a:r>
              <a:rPr lang="fi-FI" dirty="0"/>
              <a:t>Jatkuva työssä oppiminen: lähtökohtia, edellytyksiä </a:t>
            </a:r>
            <a:r>
              <a:rPr lang="fi-FI"/>
              <a:t>ja seurauksia </a:t>
            </a:r>
            <a:r>
              <a:rPr lang="fi-FI" dirty="0">
                <a:hlinkClick r:id="rId5"/>
              </a:rPr>
              <a:t>https://jyx.jyu.fi/bitstream/handle/123456789/84185/SoPhi_150_s22-55.pdf?sequence=1&amp;isAllowed=y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326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405278-FB2F-04F6-56F7-4C2034D7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PROpe</a:t>
            </a:r>
            <a:r>
              <a:rPr lang="fi-FI" dirty="0"/>
              <a:t> opettajan työssä? (Eettinen osaaminen)/ </a:t>
            </a:r>
            <a:r>
              <a:rPr lang="fi-FI" dirty="0" err="1"/>
              <a:t>PROpe</a:t>
            </a:r>
            <a:r>
              <a:rPr lang="fi-FI" dirty="0"/>
              <a:t>-kirjoittamisen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108256-9197-2EE9-2C0E-4197EF7D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Miten voisit kuvata opettajuuttasi ja arvojasi </a:t>
            </a:r>
            <a:r>
              <a:rPr lang="fi-FI" dirty="0" err="1"/>
              <a:t>PROpesi</a:t>
            </a:r>
            <a:r>
              <a:rPr lang="fi-FI" dirty="0"/>
              <a:t> perusteella esim.</a:t>
            </a:r>
          </a:p>
          <a:p>
            <a:pPr lvl="1"/>
            <a:r>
              <a:rPr lang="fi-FI" dirty="0"/>
              <a:t>Työhaastattelussa</a:t>
            </a:r>
          </a:p>
          <a:p>
            <a:pPr lvl="1"/>
            <a:r>
              <a:rPr lang="fi-FI" dirty="0"/>
              <a:t>Tutustuessasi oppilaisiin</a:t>
            </a:r>
          </a:p>
          <a:p>
            <a:pPr lvl="1"/>
            <a:r>
              <a:rPr lang="fi-FI" dirty="0"/>
              <a:t>Vanhempainillassa oppilaidesi vanhemmille</a:t>
            </a:r>
          </a:p>
          <a:p>
            <a:pPr lvl="1"/>
            <a:endParaRPr lang="fi-FI" dirty="0"/>
          </a:p>
          <a:p>
            <a:r>
              <a:rPr lang="fi-FI" dirty="0"/>
              <a:t>Esim.:</a:t>
            </a:r>
          </a:p>
          <a:p>
            <a:pPr lvl="1"/>
            <a:r>
              <a:rPr lang="fi-FI" dirty="0"/>
              <a:t>Mihin toimintasi opettajana perustuu?</a:t>
            </a:r>
          </a:p>
          <a:p>
            <a:pPr lvl="1"/>
            <a:r>
              <a:rPr lang="fi-FI" dirty="0"/>
              <a:t>Mitä pidät tärkeänä?</a:t>
            </a:r>
          </a:p>
          <a:p>
            <a:pPr lvl="1"/>
            <a:r>
              <a:rPr lang="fi-FI" dirty="0"/>
              <a:t>Mitä tavoittelet?</a:t>
            </a:r>
          </a:p>
          <a:p>
            <a:pPr lvl="1"/>
            <a:r>
              <a:rPr lang="fi-FI" dirty="0"/>
              <a:t>Mitä et hyväksy?</a:t>
            </a:r>
          </a:p>
          <a:p>
            <a:pPr lvl="1"/>
            <a:endParaRPr lang="fi-FI" dirty="0"/>
          </a:p>
          <a:p>
            <a:r>
              <a:rPr lang="fi-FI" dirty="0"/>
              <a:t>TAI: mikä on ollut </a:t>
            </a:r>
            <a:r>
              <a:rPr lang="fi-FI" dirty="0" err="1"/>
              <a:t>PROpen</a:t>
            </a:r>
            <a:r>
              <a:rPr lang="fi-FI" dirty="0"/>
              <a:t> merkitys opettajuutesi </a:t>
            </a:r>
            <a:r>
              <a:rPr lang="fi-FI" dirty="0" err="1"/>
              <a:t>kehittymisessa</a:t>
            </a:r>
            <a:r>
              <a:rPr lang="fi-FI" dirty="0"/>
              <a:t>?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E1B6232-4B02-13DE-676A-8B8237A8EEC9}"/>
              </a:ext>
            </a:extLst>
          </p:cNvPr>
          <p:cNvSpPr/>
          <p:nvPr/>
        </p:nvSpPr>
        <p:spPr>
          <a:xfrm>
            <a:off x="6749988" y="2407559"/>
            <a:ext cx="5442012" cy="2299317"/>
          </a:xfrm>
          <a:prstGeom prst="rect">
            <a:avLst/>
          </a:prstGeom>
          <a:solidFill>
            <a:srgbClr val="D0E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Keskustelkaa </a:t>
            </a:r>
            <a:r>
              <a:rPr lang="fi-FI" sz="2800" dirty="0">
                <a:solidFill>
                  <a:prstClr val="black"/>
                </a:solidFill>
                <a:latin typeface="Calibri" panose="020F0502020204030204"/>
              </a:rPr>
              <a:t>pien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ryhmässä</a:t>
            </a:r>
          </a:p>
        </p:txBody>
      </p:sp>
    </p:spTree>
    <p:extLst>
      <p:ext uri="{BB962C8B-B14F-4D97-AF65-F5344CB8AC3E}">
        <p14:creationId xmlns:p14="http://schemas.microsoft.com/office/powerpoint/2010/main" val="388770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CE942-E4C3-7807-A138-F5BB22F7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Luokanopettajakoulutuksen maisteriohjelman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62C6B-26F5-0B2F-9B80-BC70DD09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kern="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osaa arvioida ja vahvistaa asiantuntijuuttaan opettajuuden ydinosaamisalueilla</a:t>
            </a:r>
            <a:endParaRPr lang="fi-FI" sz="1800" kern="1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kern="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rakentanut omaa kasvatusfilosofiaansa</a:t>
            </a:r>
            <a:endParaRPr lang="fi-FI" sz="1800" kern="1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kern="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pystyy jäsentämään kasvatuksen ja koulutuksen ilmiöitä integroiden erilaisia kokemuksellisia, tieteellisiä ja käytännöllisiä näkökulmia</a:t>
            </a:r>
            <a:endParaRPr lang="fi-FI" sz="1800" kern="1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kern="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osaa tunnistaa, ratkaista ja arvioida asiantuntija-alueeseensa liittyviä tieteellisiä ja käytännöllisiä ongelmia ottaen huomioon ratkaisujen kasvatukselliset, eettiset ja yhteiskunnalliset vaikutukset</a:t>
            </a:r>
            <a:endParaRPr lang="fi-FI" sz="1800" kern="1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kern="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osaa suunnitella, toteuttaa ja arvioida opetusta sekä itsenäisesti että työyhteisön jäsenenä</a:t>
            </a:r>
            <a:endParaRPr lang="fi-FI" sz="1800" kern="1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kern="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kykenee kansainväliseen viestintään ja vuorovaikutukseen omalla alallaan</a:t>
            </a:r>
            <a:endParaRPr lang="fi-FI" sz="1800" kern="1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kern="0" dirty="0">
                <a:solidFill>
                  <a:srgbClr val="212529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hankkinut jatkokoulutuksen edellyttämät valmiudet.</a:t>
            </a:r>
            <a:endParaRPr lang="fi-FI" sz="1800" kern="10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2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25E49-21C2-1031-61F3-00AA495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 yhteistyöstä ja kaikkea hyvää jatkoon!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4B58704-62E6-EC14-8FAF-C391DA3D8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4969"/>
            <a:ext cx="5263174" cy="3502403"/>
          </a:xfrm>
          <a:prstGeom prst="rect">
            <a:avLst/>
          </a:prstGeom>
        </p:spPr>
      </p:pic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5480348C-1441-5DA8-2EC9-AF734066E541}"/>
              </a:ext>
            </a:extLst>
          </p:cNvPr>
          <p:cNvSpPr/>
          <p:nvPr/>
        </p:nvSpPr>
        <p:spPr>
          <a:xfrm>
            <a:off x="5225896" y="1820741"/>
            <a:ext cx="6661303" cy="4085439"/>
          </a:xfrm>
          <a:prstGeom prst="wedgeEllipseCallout">
            <a:avLst>
              <a:gd name="adj1" fmla="val 49661"/>
              <a:gd name="adj2" fmla="val 61890"/>
            </a:avLst>
          </a:prstGeom>
          <a:solidFill>
            <a:srgbClr val="EAF4E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Urani viimeiset OH4-ohjauksen kohtaamiset ja keskustelut jäävät mieleen erityisinä. </a:t>
            </a:r>
          </a:p>
        </p:txBody>
      </p:sp>
    </p:spTree>
    <p:extLst>
      <p:ext uri="{BB962C8B-B14F-4D97-AF65-F5344CB8AC3E}">
        <p14:creationId xmlns:p14="http://schemas.microsoft.com/office/powerpoint/2010/main" val="374952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Paluu alkulähteille: Luokanopettajaopintoihin hakeutumisen syitä ja motiiveja (Kysely </a:t>
            </a:r>
            <a:r>
              <a:rPr lang="fi-FI" sz="3200" dirty="0" err="1"/>
              <a:t>luokanop.opintojen</a:t>
            </a:r>
            <a:r>
              <a:rPr lang="fi-FI" sz="3200" dirty="0"/>
              <a:t> alussa -18 ja </a:t>
            </a:r>
            <a:br>
              <a:rPr lang="fi-FI" sz="3200" dirty="0"/>
            </a:br>
            <a:r>
              <a:rPr lang="fi-FI" sz="3200" dirty="0"/>
              <a:t>-19)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94" y="1268760"/>
            <a:ext cx="11229363" cy="4752528"/>
          </a:xfrm>
        </p:spPr>
        <p:txBody>
          <a:bodyPr/>
          <a:lstStyle/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vahva sisäinen kiinnostus opettaja työtä kohtaan (esim. halu työskennellä lasten ja nuorten parissa) (37 %)</a:t>
            </a:r>
          </a:p>
          <a:p>
            <a:r>
              <a:rPr lang="fi-FI" sz="2000" dirty="0"/>
              <a:t>Työn merkityksellisyys, mahdollisuus vaikuttaa (28 %)</a:t>
            </a:r>
          </a:p>
          <a:p>
            <a:pPr lvl="1"/>
            <a:r>
              <a:rPr lang="fi-FI" sz="1600" dirty="0"/>
              <a:t>halu vaikuttaa lasten ja nuorten tulevaisuuteen, halu auttaa </a:t>
            </a:r>
          </a:p>
          <a:p>
            <a:pPr lvl="1"/>
            <a:r>
              <a:rPr lang="fi-FI" sz="1600" dirty="0"/>
              <a:t>opettajana mahdollisuus muutokseen ja vaikuttamiseen merkityksellisenä pidettyihin asioihin yhteiskunnassa</a:t>
            </a:r>
          </a:p>
          <a:p>
            <a:r>
              <a:rPr lang="fi-FI" sz="2000" dirty="0"/>
              <a:t>opettajan työ laaja-alaista, monipuolista ja vaihtelevaa (22 %)</a:t>
            </a:r>
          </a:p>
          <a:p>
            <a:r>
              <a:rPr lang="fi-FI" sz="2000" dirty="0"/>
              <a:t>oma osaaminen, taipumukset ja vahvuudet opettajan työhön (10 %)</a:t>
            </a:r>
          </a:p>
          <a:p>
            <a:r>
              <a:rPr lang="fi-FI" sz="2000" dirty="0"/>
              <a:t>tunnistettiin myös opettajan työn haastavuus ja </a:t>
            </a:r>
            <a:br>
              <a:rPr lang="fi-FI" sz="2000" dirty="0"/>
            </a:br>
            <a:r>
              <a:rPr lang="fi-FI" sz="2000" dirty="0"/>
              <a:t>jatkuvan kehittymisen tarve ammatissa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D9521-BE67-4899-9D66-A6004EC8346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29.5.2023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FB2DCF0-4AB9-3767-9B1B-848C7439A4A7}"/>
              </a:ext>
            </a:extLst>
          </p:cNvPr>
          <p:cNvSpPr/>
          <p:nvPr/>
        </p:nvSpPr>
        <p:spPr>
          <a:xfrm>
            <a:off x="6484691" y="4504888"/>
            <a:ext cx="5707309" cy="24200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1600" b="1" dirty="0">
                <a:solidFill>
                  <a:schemeClr val="tx1"/>
                </a:solidFill>
              </a:rPr>
              <a:t>Vrt. Tulevien opettajien elämänpäämäärät (Kuusisto &amp; Rissanen, 2023)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31415"/>
                </a:solidFill>
                <a:effectLst/>
              </a:rPr>
              <a:t>62 % työn tuoma mielekkyys, oppiminen, työstä nauttiminen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31415"/>
                </a:solidFill>
                <a:effectLst/>
              </a:rPr>
              <a:t>40 % hoiva ja hyvinvointi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31415"/>
                </a:solidFill>
                <a:effectLst/>
              </a:rPr>
              <a:t>32 % yhteiskunnalliset päämäärät, kuten tasa-arvon ja vihreiden päämäärien edistäminen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31415"/>
                </a:solidFill>
                <a:effectLst/>
              </a:rPr>
              <a:t>29 % kasvun ja oppimisen tukeminen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31415"/>
                </a:solidFill>
                <a:effectLst/>
              </a:rPr>
              <a:t>19 % toimeentulo, työaika, lomat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737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Luokanopettajaopintoihin hakeutumisen prosessi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268760"/>
            <a:ext cx="11229363" cy="4897091"/>
          </a:xfrm>
        </p:spPr>
        <p:txBody>
          <a:bodyPr>
            <a:normAutofit/>
          </a:bodyPr>
          <a:lstStyle/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opettajaksi hakeutumisen prosessi alkanut yleensä varhain (aina/alakoulusta lähtien halunnut opettajaksi) </a:t>
            </a:r>
          </a:p>
          <a:p>
            <a:r>
              <a:rPr lang="fi-FI" sz="2000" dirty="0"/>
              <a:t>läheisten kannustus</a:t>
            </a:r>
          </a:p>
          <a:p>
            <a:r>
              <a:rPr lang="fi-FI" sz="2000" dirty="0"/>
              <a:t>valinnan taustalla monenlainen koulussa ja muissa ympäristöissä hankittu ohjaus- ja opettamiskokemus </a:t>
            </a:r>
          </a:p>
          <a:p>
            <a:r>
              <a:rPr lang="fi-FI" sz="2000" dirty="0"/>
              <a:t>positiivisten koulukokemusten ja omien opettajien merkitys valintaprosessissa</a:t>
            </a:r>
          </a:p>
          <a:p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D9521-BE67-4899-9D66-A6004EC8346E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29.5.2023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JYU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0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8B979-7F7D-E6C7-A176-B0B3C773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Tulevaisuuden suunnitelmasi?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808B8B-D4F6-9B48-DAB2-79AD6618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Tulevaisuuden suunnitelmien kyselyn linkki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https://link.webropolsurveys.com/S/E7238F7390075663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Grafiikka, pikseli, kuvio, diagrammi&#10;&#10;Kuvaus luotu automaattisesti">
            <a:extLst>
              <a:ext uri="{FF2B5EF4-FFF2-40B4-BE49-F238E27FC236}">
                <a16:creationId xmlns:a16="http://schemas.microsoft.com/office/drawing/2014/main" id="{86851A91-BBDB-5EFB-A279-053D5163D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11" y="2473979"/>
            <a:ext cx="4110150" cy="41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10F265-729D-429C-BC00-FAE56821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 (tämä tapaaminen ja </a:t>
            </a:r>
            <a:r>
              <a:rPr lang="fi-FI" dirty="0" err="1"/>
              <a:t>prope</a:t>
            </a:r>
            <a:r>
              <a:rPr lang="fi-FI" dirty="0"/>
              <a:t>-palautteet):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1489EA-4CFD-6CC2-F912-B185AA52B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8708" y="2079761"/>
            <a:ext cx="3841014" cy="4351338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42BC63BB-6A75-5390-E693-8DD8CFDB4DC4}"/>
              </a:ext>
            </a:extLst>
          </p:cNvPr>
          <p:cNvSpPr/>
          <p:nvPr/>
        </p:nvSpPr>
        <p:spPr>
          <a:xfrm>
            <a:off x="838200" y="2557934"/>
            <a:ext cx="6912431" cy="331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3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inäpystyvyyden ja itseluottamuksen vahvistaminen</a:t>
            </a:r>
          </a:p>
          <a:p>
            <a:pPr algn="ctr"/>
            <a:endParaRPr lang="fi-FI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i-FI" sz="3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Oman osaamisen tunnistaminen</a:t>
            </a:r>
          </a:p>
          <a:p>
            <a:pPr algn="ctr"/>
            <a:endParaRPr lang="fi-FI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i-FI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0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48-4A0D-7BD0-5916-C52CDFFF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Tieteellinen osaaminen: </a:t>
            </a:r>
            <a:r>
              <a:rPr lang="fi-FI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PROpeissa</a:t>
            </a:r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esille tulleita tutkivan opettajan piirteitä</a:t>
            </a:r>
            <a:b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ED4BBC-3252-2356-AA25-D43A9E5F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409350"/>
            <a:ext cx="11987867" cy="56206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Tutkivan opettajan prosesseja: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käytänteiden kyseenalaistaminen, kriittisyys,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kokeilut ja niiden arviointi.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ngelmien ratkaisu tutkimustietoa soveltamalla.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fi-FI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ettisesti</a:t>
            </a:r>
            <a:r>
              <a:rPr lang="fi-FI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pedagogisesti perustelluimman vaihtoehdon valinta harkinnan ja reflektion avulla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Käytännön ongelmien analysointi ja käsitteellistäminen -&gt; näkökulma ongelmaan ja sen ratkaisemiseen (esim. vastuu, huolenpito)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Opettajuutta koskevien ilmiöiden ja kantojen, sitoumuksien tunnistaminen ja käsitteellistäminen esim. eettiset periaatteet, oppimiskäsitys, pedagogisten periaatteiden tunnistaminen ja nimeäminen, opetusfilosofia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37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FA669-BFCD-5CFA-2546-27EE0083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Tieteellinen osaaminen: </a:t>
            </a:r>
            <a:r>
              <a:rPr lang="fi-FI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PROpeissa</a:t>
            </a:r>
            <a:r>
              <a:rPr lang="fi-FI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esille tulleita tutkivan opettajan piirteitä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AC66F0-6B33-F69D-1E52-14F0F8D8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Opettajan työn perustana olevan tiedon intressi- ja arvolähtökohtien tunnistaminen ja kriittisyys, esim. opetussuunnitelman ymmärtäminen aikaan ja paikkaan sidottuna asiakirjana. Koskee myös pedagogisia normeja ja ohjeita – kysyminen niiden tutkimuksellista perustaa.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Omien oppimis- ja kehittämistarpeiden tunnistaminen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eflektio, miten olisi voinut toimia toisin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Opetettavien sisältöjen ja oppiaineiden tiede- ja tutkimuspohjaisuuden ymmärtäminen, tiedon luotettavuuden arviointi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fi-FI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kirjoittaisit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PROpeeen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tieteellisestä osaamisesta esim. graduprosessin yhteydessä?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637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7AC579-324A-0911-3E34-BFA713D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Yhteisöllinen osaaminen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5B838-1F65-FBEB-9028-95450D1D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Varautuminen individualistiseen / balkanisoituneeseen yhteistyökulttuuriin:</a:t>
            </a:r>
          </a:p>
          <a:p>
            <a:pPr lvl="1"/>
            <a:r>
              <a:rPr lang="fi-FI" dirty="0"/>
              <a:t>Opintojen aikana syntyneet verkostot!</a:t>
            </a:r>
          </a:p>
          <a:p>
            <a:pPr lvl="1"/>
            <a:r>
              <a:rPr lang="fi-FI" dirty="0"/>
              <a:t>Bongaa samanikäinen tai mukavalta tuntuva kollega ja ehdota yhteistyötä, esim. kummiluokkatoiminta</a:t>
            </a:r>
          </a:p>
          <a:p>
            <a:pPr lvl="1"/>
            <a:r>
              <a:rPr lang="fi-FI" dirty="0"/>
              <a:t>Oma (vaativa) aktiivisuus – apua ei välttämättä tulla tarjoamaan</a:t>
            </a:r>
          </a:p>
          <a:p>
            <a:pPr lvl="1"/>
            <a:endParaRPr lang="fi-FI" dirty="0"/>
          </a:p>
          <a:p>
            <a:r>
              <a:rPr lang="fi-FI" dirty="0"/>
              <a:t>Hakeutuminen resurssiopettajaksi tai yhteisopettajatiimiin</a:t>
            </a:r>
          </a:p>
          <a:p>
            <a:pPr marL="0" indent="0">
              <a:buNone/>
            </a:pPr>
            <a:r>
              <a:rPr lang="fi-FI" dirty="0"/>
              <a:t>(Vinkit perustuvat uran alkuvaiheessa olevien luokanopettajien haastatteluun 2018)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Mitä muuta: miten voit edistää yhteisöllisyyttä esim. ensimmäisessä työpaikassasi. Miten voit välttyä individualistiselta toimintakulttuurilta? Keskustelu pienryhmissä.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8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6C3D5B-5C7E-E5ED-C740-4BB50E95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osaaminen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EE4C41-6FF5-5D0D-CD3E-6C08A901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0" y="1724753"/>
            <a:ext cx="10990277" cy="47681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-tekstien perusteella osataan mm.: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toimia yllättävissä tilanteissa luokassa</a:t>
            </a:r>
            <a:endParaRPr lang="fi-FI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riyttää</a:t>
            </a:r>
            <a:endParaRPr lang="fi-FI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opettaa dialogisesti: tarttua oppilaiden aloitteisiin ja joustaa suunnitelmissa,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joidenkin oppiaineiden pedagogiikkaa (omat vahvuudet)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Oman osaamisen kuvaukseen – keskustelu pienryhmissä: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istä olet saanut hyvää palautetta esim. harjoittelun ohjaajalta ja oppilailta?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Millä opettajan/kasvatusalan asiantuntijan osaamisalueella olet vahvimmillasi?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osaamistasi arvioisit tulevassa työyhteisössäsi arvostettavan?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519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824</Words>
  <Application>Microsoft Office PowerPoint</Application>
  <PresentationFormat>Laajakuva</PresentationFormat>
  <Paragraphs>117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Symbol</vt:lpstr>
      <vt:lpstr>1_Office-teema</vt:lpstr>
      <vt:lpstr>OH4-OKLS3419-lopputapaaminen  29.5.-23</vt:lpstr>
      <vt:lpstr>Paluu alkulähteille: Luokanopettajaopintoihin hakeutumisen syitä ja motiiveja (Kysely luokanop.opintojen alussa -18 ja  -19)</vt:lpstr>
      <vt:lpstr>Luokanopettajaopintoihin hakeutumisen prosessi</vt:lpstr>
      <vt:lpstr>Tulevaisuuden suunnitelmasi?</vt:lpstr>
      <vt:lpstr>Tavoitteet (tämä tapaaminen ja prope-palautteet):</vt:lpstr>
      <vt:lpstr>Tieteellinen osaaminen: PROpeissa esille tulleita tutkivan opettajan piirteitä </vt:lpstr>
      <vt:lpstr>Tieteellinen osaaminen: PROpeissa esille tulleita tutkivan opettajan piirteitä</vt:lpstr>
      <vt:lpstr>Yhteisöllinen osaaminen</vt:lpstr>
      <vt:lpstr>Oma osaaminen </vt:lpstr>
      <vt:lpstr>Jatkuva oppiminen</vt:lpstr>
      <vt:lpstr>Pienryhmissä:</vt:lpstr>
      <vt:lpstr>PROpe opettajan työssä? (Eettinen osaaminen)/ PROpe-kirjoittamisen merkitys</vt:lpstr>
      <vt:lpstr>Luokanopettajakoulutuksen maisteriohjelman tavoitteet</vt:lpstr>
      <vt:lpstr>Kiitos yhteistyöstä ja kaikkea hyvää jatkoon!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Valleala, Ulla</dc:creator>
  <cp:lastModifiedBy>Valleala, Ulla</cp:lastModifiedBy>
  <cp:revision>25</cp:revision>
  <dcterms:created xsi:type="dcterms:W3CDTF">2023-05-25T10:39:14Z</dcterms:created>
  <dcterms:modified xsi:type="dcterms:W3CDTF">2023-05-29T07:44:24Z</dcterms:modified>
</cp:coreProperties>
</file>