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587F5-2FD8-4EA5-80E3-9141ADF19092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7A58-2807-45D8-8427-F2FA84606F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587F5-2FD8-4EA5-80E3-9141ADF19092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7A58-2807-45D8-8427-F2FA84606F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587F5-2FD8-4EA5-80E3-9141ADF19092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7A58-2807-45D8-8427-F2FA84606F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587F5-2FD8-4EA5-80E3-9141ADF19092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7A58-2807-45D8-8427-F2FA84606F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587F5-2FD8-4EA5-80E3-9141ADF19092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7A58-2807-45D8-8427-F2FA84606F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587F5-2FD8-4EA5-80E3-9141ADF19092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7A58-2807-45D8-8427-F2FA84606F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587F5-2FD8-4EA5-80E3-9141ADF19092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7A58-2807-45D8-8427-F2FA84606F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587F5-2FD8-4EA5-80E3-9141ADF19092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7A58-2807-45D8-8427-F2FA84606F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587F5-2FD8-4EA5-80E3-9141ADF19092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7A58-2807-45D8-8427-F2FA84606F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587F5-2FD8-4EA5-80E3-9141ADF19092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7A58-2807-45D8-8427-F2FA84606F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587F5-2FD8-4EA5-80E3-9141ADF19092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7A58-2807-45D8-8427-F2FA84606F6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587F5-2FD8-4EA5-80E3-9141ADF19092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A7A58-2807-45D8-8427-F2FA84606F6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Kpl 3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Oppimisteorioista kognitiiviseen näkökulmaan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Kognitiiviset persoonallisuusteoriat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Perustuvat</a:t>
            </a:r>
          </a:p>
          <a:p>
            <a:pPr lvl="1"/>
            <a:r>
              <a:rPr lang="fi-FI" dirty="0" smtClean="0"/>
              <a:t> kognitiivisen psykologian ihmiskuvaan </a:t>
            </a:r>
          </a:p>
          <a:p>
            <a:pPr lvl="1"/>
            <a:r>
              <a:rPr lang="fi-FI" dirty="0" smtClean="0"/>
              <a:t>tietoteoriaan ja systeemiteoriaan: ihminen on aktiivinen, itseään ohjaava tiedonkäsittelijä, joka pyrkii tavoitteisiin, valikoi ja arvioi tietoa, muokkaa ja työstää kokemuksiaan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Käsitys persoonallisuudesta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i-FI" dirty="0" smtClean="0"/>
              <a:t>• sisäiset mallit muokkaavat persoonallisuutta</a:t>
            </a:r>
          </a:p>
          <a:p>
            <a:pPr>
              <a:buNone/>
            </a:pPr>
            <a:r>
              <a:rPr lang="fi-FI" dirty="0" smtClean="0"/>
              <a:t>• minäkäsitys tärkeä; se, miten ihminen kokee ja tulkitsee itseään </a:t>
            </a:r>
          </a:p>
          <a:p>
            <a:pPr>
              <a:buNone/>
            </a:pPr>
            <a:r>
              <a:rPr lang="fi-FI" dirty="0" smtClean="0"/>
              <a:t>• ihmisen tavoite on pitää yllä ehjää minäkäsitystä </a:t>
            </a:r>
          </a:p>
          <a:p>
            <a:pPr>
              <a:buNone/>
            </a:pPr>
            <a:r>
              <a:rPr lang="fi-FI" dirty="0" smtClean="0"/>
              <a:t>• omat uskomukset ja tulkinnat asioista vaikuttavat</a:t>
            </a:r>
          </a:p>
          <a:p>
            <a:pPr>
              <a:buNone/>
            </a:pPr>
            <a:r>
              <a:rPr lang="fi-FI" dirty="0" smtClean="0"/>
              <a:t>• hallintakeinojen ja ajattelun avulla ihminen voi muuttaa toimintaansa </a:t>
            </a:r>
          </a:p>
          <a:p>
            <a:pPr>
              <a:buNone/>
            </a:pPr>
            <a:r>
              <a:rPr lang="fi-FI" dirty="0" smtClean="0"/>
              <a:t>• ihmisen käyttämät strategiat, </a:t>
            </a:r>
            <a:r>
              <a:rPr lang="fi-FI" dirty="0" err="1" smtClean="0"/>
              <a:t>minäpystyvyys</a:t>
            </a:r>
            <a:r>
              <a:rPr lang="fi-FI" dirty="0" smtClean="0"/>
              <a:t>, maailmankuva tärkeitä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Psyykkiset häiriöt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syynä ovat epärealistinen minäkäsitys, </a:t>
            </a:r>
            <a:r>
              <a:rPr lang="fi-FI" dirty="0" err="1" smtClean="0"/>
              <a:t>ajatteluvääristymät</a:t>
            </a:r>
            <a:r>
              <a:rPr lang="fi-FI" dirty="0" smtClean="0"/>
              <a:t> ja virhetulkinnat; ne johtavat vääränlaisiin automatisoituneisiin uskomuksiin itsestä ja maailmasta </a:t>
            </a:r>
          </a:p>
          <a:p>
            <a:pPr>
              <a:buNone/>
            </a:pPr>
            <a:r>
              <a:rPr lang="fi-FI" dirty="0" smtClean="0"/>
              <a:t>• psykoterapioissa pyritään muuttamaan uskomuksia ja tietorakenteita erilaisten </a:t>
            </a:r>
            <a:r>
              <a:rPr lang="fi-FI" dirty="0" err="1" smtClean="0"/>
              <a:t>reflektio-</a:t>
            </a:r>
            <a:r>
              <a:rPr lang="fi-FI" dirty="0" smtClean="0"/>
              <a:t>, tunnistus- ja tietoisuusmenetelmien avulla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Tutkimusmenetelmiä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-</a:t>
            </a:r>
            <a:r>
              <a:rPr lang="fi-FI" dirty="0" smtClean="0"/>
              <a:t>kokeellinen tutkimus</a:t>
            </a:r>
          </a:p>
          <a:p>
            <a:pPr>
              <a:buNone/>
            </a:pPr>
            <a:r>
              <a:rPr lang="fi-FI" dirty="0" smtClean="0"/>
              <a:t>- tapaustutkimus</a:t>
            </a:r>
          </a:p>
          <a:p>
            <a:pPr>
              <a:buNone/>
            </a:pPr>
            <a:r>
              <a:rPr lang="fi-FI" dirty="0" smtClean="0"/>
              <a:t>- tarkkailu</a:t>
            </a:r>
          </a:p>
          <a:p>
            <a:pPr>
              <a:buNone/>
            </a:pPr>
            <a:r>
              <a:rPr lang="fi-FI" dirty="0" smtClean="0"/>
              <a:t>- </a:t>
            </a:r>
            <a:r>
              <a:rPr lang="fi-FI" dirty="0" err="1" smtClean="0"/>
              <a:t>itsearvioinnit</a:t>
            </a:r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• realistinen lähestymistapa </a:t>
            </a:r>
          </a:p>
          <a:p>
            <a:pPr>
              <a:buNone/>
            </a:pPr>
            <a:r>
              <a:rPr lang="fi-FI" dirty="0" smtClean="0"/>
              <a:t>• omien uskomusten muuttaminen on mahdollista </a:t>
            </a:r>
          </a:p>
          <a:p>
            <a:pPr>
              <a:buNone/>
            </a:pPr>
            <a:r>
              <a:rPr lang="fi-FI" dirty="0" smtClean="0"/>
              <a:t>• liian vähän huomiota tiedostamattomiin prosesseihin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Guidanon</a:t>
            </a:r>
            <a:r>
              <a:rPr lang="fi-FI" dirty="0" smtClean="0"/>
              <a:t> ja </a:t>
            </a:r>
            <a:r>
              <a:rPr lang="fi-FI" dirty="0" err="1" smtClean="0"/>
              <a:t>Liottin</a:t>
            </a:r>
            <a:r>
              <a:rPr lang="fi-FI" dirty="0" smtClean="0"/>
              <a:t> ydinminäkäsitys</a:t>
            </a:r>
            <a:endParaRPr lang="fi-FI" dirty="0"/>
          </a:p>
        </p:txBody>
      </p:sp>
      <p:sp>
        <p:nvSpPr>
          <p:cNvPr id="6" name="Pyöristetty suorakulmio 5"/>
          <p:cNvSpPr/>
          <p:nvPr/>
        </p:nvSpPr>
        <p:spPr>
          <a:xfrm>
            <a:off x="2195736" y="2636912"/>
            <a:ext cx="4248472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4. maailmankuva, realiteetit, tulkinnat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2123728" y="3356992"/>
            <a:ext cx="4392488" cy="9647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fi-FI" sz="2000" dirty="0" smtClean="0"/>
              <a:t>3.</a:t>
            </a:r>
            <a:r>
              <a:rPr lang="fi-FI" sz="2000" dirty="0" smtClean="0">
                <a:solidFill>
                  <a:schemeClr val="tx1"/>
                </a:solidFill>
              </a:rPr>
              <a:t>3. pintataso, minäkäsitys, identiteetti</a:t>
            </a:r>
            <a:endParaRPr lang="fi-FI" sz="2000" dirty="0"/>
          </a:p>
        </p:txBody>
      </p:sp>
      <p:sp>
        <p:nvSpPr>
          <p:cNvPr id="9" name="Pyöristetty suorakulmio 8"/>
          <p:cNvSpPr/>
          <p:nvPr/>
        </p:nvSpPr>
        <p:spPr>
          <a:xfrm>
            <a:off x="2123728" y="4077072"/>
            <a:ext cx="4536504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2. suojaava taso, </a:t>
            </a:r>
            <a:r>
              <a:rPr lang="fi-FI" dirty="0" err="1" smtClean="0">
                <a:solidFill>
                  <a:schemeClr val="tx1"/>
                </a:solidFill>
              </a:rPr>
              <a:t>defenssejä</a:t>
            </a:r>
            <a:r>
              <a:rPr lang="fi-FI" dirty="0" smtClean="0">
                <a:solidFill>
                  <a:schemeClr val="tx1"/>
                </a:solidFill>
              </a:rPr>
              <a:t> ja korvaavia toimintoja </a:t>
            </a:r>
            <a:r>
              <a:rPr lang="fi-FI" dirty="0" smtClean="0"/>
              <a:t>toimintoja </a:t>
            </a:r>
            <a:r>
              <a:rPr lang="fi-FI" dirty="0" err="1" smtClean="0"/>
              <a:t>imintoja</a:t>
            </a:r>
            <a:endParaRPr lang="fi-FI" dirty="0"/>
          </a:p>
        </p:txBody>
      </p:sp>
      <p:sp>
        <p:nvSpPr>
          <p:cNvPr id="10" name="Pyöristetty suorakulmio 9"/>
          <p:cNvSpPr/>
          <p:nvPr/>
        </p:nvSpPr>
        <p:spPr>
          <a:xfrm>
            <a:off x="1979712" y="4797152"/>
            <a:ext cx="4824536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1. ydin, syvätaso, sanaton</a:t>
            </a:r>
            <a:r>
              <a:rPr lang="fi-FI" dirty="0" smtClean="0"/>
              <a:t>sanaton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8" grpId="0" build="p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184</Words>
  <Application>Microsoft Office PowerPoint</Application>
  <PresentationFormat>Näytössä katseltava diaesitys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Kpl 3</vt:lpstr>
      <vt:lpstr>Kognitiiviset persoonallisuusteoriat</vt:lpstr>
      <vt:lpstr>Käsitys persoonallisuudesta </vt:lpstr>
      <vt:lpstr>Psyykkiset häiriöt </vt:lpstr>
      <vt:lpstr>Tutkimusmenetelmiä</vt:lpstr>
      <vt:lpstr>Arviointia</vt:lpstr>
      <vt:lpstr>Guidanon ja Liottin ydinminäkäsitys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Kpl 3</dc:title>
  <dc:creator>Kotikone</dc:creator>
  <cp:lastModifiedBy>Kotikone</cp:lastModifiedBy>
  <cp:revision>2</cp:revision>
  <dcterms:created xsi:type="dcterms:W3CDTF">2017-12-11T11:02:31Z</dcterms:created>
  <dcterms:modified xsi:type="dcterms:W3CDTF">2017-12-11T11:38:37Z</dcterms:modified>
</cp:coreProperties>
</file>