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0" r:id="rId3"/>
    <p:sldId id="287" r:id="rId4"/>
    <p:sldId id="258" r:id="rId5"/>
    <p:sldId id="259" r:id="rId6"/>
    <p:sldId id="261" r:id="rId7"/>
    <p:sldId id="262" r:id="rId8"/>
    <p:sldId id="266" r:id="rId9"/>
    <p:sldId id="291" r:id="rId10"/>
    <p:sldId id="263" r:id="rId11"/>
    <p:sldId id="289" r:id="rId12"/>
    <p:sldId id="278" r:id="rId13"/>
    <p:sldId id="280" r:id="rId14"/>
    <p:sldId id="283" r:id="rId15"/>
    <p:sldId id="282" r:id="rId16"/>
    <p:sldId id="281" r:id="rId17"/>
    <p:sldId id="284" r:id="rId18"/>
    <p:sldId id="292" r:id="rId19"/>
    <p:sldId id="279" r:id="rId20"/>
    <p:sldId id="295" r:id="rId21"/>
    <p:sldId id="290" r:id="rId22"/>
    <p:sldId id="269" r:id="rId23"/>
    <p:sldId id="268" r:id="rId24"/>
    <p:sldId id="271" r:id="rId25"/>
    <p:sldId id="294" r:id="rId26"/>
    <p:sldId id="293" r:id="rId27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498336-DCF6-40A0-BB00-23C1AFCAB297}">
          <p14:sldIdLst/>
        </p14:section>
        <p14:section name="ALKU" id="{0FB01D47-CAD4-44C9-A9FB-A7DA0A4B789B}">
          <p14:sldIdLst>
            <p14:sldId id="256"/>
            <p14:sldId id="260"/>
          </p14:sldIdLst>
        </p14:section>
        <p14:section name="PERUSTERMIT" id="{6BD4B502-05BC-465F-BE34-E24A7A915D40}">
          <p14:sldIdLst>
            <p14:sldId id="287"/>
            <p14:sldId id="258"/>
            <p14:sldId id="259"/>
            <p14:sldId id="261"/>
            <p14:sldId id="262"/>
            <p14:sldId id="266"/>
          </p14:sldIdLst>
        </p14:section>
        <p14:section name="OPPIMISPELIT" id="{9FA84BE9-BCD8-4F25-92B9-3BF49C62415F}">
          <p14:sldIdLst>
            <p14:sldId id="291"/>
            <p14:sldId id="263"/>
          </p14:sldIdLst>
        </p14:section>
        <p14:section name="VIIHDEPELIT" id="{1DAC731C-6916-4820-9D29-5D43900E2074}">
          <p14:sldIdLst>
            <p14:sldId id="289"/>
            <p14:sldId id="278"/>
            <p14:sldId id="280"/>
            <p14:sldId id="283"/>
            <p14:sldId id="282"/>
            <p14:sldId id="281"/>
            <p14:sldId id="284"/>
          </p14:sldIdLst>
        </p14:section>
        <p14:section name="PELIEN TEKEMINEN" id="{D12C8F09-D126-4ACA-BBC1-8E3DAB53B16E}">
          <p14:sldIdLst>
            <p14:sldId id="292"/>
            <p14:sldId id="279"/>
          </p14:sldIdLst>
        </p14:section>
        <p14:section name="SUKUPOLVET" id="{9707100C-5F44-B64E-867A-A636C8001C15}">
          <p14:sldIdLst>
            <p14:sldId id="295"/>
          </p14:sldIdLst>
        </p14:section>
        <p14:section name="PELILLISTÄMINEN" id="{941F223E-8002-4172-B6B8-26FC7114B4EE}">
          <p14:sldIdLst>
            <p14:sldId id="290"/>
            <p14:sldId id="269"/>
            <p14:sldId id="268"/>
            <p14:sldId id="271"/>
          </p14:sldIdLst>
        </p14:section>
        <p14:section name="TANGENTIAL LEARNING" id="{8A2E1D83-A490-4428-8C11-2AA99783D127}">
          <p14:sldIdLst/>
        </p14:section>
        <p14:section name="LOPPU" id="{D9963964-7882-48FC-96BD-291D150482B0}">
          <p14:sldIdLst>
            <p14:sldId id="294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0E2C3-74B4-468F-BB71-21D95732BB31}" type="datetimeFigureOut">
              <a:rPr lang="en-US" smtClean="0"/>
              <a:t>8.11.2013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C11C-E5E3-4D81-81A5-D1A8C01EF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7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493713" y="6192838"/>
            <a:ext cx="2133600" cy="331787"/>
          </a:xfrm>
        </p:spPr>
        <p:txBody>
          <a:bodyPr/>
          <a:lstStyle>
            <a:lvl1pPr>
              <a:defRPr/>
            </a:lvl1pPr>
          </a:lstStyle>
          <a:p>
            <a:fld id="{B0E0A302-E76C-4E9D-8D31-288FEDE579F1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2916238" y="6192838"/>
            <a:ext cx="2895600" cy="33178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B47D5-9924-43CE-937C-3B6EEDF76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755576" y="2130425"/>
            <a:ext cx="7776863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149725"/>
            <a:ext cx="7705229" cy="10080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pic>
        <p:nvPicPr>
          <p:cNvPr id="12" name="Kuva 11" descr="JY150_logo_oranss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980"/>
            <a:ext cx="1512168" cy="2139911"/>
          </a:xfrm>
          <a:prstGeom prst="rect">
            <a:avLst/>
          </a:prstGeom>
        </p:spPr>
      </p:pic>
      <p:pic>
        <p:nvPicPr>
          <p:cNvPr id="13" name="Kuva 12" descr="Pystypalkki_oranssi.jpg"/>
          <p:cNvPicPr>
            <a:picLocks noChangeAspect="1"/>
          </p:cNvPicPr>
          <p:nvPr userDrawn="1"/>
        </p:nvPicPr>
        <p:blipFill rotWithShape="1">
          <a:blip r:embed="rId3" cstate="print"/>
          <a:srcRect r="92095"/>
          <a:stretch/>
        </p:blipFill>
        <p:spPr>
          <a:xfrm>
            <a:off x="0" y="0"/>
            <a:ext cx="722806" cy="6858000"/>
          </a:xfrm>
          <a:prstGeom prst="rect">
            <a:avLst/>
          </a:prstGeom>
        </p:spPr>
      </p:pic>
      <p:pic>
        <p:nvPicPr>
          <p:cNvPr id="14" name="Kuva 13" descr="jyu-logo cmyk_teksti-oikealla_kaksikielinen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2" y="5908535"/>
            <a:ext cx="1564908" cy="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C361A-EA2B-4A1A-9044-AE5096E09820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0F0B8-DA64-4C69-A87E-8C15A3ED0F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4975" y="269875"/>
            <a:ext cx="1963738" cy="5535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90588" y="269875"/>
            <a:ext cx="5741987" cy="55356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DA966-1E3F-441B-9199-0238BC615874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A846C-4A82-4F5C-8C31-4637B2601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F8E65-3B99-45D4-8CF5-C5337EE58604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0CD8-22CB-4EB1-9BD2-3678B1BC3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7DB4A-5CB6-49C6-B77F-F0CC692756F7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D52C-4A2A-46DF-BD3B-8848596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4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0588" y="1643063"/>
            <a:ext cx="3852862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95850" y="1643063"/>
            <a:ext cx="3852863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5917B-86D0-4131-AC16-9E50F30EE710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9ECBC-5D25-41DB-B863-0DD70FB2F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3568" y="1535112"/>
            <a:ext cx="3813820" cy="1101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568" y="2708919"/>
            <a:ext cx="3813820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5BA8F-96ED-41A3-ABCD-115F986C16B9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F321D-EC7E-4399-94E1-37EB1B3911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2B191-ECCE-4601-BB70-FB194FFCC099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87B7-899E-480D-AA60-BE15E3FD63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1357D-99E2-4930-AFE8-E140F1ACFD42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9158A-F357-46E3-A262-D69F7FD82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8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27819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3568" y="1484784"/>
            <a:ext cx="2781945" cy="4641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1746B-D0D4-4028-9BBA-4807AEA5B0EC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5C06-90F0-48B5-A8DB-806E392B62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1D6FF-DDB3-495F-B4BC-04467ED88508}" type="datetime1">
              <a:rPr lang="fi-FI">
                <a:solidFill>
                  <a:srgbClr val="000000"/>
                </a:solidFill>
              </a:rPr>
              <a:pPr/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8CD22-7E22-48B8-8FA7-E88AD754E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ystypalkki_oranssi.jpg"/>
          <p:cNvPicPr>
            <a:picLocks noChangeAspect="1"/>
          </p:cNvPicPr>
          <p:nvPr/>
        </p:nvPicPr>
        <p:blipFill rotWithShape="1">
          <a:blip r:embed="rId13" cstate="print"/>
          <a:srcRect r="92095"/>
          <a:stretch/>
        </p:blipFill>
        <p:spPr>
          <a:xfrm>
            <a:off x="0" y="0"/>
            <a:ext cx="722806" cy="6858000"/>
          </a:xfrm>
          <a:prstGeom prst="rect">
            <a:avLst/>
          </a:prstGeom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37288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E111C9-C060-4F8F-A3B0-71175B883B24}" type="datetime1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8.11.2013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237288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2675" y="44450"/>
            <a:ext cx="406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D273A-8285-4A9F-B12F-0FBCAE29B2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9875"/>
            <a:ext cx="785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1643063"/>
            <a:ext cx="7858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endParaRPr lang="en-US" smtClean="0"/>
          </a:p>
        </p:txBody>
      </p:sp>
      <p:pic>
        <p:nvPicPr>
          <p:cNvPr id="2" name="Kuva 1" descr="JY150_logo_oranssi_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908888"/>
            <a:ext cx="684602" cy="968799"/>
          </a:xfrm>
          <a:prstGeom prst="rect">
            <a:avLst/>
          </a:prstGeom>
        </p:spPr>
      </p:pic>
      <p:pic>
        <p:nvPicPr>
          <p:cNvPr id="11" name="Kuva 10" descr="jyu-logo cmyk_teksti-oikealla_kaksikielinen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2" y="5908535"/>
            <a:ext cx="1564908" cy="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5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uula.j.nousiainen@jyu.f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.net/polku/ovi/pel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eg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Polkuja pelinomaisen oppimisen viidakkoon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149725"/>
            <a:ext cx="7705229" cy="2447627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Tuula Nousiainen</a:t>
            </a:r>
          </a:p>
          <a:p>
            <a:r>
              <a:rPr lang="fi-FI" dirty="0" err="1" smtClean="0"/>
              <a:t>Agora</a:t>
            </a:r>
            <a:r>
              <a:rPr lang="fi-FI" dirty="0" smtClean="0"/>
              <a:t> Center, Jyväskylän yliopisto</a:t>
            </a:r>
          </a:p>
          <a:p>
            <a:r>
              <a:rPr lang="fi-FI" dirty="0" smtClean="0"/>
              <a:t>ja </a:t>
            </a:r>
            <a:r>
              <a:rPr lang="fi-FI" dirty="0" err="1" smtClean="0"/>
              <a:t>OVI-hanke</a:t>
            </a:r>
            <a:r>
              <a:rPr lang="fi-FI" dirty="0" smtClean="0"/>
              <a:t>, Konnevesi</a:t>
            </a:r>
          </a:p>
          <a:p>
            <a:endParaRPr lang="fi-FI" dirty="0"/>
          </a:p>
          <a:p>
            <a:r>
              <a:rPr lang="fi-FI" dirty="0" smtClean="0"/>
              <a:t>KEOS 9.11.2013</a:t>
            </a:r>
            <a:endParaRPr lang="en-US" dirty="0"/>
          </a:p>
        </p:txBody>
      </p:sp>
      <p:pic>
        <p:nvPicPr>
          <p:cNvPr id="1026" name="Picture 2" descr="C:\Users\tunousia\AppData\Local\Microsoft\Windows\Temporary Internet Files\Content.IE5\1J8N6LJ5\MC9004315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unousia\AppData\Local\Microsoft\Windows\Temporary Internet Files\Content.IE5\35CYHBZQ\MC900250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596348" cy="14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5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Oppimispeli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339" y="1643063"/>
            <a:ext cx="7858125" cy="4522241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Ammattimaisesti toteutettuja, </a:t>
            </a:r>
            <a:r>
              <a:rPr lang="fi-FI" dirty="0"/>
              <a:t>nimenomaan opetustarkoitukseen </a:t>
            </a:r>
            <a:r>
              <a:rPr lang="fi-FI" dirty="0" smtClean="0"/>
              <a:t>suunnattuja pelisovelluksia</a:t>
            </a:r>
          </a:p>
          <a:p>
            <a:pPr lvl="1"/>
            <a:r>
              <a:rPr lang="fi-FI" dirty="0" smtClean="0"/>
              <a:t>Selkeä </a:t>
            </a:r>
            <a:r>
              <a:rPr lang="fi-FI" dirty="0"/>
              <a:t>didaktinen tarkoitus </a:t>
            </a:r>
            <a:r>
              <a:rPr lang="fi-FI" sz="1700" dirty="0"/>
              <a:t>(</a:t>
            </a:r>
            <a:r>
              <a:rPr lang="fi-FI" sz="1700" dirty="0" err="1"/>
              <a:t>Dondi</a:t>
            </a:r>
            <a:r>
              <a:rPr lang="fi-FI" sz="1700" dirty="0"/>
              <a:t> &amp; </a:t>
            </a:r>
            <a:r>
              <a:rPr lang="fi-FI" sz="1700" dirty="0" err="1"/>
              <a:t>Moretti</a:t>
            </a:r>
            <a:r>
              <a:rPr lang="fi-FI" sz="1700" dirty="0"/>
              <a:t> 2007)</a:t>
            </a:r>
            <a:endParaRPr lang="fi-FI" dirty="0"/>
          </a:p>
          <a:p>
            <a:endParaRPr lang="fi-FI" dirty="0"/>
          </a:p>
          <a:p>
            <a:r>
              <a:rPr lang="fi-FI" dirty="0" smtClean="0"/>
              <a:t>Hyödyntävät </a:t>
            </a:r>
            <a:r>
              <a:rPr lang="fi-FI" dirty="0"/>
              <a:t>video- ja </a:t>
            </a:r>
            <a:r>
              <a:rPr lang="fi-FI" b="1" i="1" dirty="0"/>
              <a:t>tietokonepelien ominaisuuksia</a:t>
            </a:r>
            <a:r>
              <a:rPr lang="fi-FI" b="1" dirty="0"/>
              <a:t> </a:t>
            </a:r>
            <a:r>
              <a:rPr lang="fi-FI" dirty="0"/>
              <a:t>luomaan mukaansatempaavia ja </a:t>
            </a:r>
            <a:r>
              <a:rPr lang="fi-FI" b="1" i="1" dirty="0" err="1"/>
              <a:t>immersiivisiä</a:t>
            </a:r>
            <a:r>
              <a:rPr lang="fi-FI" b="1" i="1" dirty="0"/>
              <a:t> oppimiskokemuksia</a:t>
            </a:r>
            <a:r>
              <a:rPr lang="fi-FI" dirty="0"/>
              <a:t> määriteltyjen </a:t>
            </a:r>
            <a:r>
              <a:rPr lang="fi-FI" b="1" i="1" dirty="0"/>
              <a:t>oppimistavoitteiden</a:t>
            </a:r>
            <a:r>
              <a:rPr lang="fi-FI" dirty="0"/>
              <a:t>, -tulosten ja -kokemusten aikaansaamiseksi </a:t>
            </a:r>
            <a:r>
              <a:rPr lang="fi-FI" sz="2100" dirty="0"/>
              <a:t>(De </a:t>
            </a:r>
            <a:r>
              <a:rPr lang="fi-FI" sz="2100" dirty="0" err="1"/>
              <a:t>Freitas</a:t>
            </a:r>
            <a:r>
              <a:rPr lang="fi-FI" sz="2100" dirty="0"/>
              <a:t> 2006) </a:t>
            </a:r>
            <a:endParaRPr lang="fi-FI" sz="2100" dirty="0" smtClean="0"/>
          </a:p>
          <a:p>
            <a:endParaRPr lang="fi-FI" dirty="0"/>
          </a:p>
          <a:p>
            <a:r>
              <a:rPr lang="fi-FI" dirty="0" smtClean="0"/>
              <a:t>Parhaimmillaan </a:t>
            </a:r>
            <a:r>
              <a:rPr lang="fi-FI" dirty="0"/>
              <a:t>yhdistää </a:t>
            </a:r>
            <a:r>
              <a:rPr lang="fi-FI" dirty="0" smtClean="0"/>
              <a:t>viihteen </a:t>
            </a:r>
            <a:r>
              <a:rPr lang="fi-FI" dirty="0"/>
              <a:t>ja oppimisen </a:t>
            </a:r>
            <a:r>
              <a:rPr lang="fi-FI" dirty="0" smtClean="0"/>
              <a:t>siten, että </a:t>
            </a:r>
            <a:r>
              <a:rPr lang="fi-FI" dirty="0"/>
              <a:t>pelaaja ei koe oppimista varsinaisen pelin ulkopuolisena osana, vaan oppiminen tapahtuu ”varkain</a:t>
            </a:r>
            <a:r>
              <a:rPr lang="fi-FI" dirty="0" smtClean="0"/>
              <a:t>” </a:t>
            </a:r>
            <a:r>
              <a:rPr lang="fi-FI" sz="2100" dirty="0" smtClean="0"/>
              <a:t>(</a:t>
            </a:r>
            <a:r>
              <a:rPr lang="fi-FI" sz="2100" dirty="0" err="1" smtClean="0"/>
              <a:t>Breuer</a:t>
            </a:r>
            <a:r>
              <a:rPr lang="fi-FI" sz="2100" dirty="0" smtClean="0"/>
              <a:t> </a:t>
            </a:r>
            <a:r>
              <a:rPr lang="fi-FI" sz="2100" dirty="0"/>
              <a:t>&amp;</a:t>
            </a:r>
            <a:r>
              <a:rPr lang="fi-FI" sz="2100" dirty="0" smtClean="0"/>
              <a:t> </a:t>
            </a:r>
            <a:r>
              <a:rPr lang="fi-FI" sz="2100" dirty="0" err="1" smtClean="0"/>
              <a:t>Bente</a:t>
            </a:r>
            <a:r>
              <a:rPr lang="fi-FI" sz="2100" dirty="0" smtClean="0"/>
              <a:t> 2010</a:t>
            </a:r>
            <a:r>
              <a:rPr lang="fi-FI" sz="2100" dirty="0" smtClean="0"/>
              <a:t>)</a:t>
            </a:r>
          </a:p>
          <a:p>
            <a:pPr lvl="1"/>
            <a:r>
              <a:rPr lang="fi-FI" sz="2500" dirty="0"/>
              <a:t>vrt. </a:t>
            </a:r>
            <a:r>
              <a:rPr lang="fi-FI" sz="2500" dirty="0" smtClean="0"/>
              <a:t>”</a:t>
            </a:r>
            <a:r>
              <a:rPr lang="fi-FI" sz="2500" dirty="0" err="1" smtClean="0"/>
              <a:t>edutainment</a:t>
            </a:r>
            <a:r>
              <a:rPr lang="fi-FI" sz="2500" dirty="0" smtClean="0"/>
              <a:t>”-/drillipelit</a:t>
            </a:r>
            <a:r>
              <a:rPr lang="fi-FI" sz="2500" dirty="0"/>
              <a:t>, </a:t>
            </a:r>
            <a:r>
              <a:rPr lang="fi-FI" sz="2500" dirty="0" smtClean="0"/>
              <a:t>joissa pelaajaa </a:t>
            </a:r>
            <a:r>
              <a:rPr lang="fi-FI" sz="2500" dirty="0"/>
              <a:t>pyritään ulkoisesti motivoimaan </a:t>
            </a:r>
            <a:r>
              <a:rPr lang="fi-FI" sz="2500" dirty="0" smtClean="0"/>
              <a:t>palkkioilla </a:t>
            </a:r>
            <a:r>
              <a:rPr lang="fi-FI" sz="1800" dirty="0"/>
              <a:t>(</a:t>
            </a:r>
            <a:r>
              <a:rPr lang="fi-FI" sz="1800" dirty="0" err="1"/>
              <a:t>Egenfeldt-Nielsen</a:t>
            </a:r>
            <a:r>
              <a:rPr lang="fi-FI" sz="1800" dirty="0"/>
              <a:t> 2007; </a:t>
            </a:r>
            <a:r>
              <a:rPr lang="fi-FI" sz="1800" dirty="0" err="1"/>
              <a:t>Breuer</a:t>
            </a:r>
            <a:r>
              <a:rPr lang="fi-FI" sz="1800" dirty="0"/>
              <a:t> &amp; </a:t>
            </a:r>
            <a:r>
              <a:rPr lang="fi-FI" sz="1800" dirty="0" err="1"/>
              <a:t>Bente</a:t>
            </a:r>
            <a:r>
              <a:rPr lang="fi-FI" sz="1800" dirty="0"/>
              <a:t> 2010</a:t>
            </a:r>
            <a:r>
              <a:rPr lang="fi-FI" sz="1800" dirty="0" smtClean="0"/>
              <a:t>)</a:t>
            </a:r>
            <a:endParaRPr lang="en-US" sz="2500" dirty="0"/>
          </a:p>
          <a:p>
            <a:pPr lvl="1"/>
            <a:endParaRPr lang="en-US" sz="17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733256"/>
            <a:ext cx="1471277" cy="115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05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2) Viihdepelit ja oppiminen?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Kaupallisten viihdepelien opetuskäyttö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Lupaava näkökulma </a:t>
            </a:r>
            <a:r>
              <a:rPr lang="fi-FI" dirty="0"/>
              <a:t>pelinomaiseen </a:t>
            </a:r>
            <a:r>
              <a:rPr lang="fi-FI" dirty="0" smtClean="0"/>
              <a:t>oppimiseen: suhteellisen </a:t>
            </a:r>
            <a:r>
              <a:rPr lang="fi-FI" dirty="0"/>
              <a:t>kustannustehokasta ja </a:t>
            </a:r>
            <a:r>
              <a:rPr lang="fi-FI" dirty="0" smtClean="0"/>
              <a:t>joustavaa </a:t>
            </a:r>
            <a:br>
              <a:rPr lang="fi-FI" dirty="0" smtClean="0"/>
            </a:br>
            <a:r>
              <a:rPr lang="fi-FI" sz="1900" dirty="0" smtClean="0"/>
              <a:t>(Van </a:t>
            </a:r>
            <a:r>
              <a:rPr lang="fi-FI" sz="1900" dirty="0" err="1" smtClean="0"/>
              <a:t>Eck</a:t>
            </a:r>
            <a:r>
              <a:rPr lang="fi-FI" sz="1900" dirty="0" smtClean="0"/>
              <a:t> 2006)</a:t>
            </a:r>
          </a:p>
          <a:p>
            <a:endParaRPr lang="fi-FI" dirty="0" smtClean="0"/>
          </a:p>
          <a:p>
            <a:r>
              <a:rPr lang="fi-FI" dirty="0" smtClean="0"/>
              <a:t>Eri käyttötavat </a:t>
            </a:r>
            <a:r>
              <a:rPr lang="fi-FI" sz="1900" dirty="0" smtClean="0"/>
              <a:t>(Van </a:t>
            </a:r>
            <a:r>
              <a:rPr lang="fi-FI" sz="1900" dirty="0" err="1" smtClean="0"/>
              <a:t>Eck</a:t>
            </a:r>
            <a:r>
              <a:rPr lang="fi-FI" sz="1900" dirty="0" smtClean="0"/>
              <a:t> 2006)</a:t>
            </a:r>
          </a:p>
          <a:p>
            <a:pPr lvl="1"/>
            <a:r>
              <a:rPr lang="fi-FI" dirty="0" smtClean="0"/>
              <a:t>Ennen </a:t>
            </a:r>
            <a:r>
              <a:rPr lang="fi-FI" dirty="0"/>
              <a:t>opetusjaksoa käytettäviä aihepiiriin </a:t>
            </a:r>
            <a:r>
              <a:rPr lang="fi-FI" dirty="0" smtClean="0"/>
              <a:t>tutustuttajia</a:t>
            </a:r>
          </a:p>
          <a:p>
            <a:pPr lvl="1"/>
            <a:r>
              <a:rPr lang="fi-FI" dirty="0" smtClean="0"/>
              <a:t>Opetusjakson </a:t>
            </a:r>
            <a:r>
              <a:rPr lang="fi-FI" dirty="0"/>
              <a:t>aikana käytettäviä esimerkkien tarjoajia ja harjoittelutilanteiden </a:t>
            </a:r>
            <a:r>
              <a:rPr lang="fi-FI" dirty="0" smtClean="0"/>
              <a:t>luojia</a:t>
            </a:r>
          </a:p>
          <a:p>
            <a:pPr lvl="1"/>
            <a:r>
              <a:rPr lang="fi-FI" dirty="0" smtClean="0"/>
              <a:t>Opintojakson </a:t>
            </a:r>
            <a:r>
              <a:rPr lang="fi-FI" dirty="0"/>
              <a:t>jälkeen käytettäviä arviointi- ja </a:t>
            </a:r>
            <a:r>
              <a:rPr lang="fi-FI" dirty="0" smtClean="0"/>
              <a:t>yhteenvetovälineitä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Hyödyntäminen käytännössä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43063"/>
            <a:ext cx="7858125" cy="4162425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Joitakin yleisiä esimerkkejä</a:t>
            </a:r>
          </a:p>
          <a:p>
            <a:pPr lvl="1"/>
            <a:r>
              <a:rPr lang="fi-FI" dirty="0" err="1" smtClean="0"/>
              <a:t>Civilization</a:t>
            </a:r>
            <a:r>
              <a:rPr lang="fi-FI" dirty="0" smtClean="0"/>
              <a:t>, </a:t>
            </a:r>
            <a:r>
              <a:rPr lang="fi-FI" dirty="0" err="1" smtClean="0"/>
              <a:t>Age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Empires</a:t>
            </a:r>
            <a:r>
              <a:rPr lang="fi-FI" dirty="0"/>
              <a:t>  </a:t>
            </a:r>
            <a:r>
              <a:rPr lang="fi-FI" dirty="0" smtClean="0"/>
              <a:t>(historia </a:t>
            </a:r>
            <a:r>
              <a:rPr lang="fi-FI" dirty="0"/>
              <a:t>ja </a:t>
            </a:r>
            <a:r>
              <a:rPr lang="fi-FI" dirty="0" smtClean="0"/>
              <a:t>yhteiskuntaoppi)</a:t>
            </a:r>
          </a:p>
          <a:p>
            <a:pPr lvl="1"/>
            <a:r>
              <a:rPr lang="fi-FI" dirty="0" err="1" smtClean="0"/>
              <a:t>SimCity</a:t>
            </a:r>
            <a:r>
              <a:rPr lang="fi-FI" dirty="0"/>
              <a:t> </a:t>
            </a:r>
            <a:r>
              <a:rPr lang="fi-FI" dirty="0" smtClean="0"/>
              <a:t>(yhdyskuntasuunnittelu)</a:t>
            </a:r>
          </a:p>
          <a:p>
            <a:pPr lvl="1"/>
            <a:r>
              <a:rPr lang="fi-FI" dirty="0" err="1" smtClean="0"/>
              <a:t>RollerCoaster</a:t>
            </a:r>
            <a:r>
              <a:rPr lang="fi-FI" dirty="0" smtClean="0"/>
              <a:t> </a:t>
            </a:r>
            <a:r>
              <a:rPr lang="fi-FI" dirty="0"/>
              <a:t>Tycoon </a:t>
            </a:r>
            <a:r>
              <a:rPr lang="fi-FI" dirty="0" smtClean="0"/>
              <a:t> ym. </a:t>
            </a:r>
            <a:r>
              <a:rPr lang="fi-FI" dirty="0"/>
              <a:t>rakentamis- ja </a:t>
            </a:r>
            <a:r>
              <a:rPr lang="fi-FI" dirty="0" smtClean="0"/>
              <a:t>liiketoimintapelit</a:t>
            </a:r>
          </a:p>
          <a:p>
            <a:endParaRPr lang="fi-FI" dirty="0" smtClean="0"/>
          </a:p>
          <a:p>
            <a:r>
              <a:rPr lang="fi-FI" dirty="0" smtClean="0"/>
              <a:t>Ei </a:t>
            </a:r>
            <a:r>
              <a:rPr lang="fi-FI" dirty="0"/>
              <a:t>ole suunniteltu </a:t>
            </a:r>
            <a:r>
              <a:rPr lang="fi-FI" dirty="0" smtClean="0"/>
              <a:t>opetustarkoituksiin</a:t>
            </a:r>
          </a:p>
          <a:p>
            <a:pPr lvl="1"/>
            <a:r>
              <a:rPr lang="fi-FI" dirty="0" smtClean="0"/>
              <a:t>Sisällöltään rajallisia, voivat </a:t>
            </a:r>
            <a:r>
              <a:rPr lang="fi-FI" dirty="0"/>
              <a:t>sisältää myös </a:t>
            </a:r>
            <a:r>
              <a:rPr lang="fi-FI" dirty="0" smtClean="0"/>
              <a:t>epätäydellistä/väärää informaatiota </a:t>
            </a:r>
            <a:r>
              <a:rPr lang="fi-FI" sz="1900" dirty="0"/>
              <a:t>(Van </a:t>
            </a:r>
            <a:r>
              <a:rPr lang="fi-FI" sz="1900" dirty="0" err="1"/>
              <a:t>Eck</a:t>
            </a:r>
            <a:r>
              <a:rPr lang="fi-FI" sz="1900" dirty="0"/>
              <a:t> 2006</a:t>
            </a:r>
            <a:r>
              <a:rPr lang="fi-FI" sz="1900" dirty="0" smtClean="0"/>
              <a:t>)</a:t>
            </a:r>
          </a:p>
          <a:p>
            <a:endParaRPr lang="fi-FI" dirty="0" smtClean="0"/>
          </a:p>
          <a:p>
            <a:r>
              <a:rPr lang="fi-FI" dirty="0" smtClean="0"/>
              <a:t>Epätäydellisyydet oppimisen lähteinä</a:t>
            </a:r>
          </a:p>
          <a:p>
            <a:pPr lvl="1"/>
            <a:r>
              <a:rPr lang="fi-FI" dirty="0" smtClean="0"/>
              <a:t>Olennaista suunnitella mielekkäät</a:t>
            </a:r>
            <a:r>
              <a:rPr lang="fi-FI" dirty="0"/>
              <a:t>, </a:t>
            </a:r>
            <a:r>
              <a:rPr lang="fi-FI" dirty="0" smtClean="0"/>
              <a:t>pelaamista täydentävät </a:t>
            </a:r>
            <a:r>
              <a:rPr lang="fi-FI" dirty="0"/>
              <a:t>ja syventävät </a:t>
            </a:r>
            <a:r>
              <a:rPr lang="fi-FI" b="1" dirty="0" smtClean="0"/>
              <a:t>oheisaktiviteetit!</a:t>
            </a:r>
            <a:r>
              <a:rPr lang="fi-FI" dirty="0" smtClean="0"/>
              <a:t> </a:t>
            </a:r>
            <a:r>
              <a:rPr lang="fi-FI" sz="1900" dirty="0"/>
              <a:t>(Van </a:t>
            </a:r>
            <a:r>
              <a:rPr lang="fi-FI" sz="1900" dirty="0" err="1"/>
              <a:t>Eck</a:t>
            </a:r>
            <a:r>
              <a:rPr lang="fi-FI" sz="1900" dirty="0"/>
              <a:t> 2006</a:t>
            </a:r>
            <a:r>
              <a:rPr lang="fi-FI" sz="1900" dirty="0" smtClean="0"/>
              <a:t>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4576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Pelien käyttöä tukevat oheisaktiviteetit 1/3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176956"/>
              </p:ext>
            </p:extLst>
          </p:nvPr>
        </p:nvGraphicFramePr>
        <p:xfrm>
          <a:off x="683568" y="1700808"/>
          <a:ext cx="8145908" cy="4162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/>
                <a:gridCol w="2304256"/>
                <a:gridCol w="2088232"/>
                <a:gridCol w="2457276"/>
              </a:tblGrid>
              <a:tr h="789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Tarkoitus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Tehtävien</a:t>
                      </a:r>
                      <a:r>
                        <a:rPr lang="fi-FI" baseline="0" dirty="0" smtClean="0"/>
                        <a:t> tavoitteet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Esimerkkejä</a:t>
                      </a:r>
                      <a:endParaRPr lang="en-US" dirty="0"/>
                    </a:p>
                  </a:txBody>
                  <a:tcPr/>
                </a:tc>
              </a:tr>
              <a:tr h="3372204">
                <a:tc>
                  <a:txBody>
                    <a:bodyPr/>
                    <a:lstStyle/>
                    <a:p>
                      <a:r>
                        <a:rPr lang="fi-FI" dirty="0" smtClean="0"/>
                        <a:t>Pelin oppiminen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Saada pelin käytöstä sujuvaa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Tehdä pelaamiseen liittyvästä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reflektoinnista ja</a:t>
                      </a:r>
                      <a:r>
                        <a:rPr lang="fi-FI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analysoinnista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rutiinia oppilaille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Pelaamisen kautta kehittyvien taitojen seuranta, jotta opettaja voi hyödyntää tietoa heidän ymmärryksensä kehittymisestä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Aikajanan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luominen (historiapeleissä)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Budjetin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kirjaaminen (rakentamis- ja </a:t>
                      </a: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liiketoiminta-simulaatioisssa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Päiväkirjan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pitäminen (roolipeleissä)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1600" y="6165304"/>
            <a:ext cx="39604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5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kern="0" dirty="0" smtClean="0"/>
              <a:t>(</a:t>
            </a:r>
            <a:r>
              <a:rPr lang="fi-FI" sz="2000" kern="0" dirty="0" err="1" smtClean="0"/>
              <a:t>Charsky</a:t>
            </a:r>
            <a:r>
              <a:rPr lang="fi-FI" sz="2000" kern="0" dirty="0" smtClean="0"/>
              <a:t> &amp; </a:t>
            </a:r>
            <a:r>
              <a:rPr lang="fi-FI" sz="2000" kern="0" dirty="0" err="1" smtClean="0"/>
              <a:t>Mims</a:t>
            </a:r>
            <a:r>
              <a:rPr lang="fi-FI" sz="2000" kern="0" dirty="0" smtClean="0"/>
              <a:t> 2008)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8603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Pelien käyttöä tukevat oheisaktiviteetit 2/3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881210"/>
              </p:ext>
            </p:extLst>
          </p:nvPr>
        </p:nvGraphicFramePr>
        <p:xfrm>
          <a:off x="683570" y="1628800"/>
          <a:ext cx="8145907" cy="4234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6881"/>
                <a:gridCol w="2088318"/>
                <a:gridCol w="1905903"/>
                <a:gridCol w="2574805"/>
              </a:tblGrid>
              <a:tr h="703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Tarkoitus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Tehtävien</a:t>
                      </a:r>
                      <a:r>
                        <a:rPr lang="fi-FI" baseline="0" dirty="0" smtClean="0"/>
                        <a:t> tavoitteet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Esimerkkejä</a:t>
                      </a:r>
                      <a:endParaRPr lang="en-US" dirty="0"/>
                    </a:p>
                  </a:txBody>
                  <a:tcPr/>
                </a:tc>
              </a:tr>
              <a:tr h="3531076">
                <a:tc>
                  <a:txBody>
                    <a:bodyPr/>
                    <a:lstStyle/>
                    <a:p>
                      <a:r>
                        <a:rPr lang="fi-FI" dirty="0" smtClean="0"/>
                        <a:t>Pelin ja todellisuuden rajojen ylittäminen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Peli-tapahtumien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täydentäminen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Mahdollisista </a:t>
                      </a: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yksinkertais-tuksista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tai virheistä johtuvien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väärin-ymmärrysten korjaaminen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Pelin tapahtumien analysointi siitä näkökulmasta, miten ne eroavat/</a:t>
                      </a:r>
                      <a:b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vastaavat todellisuutta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Sotaan liittyvän historiapelin kokemusten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vertailu faktoihin ja historiatietoihin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todellisesta sodasta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Esim. sodan taustalla olevat syyt, rauhansopimukset, armeijoiden koot/koostumukset jne.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1600" y="6165304"/>
            <a:ext cx="39604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5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kern="0" dirty="0" smtClean="0"/>
              <a:t>(</a:t>
            </a:r>
            <a:r>
              <a:rPr lang="fi-FI" sz="2000" kern="0" dirty="0" err="1" smtClean="0"/>
              <a:t>Charsky</a:t>
            </a:r>
            <a:r>
              <a:rPr lang="fi-FI" sz="2000" kern="0" dirty="0" smtClean="0"/>
              <a:t> &amp; </a:t>
            </a:r>
            <a:r>
              <a:rPr lang="fi-FI" sz="2000" kern="0" dirty="0" err="1" smtClean="0"/>
              <a:t>Mims</a:t>
            </a:r>
            <a:r>
              <a:rPr lang="fi-FI" sz="2000" kern="0" dirty="0" smtClean="0"/>
              <a:t> 2008)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8603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Pelien käyttöä tukevat oheisaktiviteetit 3/3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83707"/>
              </p:ext>
            </p:extLst>
          </p:nvPr>
        </p:nvGraphicFramePr>
        <p:xfrm>
          <a:off x="683567" y="1643062"/>
          <a:ext cx="8280921" cy="4111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5"/>
                <a:gridCol w="2232248"/>
                <a:gridCol w="2376264"/>
                <a:gridCol w="2376264"/>
              </a:tblGrid>
              <a:tr h="7283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Tarkoitus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Tehtävien</a:t>
                      </a:r>
                      <a:r>
                        <a:rPr lang="fi-FI" baseline="0" dirty="0" smtClean="0"/>
                        <a:t> tavoitteet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Esimerkkejä</a:t>
                      </a:r>
                      <a:endParaRPr lang="en-US" dirty="0"/>
                    </a:p>
                  </a:txBody>
                  <a:tcPr/>
                </a:tc>
              </a:tr>
              <a:tr h="728329">
                <a:tc>
                  <a:txBody>
                    <a:bodyPr/>
                    <a:lstStyle/>
                    <a:p>
                      <a:r>
                        <a:rPr lang="fi-FI" dirty="0" smtClean="0"/>
                        <a:t>Peli sisällön teoriana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Toimia koko jakson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laajana päätuotoksena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(essee, projekti, esitys)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Oppilas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 kriittisesti pelin toimivuutta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opetusjakson sisällön mallintajana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Asettaa peli oikeaan perspektiiviin tehtävillä, jotka vaativat oppilaita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arvioimaan pelin validiutta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ilmaisemaan ideoita pelin saamiseksi vielä tarkemmin todellisuutta vastaavaksi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Civilization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yhteiskuntien menestymiseen vaikuttavat tekijät käyttäen </a:t>
                      </a:r>
                      <a:r>
                        <a:rPr lang="fi-FI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esimerkkejä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pelistä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vertaillen niitä </a:t>
                      </a:r>
                      <a:r>
                        <a:rPr lang="fi-F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todellisesta historiasta </a:t>
                      </a:r>
                      <a:r>
                        <a:rPr lang="fi-FI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nostettaviin esimerkkeihin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1600" y="6165304"/>
            <a:ext cx="39604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5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kern="0" dirty="0" smtClean="0"/>
              <a:t>(</a:t>
            </a:r>
            <a:r>
              <a:rPr lang="fi-FI" sz="2000" kern="0" dirty="0" err="1" smtClean="0"/>
              <a:t>Charsky</a:t>
            </a:r>
            <a:r>
              <a:rPr lang="fi-FI" sz="2000" kern="0" dirty="0" smtClean="0"/>
              <a:t> &amp; </a:t>
            </a:r>
            <a:r>
              <a:rPr lang="fi-FI" sz="2000" kern="0" dirty="0" err="1" smtClean="0"/>
              <a:t>Mims</a:t>
            </a:r>
            <a:r>
              <a:rPr lang="fi-FI" sz="2000" kern="0" dirty="0" smtClean="0"/>
              <a:t> 2008)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75105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Olennaista oheisaktiviteeteissa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88" y="1643063"/>
            <a:ext cx="7858125" cy="4306217"/>
          </a:xfrm>
        </p:spPr>
        <p:txBody>
          <a:bodyPr>
            <a:normAutofit/>
          </a:bodyPr>
          <a:lstStyle/>
          <a:p>
            <a:r>
              <a:rPr lang="fi-FI" dirty="0" smtClean="0"/>
              <a:t>Oheissisällön tulisi </a:t>
            </a:r>
            <a:r>
              <a:rPr lang="fi-FI" dirty="0"/>
              <a:t>pysyä mahdollisimman lähellä </a:t>
            </a:r>
            <a:r>
              <a:rPr lang="fi-FI" dirty="0" smtClean="0"/>
              <a:t>pelimaailmaa! </a:t>
            </a:r>
            <a:r>
              <a:rPr lang="fi-FI" sz="1900" dirty="0"/>
              <a:t>(Van </a:t>
            </a:r>
            <a:r>
              <a:rPr lang="fi-FI" sz="1900" dirty="0" err="1"/>
              <a:t>Eck</a:t>
            </a:r>
            <a:r>
              <a:rPr lang="fi-FI" sz="1900" dirty="0"/>
              <a:t> 2006</a:t>
            </a:r>
            <a:r>
              <a:rPr lang="fi-FI" sz="1900" dirty="0" smtClean="0"/>
              <a:t>)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Aktiviteetteja</a:t>
            </a:r>
            <a:r>
              <a:rPr lang="fi-FI" dirty="0"/>
              <a:t>, jotka ovat loogista jatkoa pelimaailmalle, </a:t>
            </a:r>
            <a:r>
              <a:rPr lang="fi-FI" dirty="0" smtClean="0"/>
              <a:t>jotta ”</a:t>
            </a:r>
            <a:r>
              <a:rPr lang="fi-FI" dirty="0" err="1" smtClean="0"/>
              <a:t>flow</a:t>
            </a:r>
            <a:r>
              <a:rPr lang="fi-FI" dirty="0"/>
              <a:t>” ei katkeaisi </a:t>
            </a:r>
          </a:p>
          <a:p>
            <a:pPr lvl="1"/>
            <a:r>
              <a:rPr lang="fi-FI" dirty="0" smtClean="0"/>
              <a:t>Esim. lisätehtävä, joka </a:t>
            </a:r>
            <a:r>
              <a:rPr lang="fi-FI" dirty="0"/>
              <a:t>liittyy suoraan pelissä ratkaistavaan </a:t>
            </a:r>
            <a:r>
              <a:rPr lang="fi-FI" dirty="0" smtClean="0"/>
              <a:t>ongelmaan tai </a:t>
            </a:r>
            <a:r>
              <a:rPr lang="fi-FI" dirty="0"/>
              <a:t>pelin </a:t>
            </a:r>
            <a:r>
              <a:rPr lang="fi-FI" dirty="0" smtClean="0"/>
              <a:t>hahmoihin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fantasiaelementti </a:t>
            </a:r>
            <a:r>
              <a:rPr lang="fi-FI" dirty="0"/>
              <a:t>pysyy </a:t>
            </a:r>
            <a:r>
              <a:rPr lang="fi-FI" dirty="0" smtClean="0"/>
              <a:t>mukana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3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3) Oppilaat pelintekijöinä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5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Oppilaat pelintekijöinä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88" y="1484785"/>
            <a:ext cx="7858125" cy="4752527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Voi </a:t>
            </a:r>
            <a:r>
              <a:rPr lang="fi-FI" dirty="0"/>
              <a:t>olla pelkkää </a:t>
            </a:r>
            <a:r>
              <a:rPr lang="fi-FI" dirty="0" smtClean="0"/>
              <a:t>pelaamista </a:t>
            </a:r>
            <a:r>
              <a:rPr lang="fi-FI" dirty="0"/>
              <a:t>tehokkaampi tapa </a:t>
            </a:r>
            <a:r>
              <a:rPr lang="fi-FI" dirty="0" smtClean="0"/>
              <a:t>oppia </a:t>
            </a:r>
            <a:r>
              <a:rPr lang="fi-FI" sz="2100" dirty="0" smtClean="0"/>
              <a:t>(</a:t>
            </a:r>
            <a:r>
              <a:rPr lang="fi-FI" sz="2100" dirty="0" err="1" smtClean="0"/>
              <a:t>Kafai</a:t>
            </a:r>
            <a:r>
              <a:rPr lang="fi-FI" sz="2100" dirty="0" smtClean="0"/>
              <a:t> 2006; George, </a:t>
            </a:r>
            <a:r>
              <a:rPr lang="fi-FI" sz="2100" dirty="0" err="1" smtClean="0"/>
              <a:t>Lavoué</a:t>
            </a:r>
            <a:r>
              <a:rPr lang="fi-FI" sz="2100" dirty="0" smtClean="0"/>
              <a:t> &amp; </a:t>
            </a:r>
            <a:r>
              <a:rPr lang="fi-FI" sz="2100" dirty="0" err="1" smtClean="0"/>
              <a:t>Monterrat</a:t>
            </a:r>
            <a:r>
              <a:rPr lang="fi-FI" sz="2100" dirty="0" smtClean="0"/>
              <a:t> 2013)</a:t>
            </a:r>
            <a:endParaRPr lang="fi-FI" dirty="0" smtClean="0"/>
          </a:p>
          <a:p>
            <a:pPr lvl="1"/>
            <a:r>
              <a:rPr lang="fi-FI" dirty="0" smtClean="0"/>
              <a:t>Oppilas </a:t>
            </a:r>
            <a:r>
              <a:rPr lang="fi-FI" i="1" dirty="0" smtClean="0"/>
              <a:t>rakentaa </a:t>
            </a:r>
            <a:r>
              <a:rPr lang="fi-FI" dirty="0"/>
              <a:t>itse </a:t>
            </a:r>
            <a:r>
              <a:rPr lang="fi-FI" dirty="0" smtClean="0"/>
              <a:t>tietoa</a:t>
            </a:r>
          </a:p>
          <a:p>
            <a:pPr lvl="1"/>
            <a:r>
              <a:rPr lang="fi-FI" dirty="0" smtClean="0"/>
              <a:t>Oppilaat opettajaroolissa </a:t>
            </a:r>
            <a:r>
              <a:rPr lang="fi-FI" dirty="0" smtClean="0">
                <a:sym typeface="Wingdings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sisällön opettaminen toisille vaatii asioiden ymmärtämistä syvemmällä tasolla</a:t>
            </a:r>
          </a:p>
          <a:p>
            <a:pPr lvl="1"/>
            <a:r>
              <a:rPr lang="fi-FI" dirty="0"/>
              <a:t>Vaatii lisätiedon etsimistä itsenäisesti 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Ei välttämättä tarkoita monimutkaista ohjelmointia</a:t>
            </a:r>
          </a:p>
          <a:p>
            <a:pPr lvl="1"/>
            <a:r>
              <a:rPr lang="fi-FI" dirty="0" smtClean="0"/>
              <a:t>Helppokäyttöisiä pelinkehitys- ja muokkaustyökaluja (</a:t>
            </a:r>
            <a:r>
              <a:rPr lang="fi-FI" dirty="0" err="1" smtClean="0"/>
              <a:t>Kodu</a:t>
            </a:r>
            <a:r>
              <a:rPr lang="fi-FI" dirty="0" smtClean="0"/>
              <a:t>, Pelitehdas, </a:t>
            </a:r>
            <a:r>
              <a:rPr lang="fi-FI" dirty="0" err="1" smtClean="0"/>
              <a:t>Neverwinter</a:t>
            </a:r>
            <a:r>
              <a:rPr lang="fi-FI" dirty="0" smtClean="0"/>
              <a:t> </a:t>
            </a:r>
            <a:r>
              <a:rPr lang="fi-FI" dirty="0" err="1" smtClean="0"/>
              <a:t>Nights</a:t>
            </a:r>
            <a:r>
              <a:rPr lang="fi-FI" dirty="0" smtClean="0"/>
              <a:t> jne.)</a:t>
            </a:r>
          </a:p>
          <a:p>
            <a:pPr lvl="1"/>
            <a:endParaRPr lang="fi-FI" dirty="0"/>
          </a:p>
          <a:p>
            <a:r>
              <a:rPr lang="fi-FI" dirty="0"/>
              <a:t>Käytännössä usein haasteellista tuoda opetusmenetelmäksi </a:t>
            </a:r>
            <a:r>
              <a:rPr lang="fi-FI" sz="1900" dirty="0"/>
              <a:t>(Van </a:t>
            </a:r>
            <a:r>
              <a:rPr lang="fi-FI" sz="1900" dirty="0" err="1"/>
              <a:t>Eck</a:t>
            </a:r>
            <a:r>
              <a:rPr lang="fi-FI" sz="1900" dirty="0"/>
              <a:t> 2006) </a:t>
            </a:r>
            <a:endParaRPr lang="fi-FI" sz="2400" dirty="0"/>
          </a:p>
          <a:p>
            <a:pPr lvl="1"/>
            <a:r>
              <a:rPr lang="fi-FI" dirty="0"/>
              <a:t>Opettajien omat taidot ja aikaresurssit</a:t>
            </a:r>
          </a:p>
          <a:p>
            <a:pPr lvl="1"/>
            <a:r>
              <a:rPr lang="fi-FI" dirty="0" smtClean="0"/>
              <a:t>Perinteiset </a:t>
            </a:r>
            <a:r>
              <a:rPr lang="fi-FI" dirty="0"/>
              <a:t>oppituntirakenteet ja </a:t>
            </a:r>
            <a:r>
              <a:rPr lang="fi-FI" dirty="0" smtClean="0"/>
              <a:t>oppiainerajat </a:t>
            </a:r>
            <a:r>
              <a:rPr lang="fi-FI" dirty="0"/>
              <a:t>eivät jousta </a:t>
            </a:r>
            <a:r>
              <a:rPr lang="fi-FI" dirty="0" smtClean="0"/>
              <a:t>riittävästi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0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491361">
            <a:off x="1252045" y="2364238"/>
            <a:ext cx="3263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err="1" smtClean="0">
                <a:solidFill>
                  <a:srgbClr val="00FF99"/>
                </a:solidFill>
                <a:latin typeface="+mn-lt"/>
                <a:cs typeface="+mn-cs"/>
              </a:rPr>
              <a:t>educational</a:t>
            </a:r>
            <a:r>
              <a:rPr lang="fi-FI" sz="4000" b="1" dirty="0" smtClean="0">
                <a:solidFill>
                  <a:srgbClr val="00FF99"/>
                </a:solidFill>
                <a:latin typeface="+mn-lt"/>
                <a:cs typeface="+mn-cs"/>
              </a:rPr>
              <a:t> </a:t>
            </a:r>
            <a:r>
              <a:rPr lang="fi-FI" sz="4000" b="1" dirty="0" err="1" smtClean="0">
                <a:solidFill>
                  <a:srgbClr val="00FF99"/>
                </a:solidFill>
                <a:latin typeface="+mn-lt"/>
                <a:cs typeface="+mn-cs"/>
              </a:rPr>
              <a:t>game</a:t>
            </a:r>
            <a:endParaRPr lang="fi-FI" sz="4000" b="1" dirty="0">
              <a:solidFill>
                <a:srgbClr val="00FF99"/>
              </a:solidFill>
              <a:latin typeface="+mn-lt"/>
              <a:cs typeface="+mn-cs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 rot="19507636">
            <a:off x="3686498" y="2082159"/>
            <a:ext cx="2392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4400" b="1" dirty="0" smtClean="0">
                <a:solidFill>
                  <a:srgbClr val="FF0066"/>
                </a:solidFill>
                <a:latin typeface="Calibri" pitchFamily="34" charset="0"/>
              </a:rPr>
              <a:t>hyötypeli</a:t>
            </a:r>
            <a:endParaRPr lang="fi-FI" sz="44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57516">
            <a:off x="3202726" y="3099608"/>
            <a:ext cx="2294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err="1" smtClean="0">
                <a:solidFill>
                  <a:srgbClr val="FF0000"/>
                </a:solidFill>
                <a:latin typeface="+mn-lt"/>
                <a:cs typeface="+mn-cs"/>
              </a:rPr>
              <a:t>serious</a:t>
            </a:r>
            <a:r>
              <a:rPr lang="fi-FI" sz="40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i-FI" sz="4000" b="1" dirty="0" err="1" smtClean="0">
                <a:solidFill>
                  <a:srgbClr val="FF0000"/>
                </a:solidFill>
                <a:latin typeface="+mn-lt"/>
                <a:cs typeface="+mn-cs"/>
              </a:rPr>
              <a:t>game</a:t>
            </a:r>
            <a:endParaRPr lang="fi-FI" sz="4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 rot="20388558">
            <a:off x="3967547" y="728445"/>
            <a:ext cx="3028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4400" b="1" dirty="0">
                <a:solidFill>
                  <a:srgbClr val="7030A0"/>
                </a:solidFill>
                <a:latin typeface="Calibri" pitchFamily="34" charset="0"/>
              </a:rPr>
              <a:t>o</a:t>
            </a:r>
            <a:r>
              <a:rPr lang="fi-FI" sz="4400" b="1" dirty="0" smtClean="0">
                <a:solidFill>
                  <a:srgbClr val="7030A0"/>
                </a:solidFill>
                <a:latin typeface="Calibri" pitchFamily="34" charset="0"/>
              </a:rPr>
              <a:t>ppimispeli</a:t>
            </a:r>
            <a:endParaRPr lang="fi-FI" sz="4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02535">
            <a:off x="1159506" y="745890"/>
            <a:ext cx="36624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pelinomainen oppiminen</a:t>
            </a:r>
            <a:endParaRPr lang="fi-FI" sz="4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 rot="1111656">
            <a:off x="3064137" y="4598971"/>
            <a:ext cx="3043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4000" b="1" dirty="0" err="1">
                <a:solidFill>
                  <a:srgbClr val="0070C0"/>
                </a:solidFill>
                <a:latin typeface="Calibri" pitchFamily="34" charset="0"/>
              </a:rPr>
              <a:t>edutainment</a:t>
            </a:r>
            <a:endParaRPr lang="fi-FI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03192">
            <a:off x="820016" y="4158397"/>
            <a:ext cx="3169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game-based</a:t>
            </a:r>
            <a:r>
              <a:rPr lang="fi-FI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learning</a:t>
            </a:r>
            <a:endParaRPr lang="fi-FI" sz="40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21286135">
            <a:off x="5423545" y="3445657"/>
            <a:ext cx="24828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learning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i-FI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game</a:t>
            </a:r>
            <a:endParaRPr lang="fi-FI" sz="4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495256">
            <a:off x="5479499" y="1180806"/>
            <a:ext cx="36345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b="1" dirty="0" smtClean="0">
                <a:solidFill>
                  <a:srgbClr val="00B050"/>
                </a:solidFill>
                <a:latin typeface="+mn-lt"/>
                <a:cs typeface="+mn-cs"/>
              </a:rPr>
              <a:t>pelipohjainen oppiminen</a:t>
            </a:r>
            <a:endParaRPr lang="fi-FI" sz="40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 rot="19447642">
            <a:off x="4634515" y="4986213"/>
            <a:ext cx="3012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4000" b="1" dirty="0" err="1" smtClean="0">
                <a:solidFill>
                  <a:srgbClr val="00B050"/>
                </a:solidFill>
                <a:latin typeface="Calibri" pitchFamily="34" charset="0"/>
              </a:rPr>
              <a:t>gamification</a:t>
            </a:r>
            <a:endParaRPr lang="fi-FI" sz="3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 rot="20305281">
            <a:off x="4580696" y="2425279"/>
            <a:ext cx="41805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pelillistäminen</a:t>
            </a:r>
            <a:endParaRPr lang="fi-FI" sz="4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 rot="1999266">
            <a:off x="7271806" y="3028599"/>
            <a:ext cx="1356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4400" b="1" dirty="0" smtClean="0">
                <a:solidFill>
                  <a:srgbClr val="FF0066"/>
                </a:solidFill>
                <a:latin typeface="Calibri" pitchFamily="34" charset="0"/>
              </a:rPr>
              <a:t>peli</a:t>
            </a:r>
            <a:endParaRPr lang="fi-FI" sz="44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4811" y="242606"/>
            <a:ext cx="3563374" cy="6447919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spAutoFit/>
          </a:bodyPr>
          <a:lstStyle/>
          <a:p>
            <a:r>
              <a:rPr lang="fi-FI" sz="413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12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Pedagogiset lähtökohdat:</a:t>
            </a:r>
            <a:br>
              <a:rPr lang="fi-FI" dirty="0" smtClean="0"/>
            </a:br>
            <a:r>
              <a:rPr lang="fi-FI" dirty="0" smtClean="0"/>
              <a:t>Pelinomaisen </a:t>
            </a:r>
            <a:r>
              <a:rPr lang="fi-FI" dirty="0" smtClean="0"/>
              <a:t>oppimisen sukupolvet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98209"/>
              </p:ext>
            </p:extLst>
          </p:nvPr>
        </p:nvGraphicFramePr>
        <p:xfrm>
          <a:off x="958280" y="1484784"/>
          <a:ext cx="7929885" cy="43241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7156"/>
                <a:gridCol w="2192544"/>
                <a:gridCol w="2377714"/>
                <a:gridCol w="1982471"/>
              </a:tblGrid>
              <a:tr h="1098741">
                <a:tc>
                  <a:txBody>
                    <a:bodyPr/>
                    <a:lstStyle/>
                    <a:p>
                      <a:r>
                        <a:rPr lang="fi-FI" dirty="0" smtClean="0"/>
                        <a:t>Pelin-omaise</a:t>
                      </a:r>
                      <a:r>
                        <a:rPr lang="fi-FI" baseline="0" dirty="0" smtClean="0"/>
                        <a:t>n oppimisen sukupolvi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Lähestymistapa/ pelityypit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Teoriapohja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Fokus</a:t>
                      </a:r>
                      <a:endParaRPr lang="en-US" dirty="0"/>
                    </a:p>
                  </a:txBody>
                  <a:tcPr/>
                </a:tc>
              </a:tr>
              <a:tr h="838652"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”</a:t>
                      </a:r>
                      <a:r>
                        <a:rPr lang="fi-FI" dirty="0" err="1" smtClean="0"/>
                        <a:t>Edutainment</a:t>
                      </a:r>
                      <a:r>
                        <a:rPr lang="fi-FI" dirty="0" smtClean="0"/>
                        <a:t>”-näkökulma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Behaviorismi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Käyttäytyminen</a:t>
                      </a:r>
                      <a:endParaRPr lang="en-US" dirty="0"/>
                    </a:p>
                  </a:txBody>
                  <a:tcPr/>
                </a:tc>
              </a:tr>
              <a:tr h="1198075"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2.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Varsinaiset</a:t>
                      </a:r>
                      <a:r>
                        <a:rPr lang="fi-FI" baseline="0" dirty="0" smtClean="0"/>
                        <a:t> oppimispelit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Kognitiiviset ja konstruktivistiset</a:t>
                      </a:r>
                      <a:r>
                        <a:rPr lang="fi-FI" baseline="0" dirty="0" smtClean="0"/>
                        <a:t> lähtökohdat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Oppija, yksilö</a:t>
                      </a:r>
                      <a:endParaRPr lang="en-US" dirty="0"/>
                    </a:p>
                  </a:txBody>
                  <a:tcPr/>
                </a:tc>
              </a:tr>
              <a:tr h="1098741"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3.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Pelien opetuskäyttö</a:t>
                      </a:r>
                      <a:r>
                        <a:rPr lang="fi-FI" b="0" baseline="0" dirty="0" smtClean="0"/>
                        <a:t> laajempana ilmiönä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Sosiokulttuurinen</a:t>
                      </a:r>
                      <a:r>
                        <a:rPr lang="fi-FI" b="0" baseline="0" dirty="0" smtClean="0"/>
                        <a:t> näkökulma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Käyttötilanne ja -ympäristö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1600" y="6165304"/>
            <a:ext cx="39604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5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kern="0" dirty="0" smtClean="0"/>
              <a:t>(</a:t>
            </a:r>
            <a:r>
              <a:rPr lang="fi-FI" sz="2000" kern="0" dirty="0" err="1" smtClean="0"/>
              <a:t>Egenfeldt-Nielsen</a:t>
            </a:r>
            <a:r>
              <a:rPr lang="fi-FI" sz="2000" kern="0" dirty="0" smtClean="0"/>
              <a:t> 2007)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4164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Muita mielenkiintoisia käsitteitä:</a:t>
            </a:r>
            <a:br>
              <a:rPr lang="fi-FI" dirty="0" smtClean="0"/>
            </a:br>
            <a:r>
              <a:rPr lang="fi-FI" dirty="0" err="1" smtClean="0"/>
              <a:t>Pelillistäminen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Pelillistäminen</a:t>
            </a:r>
            <a:r>
              <a:rPr lang="fi-FI" dirty="0" smtClean="0"/>
              <a:t> (</a:t>
            </a:r>
            <a:r>
              <a:rPr lang="fi-FI" dirty="0" err="1" smtClean="0"/>
              <a:t>gamification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Peleille </a:t>
            </a:r>
            <a:r>
              <a:rPr lang="fi-FI" dirty="0"/>
              <a:t>tyypillisten elementtien käyttämistä pelien ulkopuolisissa konteksteissa käyttäjien aktivoimiseksi ja heidän kiinnostuksensa ylläpitämiseksi </a:t>
            </a:r>
            <a:r>
              <a:rPr lang="fi-FI" sz="1800" dirty="0"/>
              <a:t>(</a:t>
            </a:r>
            <a:r>
              <a:rPr lang="fi-FI" sz="1800" dirty="0" err="1"/>
              <a:t>Deterding</a:t>
            </a:r>
            <a:r>
              <a:rPr lang="fi-FI" sz="1800" dirty="0"/>
              <a:t>, </a:t>
            </a:r>
            <a:r>
              <a:rPr lang="fi-FI" sz="1800" dirty="0" err="1"/>
              <a:t>Dixon</a:t>
            </a:r>
            <a:r>
              <a:rPr lang="fi-FI" sz="1800" dirty="0"/>
              <a:t>, </a:t>
            </a:r>
            <a:r>
              <a:rPr lang="fi-FI" sz="1800" dirty="0" err="1"/>
              <a:t>Khaled</a:t>
            </a:r>
            <a:r>
              <a:rPr lang="fi-FI" sz="1800" dirty="0"/>
              <a:t> &amp; </a:t>
            </a:r>
            <a:r>
              <a:rPr lang="fi-FI" sz="1800" dirty="0" err="1"/>
              <a:t>Nacke</a:t>
            </a:r>
            <a:r>
              <a:rPr lang="fi-FI" sz="1800" dirty="0"/>
              <a:t> 2011</a:t>
            </a:r>
            <a:r>
              <a:rPr lang="fi-FI" sz="1800" dirty="0" smtClean="0"/>
              <a:t>)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Palkkiot, pisteytykset, tasot, haasteet ja tehtävät, kunniamerkit, jne.</a:t>
            </a:r>
            <a:r>
              <a:rPr lang="fi-FI" sz="2400" dirty="0" smtClean="0"/>
              <a:t> </a:t>
            </a:r>
            <a:r>
              <a:rPr lang="fi-FI" sz="1800" dirty="0" smtClean="0"/>
              <a:t>(esim. </a:t>
            </a:r>
            <a:r>
              <a:rPr lang="fi-FI" sz="1800" dirty="0" err="1" smtClean="0"/>
              <a:t>Domínguez</a:t>
            </a:r>
            <a:r>
              <a:rPr lang="fi-FI" sz="1800" dirty="0" smtClean="0"/>
              <a:t> ym. 2013; </a:t>
            </a:r>
            <a:r>
              <a:rPr lang="fi-FI" sz="1800" dirty="0" err="1" smtClean="0"/>
              <a:t>Terawaki</a:t>
            </a:r>
            <a:r>
              <a:rPr lang="fi-FI" sz="1800" dirty="0" smtClean="0"/>
              <a:t> </a:t>
            </a:r>
            <a:r>
              <a:rPr lang="fi-FI" sz="1800" dirty="0"/>
              <a:t>ym. 2013</a:t>
            </a:r>
            <a:r>
              <a:rPr lang="fi-FI" sz="1800" dirty="0" smtClean="0"/>
              <a:t>)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09063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Pelillistäminen</a:t>
            </a:r>
            <a:r>
              <a:rPr lang="fi-FI" dirty="0" smtClean="0"/>
              <a:t> opetuksellisissa yhteyksissä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6624736" cy="4752528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Kolmenlaisia mahdollisia hyötyjä</a:t>
            </a:r>
            <a:r>
              <a:rPr lang="fi-FI" sz="2000" dirty="0" smtClean="0"/>
              <a:t>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(</a:t>
            </a:r>
            <a:r>
              <a:rPr lang="fi-FI" sz="2000" dirty="0" smtClean="0"/>
              <a:t>Lee &amp; </a:t>
            </a:r>
            <a:r>
              <a:rPr lang="fi-FI" sz="2000" dirty="0" err="1" smtClean="0"/>
              <a:t>Hammer</a:t>
            </a:r>
            <a:r>
              <a:rPr lang="fi-FI" sz="2000" dirty="0" smtClean="0"/>
              <a:t> 2011)</a:t>
            </a:r>
          </a:p>
          <a:p>
            <a:endParaRPr lang="fi-FI" sz="2000" dirty="0" smtClean="0"/>
          </a:p>
          <a:p>
            <a:pPr lvl="1"/>
            <a:r>
              <a:rPr lang="fi-FI" dirty="0" smtClean="0"/>
              <a:t>Kognitiiviset</a:t>
            </a:r>
          </a:p>
          <a:p>
            <a:pPr lvl="2"/>
            <a:r>
              <a:rPr lang="fi-FI" dirty="0" smtClean="0"/>
              <a:t>Oman toiminnan </a:t>
            </a:r>
            <a:r>
              <a:rPr lang="fi-FI" dirty="0"/>
              <a:t>ja </a:t>
            </a:r>
            <a:r>
              <a:rPr lang="fi-FI" dirty="0" smtClean="0"/>
              <a:t>valintojen seurauksien </a:t>
            </a:r>
            <a:r>
              <a:rPr lang="fi-FI" dirty="0" smtClean="0"/>
              <a:t>pohtiminen (selkeitä </a:t>
            </a:r>
            <a:r>
              <a:rPr lang="fi-FI" dirty="0" smtClean="0"/>
              <a:t>tehtäviä</a:t>
            </a:r>
            <a:r>
              <a:rPr lang="fi-FI" dirty="0"/>
              <a:t>, </a:t>
            </a:r>
            <a:r>
              <a:rPr lang="fi-FI" dirty="0" smtClean="0"/>
              <a:t>joista </a:t>
            </a:r>
            <a:r>
              <a:rPr lang="fi-FI" dirty="0"/>
              <a:t>mahdollisuus saada välitön </a:t>
            </a:r>
            <a:r>
              <a:rPr lang="fi-FI" dirty="0" smtClean="0"/>
              <a:t>palaute/</a:t>
            </a:r>
            <a:r>
              <a:rPr lang="fi-FI" dirty="0" smtClean="0"/>
              <a:t>palkinto)</a:t>
            </a:r>
            <a:endParaRPr lang="fi-FI" dirty="0" smtClean="0"/>
          </a:p>
          <a:p>
            <a:pPr lvl="2"/>
            <a:endParaRPr lang="fi-FI" dirty="0" smtClean="0"/>
          </a:p>
          <a:p>
            <a:pPr lvl="1"/>
            <a:r>
              <a:rPr lang="fi-FI" dirty="0" smtClean="0"/>
              <a:t>Emotionaaliset</a:t>
            </a:r>
          </a:p>
          <a:p>
            <a:pPr lvl="2"/>
            <a:r>
              <a:rPr lang="fi-FI" dirty="0" smtClean="0"/>
              <a:t>Uskallus </a:t>
            </a:r>
            <a:r>
              <a:rPr lang="fi-FI" dirty="0"/>
              <a:t>yrittää ja kokeilla omia rajojaan pelkäämättä </a:t>
            </a:r>
            <a:r>
              <a:rPr lang="fi-FI" dirty="0" smtClean="0"/>
              <a:t>epäonnistumista</a:t>
            </a:r>
          </a:p>
          <a:p>
            <a:pPr lvl="2"/>
            <a:endParaRPr lang="fi-FI" dirty="0" smtClean="0"/>
          </a:p>
          <a:p>
            <a:pPr lvl="1"/>
            <a:r>
              <a:rPr lang="fi-FI" dirty="0" smtClean="0"/>
              <a:t>Sosiaaliset</a:t>
            </a:r>
          </a:p>
          <a:p>
            <a:pPr lvl="2"/>
            <a:r>
              <a:rPr lang="fi-FI" dirty="0" smtClean="0"/>
              <a:t>Tunnustusta </a:t>
            </a:r>
            <a:r>
              <a:rPr lang="fi-FI" dirty="0"/>
              <a:t>ja palkintoja oppimiseen liittyvistä suorituksista paitsi opettajalta, myös toisilta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oppilailta</a:t>
            </a:r>
            <a:endParaRPr lang="en-US" dirty="0"/>
          </a:p>
        </p:txBody>
      </p:sp>
      <p:pic>
        <p:nvPicPr>
          <p:cNvPr id="8194" name="Picture 2" descr="C:\Users\tunousia\AppData\Local\Microsoft\Windows\Temporary Internet Files\Content.IE5\1J8N6LJ5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46555"/>
            <a:ext cx="1497714" cy="32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unousia\AppData\Local\Microsoft\Windows\Temporary Internet Files\Content.IE5\9BWMH14U\MC9003835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30" y="2060848"/>
            <a:ext cx="1848862" cy="29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unousia\AppData\Local\Microsoft\Windows\Temporary Internet Files\Content.IE5\BIHCADL4\MC9000787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266241" cy="283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0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Toisaalta…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43063"/>
            <a:ext cx="7858125" cy="4378225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Mielikuva, </a:t>
            </a:r>
            <a:r>
              <a:rPr lang="fi-FI" dirty="0"/>
              <a:t>että oppimiseen </a:t>
            </a:r>
            <a:r>
              <a:rPr lang="fi-FI" dirty="0" smtClean="0"/>
              <a:t>kuuluvat aina </a:t>
            </a:r>
            <a:r>
              <a:rPr lang="fi-FI" dirty="0"/>
              <a:t>ulkoiset </a:t>
            </a:r>
            <a:r>
              <a:rPr lang="fi-FI" dirty="0" smtClean="0"/>
              <a:t>palkinnot? </a:t>
            </a:r>
            <a:r>
              <a:rPr lang="fi-FI" sz="1900" dirty="0" smtClean="0"/>
              <a:t>(</a:t>
            </a:r>
            <a:r>
              <a:rPr lang="fi-FI" sz="1900" dirty="0"/>
              <a:t>Lee &amp; </a:t>
            </a:r>
            <a:r>
              <a:rPr lang="fi-FI" sz="1900" dirty="0" err="1"/>
              <a:t>Hammer</a:t>
            </a:r>
            <a:r>
              <a:rPr lang="fi-FI" sz="1900" dirty="0"/>
              <a:t> 2011</a:t>
            </a:r>
            <a:r>
              <a:rPr lang="fi-FI" sz="1900" dirty="0" smtClean="0"/>
              <a:t>)</a:t>
            </a:r>
          </a:p>
          <a:p>
            <a:endParaRPr lang="fi-FI" dirty="0" smtClean="0"/>
          </a:p>
          <a:p>
            <a:r>
              <a:rPr lang="fi-FI" dirty="0" smtClean="0"/>
              <a:t>Samat pelilliset elementit eivät motivoi kaikkia</a:t>
            </a:r>
            <a:r>
              <a:rPr lang="fi-FI" dirty="0"/>
              <a:t> </a:t>
            </a:r>
            <a:r>
              <a:rPr lang="fi-FI" dirty="0" smtClean="0"/>
              <a:t>(jopa negatiivinen vaikutus, jos kilpaileminen </a:t>
            </a:r>
            <a:r>
              <a:rPr lang="fi-FI" dirty="0"/>
              <a:t>ei kiinnosta) </a:t>
            </a:r>
            <a:r>
              <a:rPr lang="fi-FI" sz="1900" dirty="0"/>
              <a:t>(</a:t>
            </a:r>
            <a:r>
              <a:rPr lang="fi-FI" sz="1900" dirty="0" err="1"/>
              <a:t>Domínguez</a:t>
            </a:r>
            <a:r>
              <a:rPr lang="fi-FI" sz="1900" dirty="0"/>
              <a:t> ym. 2013</a:t>
            </a:r>
            <a:r>
              <a:rPr lang="fi-FI" sz="1900" dirty="0" smtClean="0"/>
              <a:t>)</a:t>
            </a:r>
          </a:p>
          <a:p>
            <a:endParaRPr lang="fi-FI" dirty="0" smtClean="0"/>
          </a:p>
          <a:p>
            <a:pPr marL="342900" lvl="1" indent="-342900">
              <a:buClr>
                <a:srgbClr val="000099"/>
              </a:buClr>
              <a:buSzPct val="85000"/>
              <a:buBlip>
                <a:blip r:embed="rId2"/>
              </a:buBlip>
            </a:pPr>
            <a:r>
              <a:rPr lang="fi-FI" sz="2800" dirty="0">
                <a:ea typeface="+mn-ea"/>
              </a:rPr>
              <a:t>Pelaajien erilaisten mieltymysten huomioiminen </a:t>
            </a:r>
            <a:r>
              <a:rPr lang="fi-FI" sz="1900" dirty="0" smtClean="0"/>
              <a:t>(esim. </a:t>
            </a:r>
            <a:r>
              <a:rPr lang="fi-FI" sz="1900" dirty="0" err="1" smtClean="0"/>
              <a:t>Bartle</a:t>
            </a:r>
            <a:r>
              <a:rPr lang="fi-FI" sz="1900" dirty="0" smtClean="0"/>
              <a:t> </a:t>
            </a:r>
            <a:r>
              <a:rPr lang="fi-FI" sz="1900" dirty="0"/>
              <a:t>1996; </a:t>
            </a:r>
            <a:r>
              <a:rPr lang="fi-FI" sz="1900" dirty="0" err="1"/>
              <a:t>Dixon</a:t>
            </a:r>
            <a:r>
              <a:rPr lang="fi-FI" sz="1900" dirty="0"/>
              <a:t> </a:t>
            </a:r>
            <a:r>
              <a:rPr lang="fi-FI" sz="1900" dirty="0" smtClean="0"/>
              <a:t>2011; </a:t>
            </a:r>
            <a:r>
              <a:rPr lang="fi-FI" sz="1900" dirty="0" err="1" smtClean="0"/>
              <a:t>Yee</a:t>
            </a:r>
            <a:r>
              <a:rPr lang="fi-FI" sz="1900" dirty="0" smtClean="0"/>
              <a:t> 2005)</a:t>
            </a:r>
            <a:endParaRPr lang="fi-FI" dirty="0" smtClean="0"/>
          </a:p>
          <a:p>
            <a:pPr lvl="1"/>
            <a:r>
              <a:rPr lang="fi-FI" dirty="0"/>
              <a:t>P</a:t>
            </a:r>
            <a:r>
              <a:rPr lang="fi-FI" dirty="0" smtClean="0"/>
              <a:t>alkintojen saavuttaminen, edistyminen, toisten voittaminen, sosiaalinen vuorovaikutus, tutkiminen/etsiminen, </a:t>
            </a:r>
            <a:r>
              <a:rPr lang="fi-FI" dirty="0" err="1" smtClean="0"/>
              <a:t>jne</a:t>
            </a:r>
            <a:r>
              <a:rPr lang="fi-FI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525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>
                <a:hlinkClick r:id="rId2"/>
              </a:rPr>
              <a:t>tuula.j.nousiainen@jyu.fi</a:t>
            </a:r>
            <a:r>
              <a:rPr lang="fi-F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7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Lisätietoa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Esimerkkejä ja kuvauksia erilaisista peleistä saatavilla </a:t>
            </a:r>
            <a:r>
              <a:rPr lang="fi-FI" dirty="0" err="1"/>
              <a:t>OVI-hankkeen</a:t>
            </a:r>
            <a:r>
              <a:rPr lang="fi-FI" dirty="0"/>
              <a:t> sivuilta: </a:t>
            </a: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peda.net/polku/ovi/pelit</a:t>
            </a:r>
            <a:r>
              <a:rPr lang="fi-FI" dirty="0" smtClean="0"/>
              <a:t> </a:t>
            </a:r>
            <a:endParaRPr lang="fi-FI" dirty="0"/>
          </a:p>
          <a:p>
            <a:pPr lvl="1"/>
            <a:r>
              <a:rPr lang="fi-FI" dirty="0"/>
              <a:t>Oppiainekohtaisesti</a:t>
            </a:r>
          </a:p>
          <a:p>
            <a:pPr lvl="1"/>
            <a:r>
              <a:rPr lang="fi-FI" dirty="0"/>
              <a:t>Ikäryhmäkohtaisesti</a:t>
            </a:r>
          </a:p>
          <a:p>
            <a:endParaRPr lang="fi-FI" dirty="0" smtClean="0"/>
          </a:p>
          <a:p>
            <a:r>
              <a:rPr lang="fi-FI" dirty="0" smtClean="0"/>
              <a:t>Esitys </a:t>
            </a:r>
            <a:r>
              <a:rPr lang="fi-FI" dirty="0"/>
              <a:t>pohjautuu </a:t>
            </a:r>
            <a:r>
              <a:rPr lang="fi-FI" dirty="0" smtClean="0"/>
              <a:t>artikkelikäsikirjoitukseen, </a:t>
            </a:r>
            <a:r>
              <a:rPr lang="fi-FI" dirty="0"/>
              <a:t>joka julkaistaan loppuvuodesta </a:t>
            </a:r>
            <a:r>
              <a:rPr lang="fi-FI" dirty="0" err="1"/>
              <a:t>OVI-hankkeen</a:t>
            </a:r>
            <a:r>
              <a:rPr lang="fi-FI" dirty="0"/>
              <a:t> ”Löytöretkillä toiseen maailmaan” -julkaisun 2. osassa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8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Systeemi, </a:t>
            </a:r>
            <a:r>
              <a:rPr lang="fi-FI" dirty="0"/>
              <a:t>jossa toimitaan tietyn tavoitteen saavuttamiseksi noudattaen tiettyjä sääntöjä </a:t>
            </a:r>
            <a:r>
              <a:rPr lang="fi-FI" sz="1800" dirty="0" smtClean="0"/>
              <a:t>(esim. </a:t>
            </a:r>
            <a:r>
              <a:rPr lang="fi-FI" sz="1800" dirty="0" err="1" smtClean="0"/>
              <a:t>Juul</a:t>
            </a:r>
            <a:r>
              <a:rPr lang="fi-FI" sz="1800" dirty="0" smtClean="0"/>
              <a:t> 2005; </a:t>
            </a:r>
            <a:r>
              <a:rPr lang="fi-FI" sz="1800" dirty="0" err="1" smtClean="0"/>
              <a:t>Salen</a:t>
            </a:r>
            <a:r>
              <a:rPr lang="fi-FI" sz="1800" dirty="0" smtClean="0"/>
              <a:t> &amp; </a:t>
            </a:r>
            <a:r>
              <a:rPr lang="fi-FI" sz="1800" dirty="0" err="1" smtClean="0"/>
              <a:t>Zimmerman</a:t>
            </a:r>
            <a:r>
              <a:rPr lang="fi-FI" sz="1800" dirty="0" smtClean="0"/>
              <a:t> 2004)</a:t>
            </a:r>
          </a:p>
          <a:p>
            <a:endParaRPr lang="fi-FI" sz="1800" dirty="0"/>
          </a:p>
          <a:p>
            <a:pPr marL="457200" lvl="1" indent="0">
              <a:buNone/>
            </a:pPr>
            <a:r>
              <a:rPr lang="fi-FI" dirty="0" smtClean="0"/>
              <a:t>vrt. leikki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ei </a:t>
            </a:r>
            <a:r>
              <a:rPr lang="fi-FI" dirty="0" smtClean="0"/>
              <a:t>samanlaista </a:t>
            </a:r>
            <a:r>
              <a:rPr lang="fi-FI" dirty="0"/>
              <a:t>tavoitteellisuutta eikä määriteltyjä </a:t>
            </a:r>
            <a:r>
              <a:rPr lang="fi-FI" dirty="0" smtClean="0"/>
              <a:t>sääntöjä</a:t>
            </a:r>
          </a:p>
        </p:txBody>
      </p:sp>
      <p:pic>
        <p:nvPicPr>
          <p:cNvPr id="2053" name="Picture 5" descr="C:\Users\tunousia\AppData\Local\Microsoft\Windows\Temporary Internet Files\Content.IE5\BIHCADL4\MC9004344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1584176" cy="1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unousia\AppData\Local\Microsoft\Windows\Temporary Internet Files\Content.IE5\1J8N6LJ5\MP9004388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" y="4629768"/>
            <a:ext cx="165732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unousia\AppData\Local\Microsoft\Windows\Temporary Internet Files\Content.IE5\9BWMH14U\MC90043159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1664170" cy="16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unousia\AppData\Local\Microsoft\Windows\Temporary Internet Files\Content.IE5\BIHCADL4\MP9004307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520280" cy="16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6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Digitaaliset pelit </a:t>
            </a:r>
            <a:br>
              <a:rPr lang="fi-FI" dirty="0" smtClean="0"/>
            </a:br>
            <a:r>
              <a:rPr lang="fi-FI" dirty="0" smtClean="0"/>
              <a:t>(ja niiden viehätys)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43063"/>
            <a:ext cx="7993137" cy="2073969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Ihmisen </a:t>
            </a:r>
            <a:r>
              <a:rPr lang="fi-FI" dirty="0"/>
              <a:t>ja tietokoneen </a:t>
            </a:r>
            <a:r>
              <a:rPr lang="fi-FI" dirty="0" smtClean="0"/>
              <a:t>välistä </a:t>
            </a:r>
            <a:r>
              <a:rPr lang="fi-FI" b="1" dirty="0" smtClean="0"/>
              <a:t>vuorovaikutusta</a:t>
            </a:r>
            <a:r>
              <a:rPr lang="fi-FI" dirty="0" smtClean="0"/>
              <a:t>, </a:t>
            </a:r>
            <a:r>
              <a:rPr lang="fi-FI" dirty="0"/>
              <a:t>jossa pelaajan toimilla on suora vaikutus pelin </a:t>
            </a:r>
            <a:r>
              <a:rPr lang="fi-FI" dirty="0" smtClean="0"/>
              <a:t>maailmassa </a:t>
            </a:r>
            <a:r>
              <a:rPr lang="fi-FI" sz="1900" dirty="0" smtClean="0"/>
              <a:t>(</a:t>
            </a:r>
            <a:r>
              <a:rPr lang="fi-FI" sz="1900" dirty="0" err="1" smtClean="0"/>
              <a:t>Breuer</a:t>
            </a:r>
            <a:r>
              <a:rPr lang="fi-FI" sz="1900" dirty="0" smtClean="0"/>
              <a:t> &amp; </a:t>
            </a:r>
            <a:r>
              <a:rPr lang="fi-FI" sz="1900" dirty="0" err="1" smtClean="0"/>
              <a:t>Bente</a:t>
            </a:r>
            <a:r>
              <a:rPr lang="fi-FI" sz="1900" dirty="0" smtClean="0"/>
              <a:t> 2010)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>
                <a:sym typeface="Wingdings" panose="05000000000000000000" pitchFamily="2" charset="2"/>
              </a:rPr>
              <a:t>K</a:t>
            </a:r>
            <a:r>
              <a:rPr lang="fi-FI" dirty="0" smtClean="0"/>
              <a:t>ontrollin tunne, joka koetaan miellyttävänä ja motivoi jatkamaan toimintaa</a:t>
            </a:r>
          </a:p>
          <a:p>
            <a:pPr lvl="1"/>
            <a:endParaRPr lang="fi-FI" dirty="0" smtClean="0"/>
          </a:p>
        </p:txBody>
      </p:sp>
      <p:pic>
        <p:nvPicPr>
          <p:cNvPr id="3074" name="Picture 2" descr="C:\Users\tunousia\AppData\Local\Microsoft\Windows\Temporary Internet Files\Content.IE5\1J8N6LJ5\MP9002895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1036"/>
            <a:ext cx="1714395" cy="21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576" y="3943501"/>
            <a:ext cx="60486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5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i-FI" kern="0" dirty="0"/>
              <a:t>Mikrotaso: esim. oman hahmon liikuttaminen painikkeita painamalla</a:t>
            </a:r>
          </a:p>
          <a:p>
            <a:r>
              <a:rPr lang="fi-FI" kern="0" dirty="0" err="1"/>
              <a:t>Narratiivinen</a:t>
            </a:r>
            <a:r>
              <a:rPr lang="fi-FI" kern="0" dirty="0"/>
              <a:t> taso: vuorovaikutus esim. toisten hahmojen kanssa, jotta pelissä päästään etenemään ja tarina hahmottuu</a:t>
            </a:r>
          </a:p>
          <a:p>
            <a:r>
              <a:rPr lang="fi-FI" kern="0" dirty="0"/>
              <a:t>Metataso: sääntöjen luominen ja manipulointi (vaikeustason valinta, huijaaminen, oman pelin </a:t>
            </a:r>
            <a:r>
              <a:rPr lang="fi-FI" kern="0" dirty="0" smtClean="0"/>
              <a:t>luominen)</a:t>
            </a:r>
          </a:p>
        </p:txBody>
      </p:sp>
      <p:pic>
        <p:nvPicPr>
          <p:cNvPr id="3076" name="Picture 4" descr="C:\Users\tunousia\AppData\Local\Microsoft\Windows\Temporary Internet Files\Content.IE5\9BWMH14U\MP9004465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27" y="4005064"/>
            <a:ext cx="2064167" cy="159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unousia\AppData\Local\Microsoft\Windows\Temporary Internet Files\Content.IE5\1J8N6LJ5\MC9003835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81" y="3949383"/>
            <a:ext cx="1815998" cy="17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Pelit ja oppiminen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88" y="1643063"/>
            <a:ext cx="7858125" cy="4666257"/>
          </a:xfrm>
        </p:spPr>
        <p:txBody>
          <a:bodyPr>
            <a:normAutofit/>
          </a:bodyPr>
          <a:lstStyle/>
          <a:p>
            <a:r>
              <a:rPr lang="fi-FI" sz="2400" dirty="0" smtClean="0"/>
              <a:t>Pelissä eteneminen ja menestyminen vaatii aikaa, vaivaa ja uuden oppimista 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 antaa palkitsevia ja motivoivia kokemuksia </a:t>
            </a: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 koetaan miellyttävänä ja innostavana toimintana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sz="2400" dirty="0" smtClean="0"/>
              <a:t>Pelinomainen oppiminen: em. ominaisuuksien valjastaminen opetuksellisessa mielessä </a:t>
            </a:r>
            <a:endParaRPr lang="en-US" sz="2400" dirty="0" smtClean="0"/>
          </a:p>
        </p:txBody>
      </p:sp>
      <p:pic>
        <p:nvPicPr>
          <p:cNvPr id="4098" name="Picture 2" descr="C:\Users\tunousia\AppData\Local\Microsoft\Windows\Temporary Internet Files\Content.IE5\35CYHBZQ\MC9003702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92575"/>
            <a:ext cx="1801368" cy="14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nousia\AppData\Local\Microsoft\Windows\Temporary Internet Files\Content.IE5\1J8N6LJ5\MC9003676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9596"/>
            <a:ext cx="1442298" cy="16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unousia\AppData\Local\Microsoft\Windows\Temporary Internet Files\Content.IE5\9BWMH14U\MC9003835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92529"/>
            <a:ext cx="1238319" cy="14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75856" y="400506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56176" y="4062008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Pelit ja oppiminen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88" y="1643063"/>
            <a:ext cx="7858125" cy="4306217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Clr>
                <a:srgbClr val="000099"/>
              </a:buClr>
              <a:buSzPct val="85000"/>
              <a:buBlip>
                <a:blip r:embed="rId2"/>
              </a:buBlip>
            </a:pPr>
            <a:r>
              <a:rPr lang="fi-FI" sz="2800" dirty="0">
                <a:ea typeface="+mn-ea"/>
              </a:rPr>
              <a:t>Oppimisen tilannesidonnaisuuden hyödyntäminen </a:t>
            </a:r>
            <a:r>
              <a:rPr lang="fi-FI" sz="2800" dirty="0" smtClean="0">
                <a:ea typeface="+mn-ea"/>
              </a:rPr>
              <a:t/>
            </a:r>
            <a:br>
              <a:rPr lang="fi-FI" sz="2800" dirty="0" smtClean="0">
                <a:ea typeface="+mn-ea"/>
              </a:rPr>
            </a:br>
            <a:r>
              <a:rPr lang="fi-FI" sz="2100" dirty="0" smtClean="0">
                <a:ea typeface="+mn-ea"/>
              </a:rPr>
              <a:t>(</a:t>
            </a:r>
            <a:r>
              <a:rPr lang="fi-FI" sz="2100" dirty="0">
                <a:ea typeface="+mn-ea"/>
              </a:rPr>
              <a:t>Van </a:t>
            </a:r>
            <a:r>
              <a:rPr lang="fi-FI" sz="2100" dirty="0" err="1">
                <a:ea typeface="+mn-ea"/>
              </a:rPr>
              <a:t>Eck</a:t>
            </a:r>
            <a:r>
              <a:rPr lang="fi-FI" sz="2100" dirty="0">
                <a:ea typeface="+mn-ea"/>
              </a:rPr>
              <a:t> 2006)</a:t>
            </a:r>
          </a:p>
          <a:p>
            <a:pPr lvl="1"/>
            <a:r>
              <a:rPr lang="fi-FI" dirty="0" smtClean="0"/>
              <a:t>Opittava </a:t>
            </a:r>
            <a:r>
              <a:rPr lang="fi-FI" dirty="0"/>
              <a:t>asia liittyy suoraan siihen ympäristöön, jossa se opitaan ja jossa sitä myös </a:t>
            </a:r>
            <a:r>
              <a:rPr lang="fi-FI" dirty="0" smtClean="0"/>
              <a:t>käytetään</a:t>
            </a:r>
          </a:p>
          <a:p>
            <a:pPr lvl="1"/>
            <a:r>
              <a:rPr lang="fi-FI" dirty="0"/>
              <a:t>Mielekäs konteksti, joka sisältää opitun soveltamista ja </a:t>
            </a:r>
            <a:r>
              <a:rPr lang="fi-FI" dirty="0" smtClean="0"/>
              <a:t>harjoittelua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”Kognitiivisen epätasapainon” luominen ja ratkaiseminen </a:t>
            </a:r>
            <a:r>
              <a:rPr lang="fi-FI" sz="2100" dirty="0" smtClean="0"/>
              <a:t>(Van </a:t>
            </a:r>
            <a:r>
              <a:rPr lang="fi-FI" sz="2100" dirty="0" err="1" smtClean="0"/>
              <a:t>Eck</a:t>
            </a:r>
            <a:r>
              <a:rPr lang="fi-FI" sz="2100" dirty="0" smtClean="0"/>
              <a:t> 2006)</a:t>
            </a:r>
          </a:p>
          <a:p>
            <a:pPr lvl="1"/>
            <a:r>
              <a:rPr lang="fi-FI" dirty="0" smtClean="0"/>
              <a:t>Peli tarjoaa uutta informaatiota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Osattava joko sovittaa uusi tieto aikaisempiin </a:t>
            </a:r>
            <a:br>
              <a:rPr lang="fi-FI" dirty="0" smtClean="0"/>
            </a:br>
            <a:r>
              <a:rPr lang="fi-FI" dirty="0" smtClean="0"/>
              <a:t>tai muokattava aikaisempia uuden perusteella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Pelin antaman haasteen ratkaiseminen </a:t>
            </a:r>
            <a:br>
              <a:rPr lang="fi-FI" dirty="0" smtClean="0"/>
            </a:br>
            <a:r>
              <a:rPr lang="fi-FI" dirty="0" smtClean="0"/>
              <a:t>ja pelissä eteneminen</a:t>
            </a:r>
          </a:p>
        </p:txBody>
      </p:sp>
      <p:pic>
        <p:nvPicPr>
          <p:cNvPr id="5122" name="Picture 2" descr="C:\Users\tunousia\AppData\Local\Microsoft\Windows\Temporary Internet Files\Content.IE5\1J8N6LJ5\MC9004348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0482" y="3703113"/>
            <a:ext cx="221576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unousia\AppData\Local\Microsoft\Windows\Temporary Internet Files\Content.IE5\9BWMH14U\MC9000788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" y="5157193"/>
            <a:ext cx="1622170" cy="15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2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v2.fi/images/games/news/14163/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14" y="1628800"/>
            <a:ext cx="220259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Digitaalinen pelinomainen oppiminen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89" y="1643063"/>
            <a:ext cx="5913659" cy="4954289"/>
          </a:xfrm>
        </p:spPr>
        <p:txBody>
          <a:bodyPr/>
          <a:lstStyle/>
          <a:p>
            <a:r>
              <a:rPr lang="fi-FI" dirty="0" smtClean="0"/>
              <a:t>Kattokäsite eri </a:t>
            </a:r>
            <a:r>
              <a:rPr lang="fi-FI" dirty="0"/>
              <a:t>tavoille integroida pelejä oppimiseen </a:t>
            </a:r>
            <a:r>
              <a:rPr lang="fi-FI" sz="1800" dirty="0" smtClean="0"/>
              <a:t>(</a:t>
            </a:r>
            <a:r>
              <a:rPr lang="fi-FI" sz="1800" dirty="0"/>
              <a:t>Van </a:t>
            </a:r>
            <a:r>
              <a:rPr lang="fi-FI" sz="1800" dirty="0" err="1"/>
              <a:t>Eck</a:t>
            </a:r>
            <a:r>
              <a:rPr lang="fi-FI" sz="1800" dirty="0"/>
              <a:t> 2006)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800" dirty="0"/>
              <a:t>Ammattilaisten tekemien </a:t>
            </a:r>
            <a:r>
              <a:rPr lang="fi-FI" sz="2800" b="1" dirty="0"/>
              <a:t>oppimispelien</a:t>
            </a:r>
            <a:r>
              <a:rPr lang="fi-FI" sz="2800" dirty="0"/>
              <a:t> </a:t>
            </a:r>
            <a:r>
              <a:rPr lang="fi-FI" sz="2800" dirty="0" smtClean="0"/>
              <a:t>käyttö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800" dirty="0" smtClean="0"/>
              <a:t>Kaupallisten </a:t>
            </a:r>
            <a:r>
              <a:rPr lang="fi-FI" sz="2800" b="1" dirty="0"/>
              <a:t>viihdepelien</a:t>
            </a:r>
            <a:r>
              <a:rPr lang="fi-FI" sz="2800" dirty="0"/>
              <a:t> </a:t>
            </a:r>
            <a:r>
              <a:rPr lang="fi-FI" sz="2800" dirty="0" smtClean="0"/>
              <a:t>opetuskäyttö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800" dirty="0" smtClean="0"/>
              <a:t>Oppilaiden </a:t>
            </a:r>
            <a:r>
              <a:rPr lang="fi-FI" sz="2800" dirty="0"/>
              <a:t>toimiminen itse </a:t>
            </a:r>
            <a:r>
              <a:rPr lang="fi-FI" sz="2800" b="1" dirty="0" smtClean="0"/>
              <a:t>pelintekijöinä</a:t>
            </a:r>
            <a:endParaRPr lang="en-US" sz="2800" dirty="0"/>
          </a:p>
        </p:txBody>
      </p:sp>
      <p:sp>
        <p:nvSpPr>
          <p:cNvPr id="5" name="AutoShape 2" descr="https://encrypted-tbn3.gstatic.com/images?q=tbn:ANd9GcSyzmZUNGNLnQX3gJni4EKs_eL1-0c1tUCt67URJii6YTjYiqH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672" y="2968779"/>
            <a:ext cx="1385547" cy="19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educade.org/system/pictures/attachments/51d4/a3b3/b381/58b8/1700/0003/original/kodu-add-object-large_tcm4-618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05878"/>
            <a:ext cx="1648908" cy="12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1) Oppimispelit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YU Oranssi vaahterapohj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982</Words>
  <Application>Microsoft Macintosh PowerPoint</Application>
  <PresentationFormat>Näytössä katseltava diaesitys (4:3)</PresentationFormat>
  <Paragraphs>184</Paragraphs>
  <Slides>26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JYU Oranssi vaahterapohja</vt:lpstr>
      <vt:lpstr>Polkuja pelinomaisen oppimisen viidakkoon</vt:lpstr>
      <vt:lpstr>PowerPoint-esitys</vt:lpstr>
      <vt:lpstr>Taustaa</vt:lpstr>
      <vt:lpstr>Peli</vt:lpstr>
      <vt:lpstr>Digitaaliset pelit  (ja niiden viehätys)</vt:lpstr>
      <vt:lpstr>Pelit ja oppiminen 1/2</vt:lpstr>
      <vt:lpstr>Pelit ja oppiminen 2/2</vt:lpstr>
      <vt:lpstr>Digitaalinen pelinomainen oppiminen</vt:lpstr>
      <vt:lpstr>1) Oppimispelit</vt:lpstr>
      <vt:lpstr>Oppimispeli</vt:lpstr>
      <vt:lpstr>2) Viihdepelit ja oppiminen?</vt:lpstr>
      <vt:lpstr>Kaupallisten viihdepelien opetuskäyttö</vt:lpstr>
      <vt:lpstr>Hyödyntäminen käytännössä</vt:lpstr>
      <vt:lpstr>Pelien käyttöä tukevat oheisaktiviteetit 1/3</vt:lpstr>
      <vt:lpstr>Pelien käyttöä tukevat oheisaktiviteetit 2/3</vt:lpstr>
      <vt:lpstr>Pelien käyttöä tukevat oheisaktiviteetit 3/3</vt:lpstr>
      <vt:lpstr>Olennaista oheisaktiviteeteissa</vt:lpstr>
      <vt:lpstr>3) Oppilaat pelintekijöinä</vt:lpstr>
      <vt:lpstr>Oppilaat pelintekijöinä</vt:lpstr>
      <vt:lpstr>Pedagogiset lähtökohdat: Pelinomaisen oppimisen sukupolvet</vt:lpstr>
      <vt:lpstr>Muita mielenkiintoisia käsitteitä: Pelillistäminen</vt:lpstr>
      <vt:lpstr>Pelillistäminen (gamification)</vt:lpstr>
      <vt:lpstr>Pelillistäminen opetuksellisissa yhteyksissä</vt:lpstr>
      <vt:lpstr>Toisaalta…</vt:lpstr>
      <vt:lpstr>Kiitos!</vt:lpstr>
      <vt:lpstr>Lisätietoa…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Tuula Nousiainen</dc:creator>
  <cp:lastModifiedBy>Tuula Nousiainen</cp:lastModifiedBy>
  <cp:revision>99</cp:revision>
  <cp:lastPrinted>2013-11-08T13:53:13Z</cp:lastPrinted>
  <dcterms:created xsi:type="dcterms:W3CDTF">2013-09-27T11:32:27Z</dcterms:created>
  <dcterms:modified xsi:type="dcterms:W3CDTF">2013-11-08T18:51:12Z</dcterms:modified>
</cp:coreProperties>
</file>