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497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280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7843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91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90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20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10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4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49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64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94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57113-7655-47B2-B8A0-B1C7E33DD4D6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12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perusteet.opintopolku.fi/#/fi/perusopetus/419550/tekstikappale/42861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i-FI" altLang="fi-FI" sz="3600" cap="none" dirty="0" smtClean="0">
                <a:solidFill>
                  <a:schemeClr val="tx1"/>
                </a:solidFill>
                <a:latin typeface="Bernard MT Condensed" panose="02050806060905020404" pitchFamily="18" charset="0"/>
              </a:rPr>
              <a:t>Laaja-alainen osaaminen ja ilmiölähtöisyys:</a:t>
            </a:r>
            <a:r>
              <a:rPr kumimoji="0" lang="fi-FI" altLang="fi-FI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nard MT Condensed" panose="02050806060905020404" pitchFamily="18" charset="0"/>
              </a:rPr>
              <a:t/>
            </a:r>
            <a:br>
              <a:rPr kumimoji="0" lang="fi-FI" altLang="fi-FI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nard MT Condensed" panose="02050806060905020404" pitchFamily="18" charset="0"/>
              </a:rPr>
            </a:br>
            <a:r>
              <a:rPr lang="fi-FI" altLang="fi-FI" sz="3600" dirty="0">
                <a:latin typeface="Bernard MT Condensed" panose="02050806060905020404" pitchFamily="18" charset="0"/>
              </a:rPr>
              <a:t>LUOKANOPETTAJAN MAHDOLLISUUDET </a:t>
            </a:r>
            <a:br>
              <a:rPr lang="fi-FI" altLang="fi-FI" sz="3600" dirty="0">
                <a:latin typeface="Bernard MT Condensed" panose="02050806060905020404" pitchFamily="18" charset="0"/>
              </a:rPr>
            </a:br>
            <a:r>
              <a:rPr lang="fi-FI" altLang="fi-FI" sz="3600" dirty="0">
                <a:latin typeface="Bernard MT Condensed" panose="02050806060905020404" pitchFamily="18" charset="0"/>
              </a:rPr>
              <a:t>EDISTÄÄ KOKONAISVALTAISTA OPPIMISTA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971924"/>
            <a:ext cx="9144000" cy="1285875"/>
          </a:xfrm>
        </p:spPr>
        <p:txBody>
          <a:bodyPr/>
          <a:lstStyle/>
          <a:p>
            <a:r>
              <a:rPr lang="fi-FI" dirty="0" smtClean="0"/>
              <a:t>24.9.2020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5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>
                <a:latin typeface="Bernard MT Condensed" panose="02050806060905020404" pitchFamily="18" charset="0"/>
              </a:rPr>
              <a:t>Laaja-alainen osaaminen tutummaksi</a:t>
            </a:r>
            <a:endParaRPr lang="fi-FI" dirty="0">
              <a:latin typeface="Bernard MT Condensed" panose="020508060609050204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6725" y="1749973"/>
            <a:ext cx="11136696" cy="4745420"/>
          </a:xfrm>
        </p:spPr>
        <p:txBody>
          <a:bodyPr>
            <a:normAutofit/>
          </a:bodyPr>
          <a:lstStyle/>
          <a:p>
            <a:r>
              <a:rPr lang="fi-FI" sz="2400" dirty="0" err="1" smtClean="0"/>
              <a:t>Jakautumme</a:t>
            </a:r>
            <a:r>
              <a:rPr lang="fi-FI" sz="2400" dirty="0" smtClean="0"/>
              <a:t> pienryhmiin.  </a:t>
            </a:r>
            <a:r>
              <a:rPr lang="fi-FI" sz="2400" dirty="0"/>
              <a:t>V</a:t>
            </a:r>
            <a:r>
              <a:rPr lang="fi-FI" sz="2400" dirty="0" smtClean="0"/>
              <a:t>alitkaa ryhmässänne yksi </a:t>
            </a:r>
            <a:r>
              <a:rPr lang="fi-FI" sz="2400" dirty="0" smtClean="0">
                <a:hlinkClick r:id="rId2"/>
              </a:rPr>
              <a:t>laaja-alaisen osaamisen osa-alue </a:t>
            </a:r>
            <a:endParaRPr lang="fi-FI" sz="2400" dirty="0" smtClean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smtClean="0"/>
              <a:t> </a:t>
            </a:r>
            <a:r>
              <a:rPr lang="fi-FI" sz="2400" dirty="0"/>
              <a:t>T</a:t>
            </a:r>
            <a:r>
              <a:rPr lang="fi-FI" sz="2400" dirty="0" smtClean="0"/>
              <a:t>arkastelkaa sen käsittelyyn liittyviä mahdollisuuksia</a:t>
            </a:r>
          </a:p>
          <a:p>
            <a:pPr marL="0" indent="0">
              <a:buNone/>
            </a:pPr>
            <a:endParaRPr lang="fi-FI" sz="2400" dirty="0" smtClean="0"/>
          </a:p>
          <a:p>
            <a:pPr lvl="1"/>
            <a:r>
              <a:rPr lang="fi-FI" sz="2400" dirty="0" smtClean="0"/>
              <a:t>eri oppiaineiden näkökulmasta</a:t>
            </a:r>
          </a:p>
          <a:p>
            <a:pPr lvl="1"/>
            <a:r>
              <a:rPr lang="fi-FI" sz="2400" dirty="0" smtClean="0"/>
              <a:t>oppiaineiden integroinnin näkökulmasta</a:t>
            </a:r>
          </a:p>
          <a:p>
            <a:pPr lvl="1"/>
            <a:r>
              <a:rPr lang="fi-FI" sz="2400" dirty="0"/>
              <a:t>i</a:t>
            </a:r>
            <a:r>
              <a:rPr lang="fi-FI" sz="2400" dirty="0" smtClean="0"/>
              <a:t>lmiölähtöisen oppimisen näkökulmasta.</a:t>
            </a:r>
          </a:p>
          <a:p>
            <a:pPr marL="0" indent="0">
              <a:buNone/>
            </a:pPr>
            <a:endParaRPr lang="fi-F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29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 smtClean="0"/>
              <a:t> </a:t>
            </a:r>
            <a:r>
              <a:rPr lang="fi-FI" sz="2400" dirty="0"/>
              <a:t>Hahmotelkaa monialaista, ilmiölähtöistä oppimiskokonaisuutta, jossa (esim</a:t>
            </a:r>
            <a:r>
              <a:rPr lang="fi-FI" sz="2400" dirty="0" smtClean="0"/>
              <a:t>.)</a:t>
            </a:r>
          </a:p>
          <a:p>
            <a:pPr marL="0" indent="0">
              <a:buNone/>
            </a:pPr>
            <a:endParaRPr lang="fi-FI" sz="2400" dirty="0"/>
          </a:p>
          <a:p>
            <a:pPr lvl="1"/>
            <a:r>
              <a:rPr lang="fi-FI" dirty="0"/>
              <a:t>käsittelette valitsemaanne laaja-alaista osaamisaluetta</a:t>
            </a:r>
          </a:p>
          <a:p>
            <a:pPr lvl="1"/>
            <a:r>
              <a:rPr lang="fi-FI" dirty="0"/>
              <a:t>huomioitte esteettömän opetuksen periaatteita</a:t>
            </a:r>
          </a:p>
          <a:p>
            <a:pPr lvl="1"/>
            <a:r>
              <a:rPr lang="fi-FI" dirty="0"/>
              <a:t>mahdollistatte ikäsekoitteisten ryhmien työskentelyn</a:t>
            </a:r>
          </a:p>
          <a:p>
            <a:pPr lvl="1"/>
            <a:r>
              <a:rPr lang="fi-FI" dirty="0"/>
              <a:t>pyritte noudattamaan aktiivisen oppimisen lähestymistapoja.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038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Bernard MT Condensed</vt:lpstr>
      <vt:lpstr>Calibri</vt:lpstr>
      <vt:lpstr>Calibri Light</vt:lpstr>
      <vt:lpstr>Office-teema</vt:lpstr>
      <vt:lpstr>Laaja-alainen osaaminen ja ilmiölähtöisyys: LUOKANOPETTAJAN MAHDOLLISUUDET  EDISTÄÄ KOKONAISVALTAISTA OPPIMISTA</vt:lpstr>
      <vt:lpstr>Laaja-alainen osaaminen tutummaksi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Kainulainen, Johanna</dc:creator>
  <cp:lastModifiedBy>Kepler-Uotinen, Kaili</cp:lastModifiedBy>
  <cp:revision>11</cp:revision>
  <dcterms:created xsi:type="dcterms:W3CDTF">2020-09-22T17:50:42Z</dcterms:created>
  <dcterms:modified xsi:type="dcterms:W3CDTF">2020-09-24T06:39:03Z</dcterms:modified>
</cp:coreProperties>
</file>