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6" r:id="rId2"/>
    <p:sldId id="265" r:id="rId3"/>
    <p:sldId id="258" r:id="rId4"/>
    <p:sldId id="257" r:id="rId5"/>
    <p:sldId id="259" r:id="rId6"/>
    <p:sldId id="260" r:id="rId7"/>
    <p:sldId id="261" r:id="rId8"/>
    <p:sldId id="264" r:id="rId9"/>
  </p:sldIdLst>
  <p:sldSz cx="12192000" cy="6858000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6E7"/>
    <a:srgbClr val="828DC6"/>
    <a:srgbClr val="584487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51B72-27CE-40BA-9C7A-A17EE35F0844}" type="datetimeFigureOut">
              <a:rPr lang="fi-FI" smtClean="0"/>
              <a:t>27.6.2022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EC046-1BB7-4E45-8F24-472DD13F566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070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28B0DB0-714D-4942-B3F0-071849A47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CA2BF-96FC-4326-9AC1-9F86BD879D85}" type="datetime1">
              <a:rPr lang="fi-FI" smtClean="0"/>
              <a:t>27.6.2022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DC707A0-A39C-4F26-82CD-CD00F91F6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4. Suomalaisten ja saamelaisten muinaisusko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496EA5F-C6A1-4ECC-B2D1-BC45C4EB9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52959-2333-471C-8BD5-D73F1AEEC58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5066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BBC0CDC-B2E4-4A41-B3A8-90B22D14E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4179E-0AE7-4C57-9FDF-41D8C35F5FF7}" type="datetime1">
              <a:rPr lang="fi-FI" smtClean="0"/>
              <a:t>27.6.2022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34DCEAF-0DCB-4DCD-99F3-820A7FBB6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4. Suomalaisten ja saamelaisten muinaisusko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23DE28B-6A38-448D-9294-E8A4F63E9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13331-8653-43C8-9822-FB20E43CF9A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2450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160CE1-60C2-4D2A-B118-66EF38BE6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72539-441B-4E12-B8D2-05AECD7B1B76}" type="datetime1">
              <a:rPr lang="fi-FI" smtClean="0"/>
              <a:t>27.6.2022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1F67DC0-D192-41D8-8EF3-D7F120C47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4. Suomalaisten ja saamelaisten muinaisusko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5802C89-204C-4A25-AD71-13353D35C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4E661-F3A9-4381-BAE1-A1A8773D157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5892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C9200AB-15F9-4B69-8522-367850418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E63B4-B155-4D5D-B325-E4B29DA22F04}" type="datetime1">
              <a:rPr lang="fi-FI" smtClean="0"/>
              <a:t>27.6.2022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EC3A185-7F0B-4ACE-BBEE-4A6138819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4. Suomalaisten ja saamelaisten muinaisusko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EDCC385-2570-4919-BCB0-4066596E2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1FB1B-E8C8-4B5E-B1C1-0BFDAE84AB6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078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EF15B99-E9C6-4283-AEC2-84D98F549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66BAD-1081-41F3-8326-3916DE4DA9B4}" type="datetime1">
              <a:rPr lang="fi-FI" smtClean="0"/>
              <a:t>27.6.2022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43E1310-6A79-4BDB-8D36-3FF3B87FB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4. Suomalaisten ja saamelaisten muinaisusko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F308A27-1B83-40A1-9376-89239C901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6C3E0-6CEA-4058-931F-EEEE5E3076D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1076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11F5300B-6543-4872-921F-3E94D0721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3F760-D6A6-46E5-8F77-04027DCACBB7}" type="datetime1">
              <a:rPr lang="fi-FI" smtClean="0"/>
              <a:t>27.6.2022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A3DB2936-B3DE-4AE1-A618-D0B2F9315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4. Suomalaisten ja saamelaisten muinaisusko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6CADAEFC-99F6-4E28-A64B-2B24D1310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DFBB9-9B24-4BF5-828E-D0A91B1327C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8513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7708C4E4-3B30-4811-9D8D-36BAEF346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81EA0-6856-4E8A-806E-14240A72D941}" type="datetime1">
              <a:rPr lang="fi-FI" smtClean="0"/>
              <a:t>27.6.2022</a:t>
            </a:fld>
            <a:endParaRPr lang="fi-FI"/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280BD086-619A-47AA-9420-14FE939D0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4. Suomalaisten ja saamelaisten muinaisusko</a:t>
            </a:r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7423806F-4DC8-48FA-9DFC-38EA2285B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1AF6A-3AD8-4608-A88D-DE5912880D4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8734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7C2F5586-E500-47F6-A295-1BB262FCC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5BF15-B88B-48EA-9CC0-6A73C7F6FBA7}" type="datetime1">
              <a:rPr lang="fi-FI" smtClean="0"/>
              <a:t>27.6.2022</a:t>
            </a:fld>
            <a:endParaRPr lang="fi-FI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DA567EE0-BDCC-458E-B0DA-591E1FF95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4. Suomalaisten ja saamelaisten muinaisusko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3C1BFC34-80DF-4991-B6FB-579AED686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18B9D-E9A1-420E-A508-E539CFAF859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95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>
            <a:extLst>
              <a:ext uri="{FF2B5EF4-FFF2-40B4-BE49-F238E27FC236}">
                <a16:creationId xmlns:a16="http://schemas.microsoft.com/office/drawing/2014/main" id="{F4B3C23E-6667-4184-8840-3675D28FF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A1A6E-0F35-4DD1-99F0-E4CEB835B27B}" type="datetime1">
              <a:rPr lang="fi-FI" smtClean="0"/>
              <a:t>27.6.2022</a:t>
            </a:fld>
            <a:endParaRPr lang="fi-FI"/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488046CA-5570-4D5E-BBA4-674FDD243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4. Suomalaisten ja saamelaisten muinaisusko</a:t>
            </a:r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96D59866-23FD-41E2-B8EC-9B511ED9F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A44CC-96F3-4320-801D-EB5DB229DA6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0247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E2ED750D-FD58-4404-B6A5-30CDDB54F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F46FC-3707-480B-8632-D70EBA907D77}" type="datetime1">
              <a:rPr lang="fi-FI" smtClean="0"/>
              <a:t>27.6.2022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F87D7741-E6DB-4A50-BA24-590674835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4. Suomalaisten ja saamelaisten muinaisusko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C29A21E4-6838-42C9-812C-052181A0A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6DF0D-19BD-4C54-9BE4-9779AF01D9B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0386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965EA9AC-E186-41C8-8B52-422C7FB25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8E0A7-60B3-41A7-AB03-AB905D2D94B3}" type="datetime1">
              <a:rPr lang="fi-FI" smtClean="0"/>
              <a:t>27.6.2022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2F1276AF-C27E-409F-AACA-002938501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4. Suomalaisten ja saamelaisten muinaisusko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C5E2F57-3B6F-480B-ABBB-7EBFC06A4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FEBD6-6EEF-4875-877D-BE29F49C479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241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>
            <a:extLst>
              <a:ext uri="{FF2B5EF4-FFF2-40B4-BE49-F238E27FC236}">
                <a16:creationId xmlns:a16="http://schemas.microsoft.com/office/drawing/2014/main" id="{14085B97-98C2-49A5-8470-E778B42E57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ots. perustyyl. napsautt.</a:t>
            </a:r>
          </a:p>
        </p:txBody>
      </p:sp>
      <p:sp>
        <p:nvSpPr>
          <p:cNvPr id="1027" name="Tekstin paikkamerkki 2">
            <a:extLst>
              <a:ext uri="{FF2B5EF4-FFF2-40B4-BE49-F238E27FC236}">
                <a16:creationId xmlns:a16="http://schemas.microsoft.com/office/drawing/2014/main" id="{6978D60B-4095-4493-8799-E92A10BBC2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31D57F6-CAAD-41DC-BC20-4CD2ABA676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666E8D3-F20D-4BFD-96EA-EE98ED3247A6}" type="datetime1">
              <a:rPr lang="fi-FI" smtClean="0"/>
              <a:t>27.6.2022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4FD9B32-E1DD-402A-9940-16925565B3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4. Suomalaisten ja saamelaisten muinaisusko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D74DED2-AF73-4178-B310-59C4B70BB2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5D05AB-3EA4-4E98-908F-7F30D17DE00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D694EB-E207-48D4-A508-CBBE8382F9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800" dirty="0">
                <a:latin typeface="+mn-lt"/>
              </a:rPr>
              <a:t>4. Suomalaisten ja saamelaisten muinaisusko</a:t>
            </a:r>
          </a:p>
        </p:txBody>
      </p:sp>
      <p:sp>
        <p:nvSpPr>
          <p:cNvPr id="2051" name="Alaotsikko 2">
            <a:extLst>
              <a:ext uri="{FF2B5EF4-FFF2-40B4-BE49-F238E27FC236}">
                <a16:creationId xmlns:a16="http://schemas.microsoft.com/office/drawing/2014/main" id="{527B8528-272B-4F1B-9BC7-4390F3F102F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altLang="fi-FI" sz="2200" dirty="0"/>
              <a:t>Ydinsisällöt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3EFBFD-267D-D67B-1679-1DEC64F27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Sisällön paikkamerkki 6" descr="Kuva, joka sisältää kohteen pöytä&#10;&#10;Kuvaus luotu automaattisesti">
            <a:extLst>
              <a:ext uri="{FF2B5EF4-FFF2-40B4-BE49-F238E27FC236}">
                <a16:creationId xmlns:a16="http://schemas.microsoft.com/office/drawing/2014/main" id="{AF9970A0-45A7-33D3-8DAC-DAABA76361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" y="1539240"/>
            <a:ext cx="10378440" cy="3779520"/>
          </a:xfrm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305C82-EF90-778A-D65F-F990D91C1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4. Suomalaisten ja saamelaisten muinaisusko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AB4907B-E011-7233-7D93-B6E0361D6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9165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Yleistä muinaisuskosta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6938394" cy="4633913"/>
          </a:xfrm>
        </p:spPr>
        <p:txBody>
          <a:bodyPr/>
          <a:lstStyle/>
          <a:p>
            <a:r>
              <a:rPr lang="fi-FI" altLang="fi-FI" sz="2200" dirty="0"/>
              <a:t>Muinaisesta uskonnollisuudesta saadaan tietoa arkeologisten löytöjen, kansantarujen ja kansanrunouden perusteella.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Pohjoisen pyyntikulttuurin aikana harjoitettu uskonto on kadonnut, ja siitä on vain vähän kirjallisia tietoja.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Kalliomaalaukset kertovat jotain muinaisista uskomuksista ja rituaaleista.</a:t>
            </a:r>
          </a:p>
          <a:p>
            <a:r>
              <a:rPr lang="fi-FI" altLang="fi-FI" sz="2200" dirty="0"/>
              <a:t>Elinkeinoilla on merkittävä vaikutus kulttuuriin ja uskontoihin.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Pyyntikulttuurissa metsästykseen liittyvät rituaalit olivat tärkeitä.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Viljelykulttuurin ajalta on peräisin pysyvämpiä merkkejä uskonnollisuudesta (esimerkiksi hiidenkiukaat). </a:t>
            </a:r>
          </a:p>
          <a:p>
            <a:endParaRPr lang="fi-FI" altLang="fi-FI" sz="2200" dirty="0"/>
          </a:p>
          <a:p>
            <a:endParaRPr lang="fi-FI" altLang="fi-FI" sz="22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4. Suomalaisten ja saamelaisten muinaisusko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  <p:pic>
        <p:nvPicPr>
          <p:cNvPr id="10" name="Kuva 9" descr="Kuva, joka sisältää kohteen kivi, rock&#10;&#10;Kuvaus luotu automaattisesti">
            <a:extLst>
              <a:ext uri="{FF2B5EF4-FFF2-40B4-BE49-F238E27FC236}">
                <a16:creationId xmlns:a16="http://schemas.microsoft.com/office/drawing/2014/main" id="{6F6A9BF4-1008-1246-77E6-9E3D1F886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728" y="1277645"/>
            <a:ext cx="3162944" cy="4729636"/>
          </a:xfrm>
          <a:prstGeom prst="rect">
            <a:avLst/>
          </a:prstGeom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52031344-5E97-7494-7E92-75D83BA8F2E7}"/>
              </a:ext>
            </a:extLst>
          </p:cNvPr>
          <p:cNvSpPr txBox="1"/>
          <p:nvPr/>
        </p:nvSpPr>
        <p:spPr>
          <a:xfrm>
            <a:off x="8306724" y="6048229"/>
            <a:ext cx="3162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Enonkosken Haukkalahdenvuoren kalliomaalaus. Kuva: Museovirasto</a:t>
            </a:r>
          </a:p>
        </p:txBody>
      </p:sp>
    </p:spTree>
    <p:extLst>
      <p:ext uri="{BB962C8B-B14F-4D97-AF65-F5344CB8AC3E}">
        <p14:creationId xmlns:p14="http://schemas.microsoft.com/office/powerpoint/2010/main" val="405577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Pyyntikulttuurin uskonto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858962"/>
            <a:ext cx="5873685" cy="4633913"/>
          </a:xfrm>
        </p:spPr>
        <p:txBody>
          <a:bodyPr/>
          <a:lstStyle/>
          <a:p>
            <a:r>
              <a:rPr lang="fi-FI" altLang="fi-FI" sz="2200" dirty="0"/>
              <a:t>Luonnonpaikoilla ja eläinlajeilla omat haltijat</a:t>
            </a:r>
          </a:p>
          <a:p>
            <a:r>
              <a:rPr lang="fi-FI" altLang="fi-FI" sz="2200" dirty="0"/>
              <a:t>Usko kuolemattomaan sieluun</a:t>
            </a:r>
          </a:p>
          <a:p>
            <a:r>
              <a:rPr lang="fi-FI" altLang="fi-FI" sz="2200" dirty="0"/>
              <a:t>Saalisriitit, kuten metsästyksessä uhrit lajihaltijoille</a:t>
            </a:r>
          </a:p>
          <a:p>
            <a:r>
              <a:rPr lang="fi-FI" altLang="fi-FI" sz="2200" dirty="0"/>
              <a:t>Karhukultti valtauskontona, Karhu toteemieläimenä</a:t>
            </a:r>
          </a:p>
          <a:p>
            <a:r>
              <a:rPr lang="fi-FI" altLang="fi-FI" sz="2200" dirty="0"/>
              <a:t>Monikerroksinen maailmankuva</a:t>
            </a:r>
          </a:p>
          <a:p>
            <a:r>
              <a:rPr lang="fi-FI" altLang="fi-FI" sz="2200" dirty="0"/>
              <a:t>Uskonnollisina asiantuntijoina šamaanit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4. Suomalaisten ja saamelaisten muinaisusko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4</a:t>
            </a:fld>
            <a:endParaRPr lang="fi-FI"/>
          </a:p>
        </p:txBody>
      </p:sp>
      <p:pic>
        <p:nvPicPr>
          <p:cNvPr id="7" name="Kuva 6" descr="Kuva, joka sisältää kohteen ruskea, nisäkäs, karhu&#10;&#10;Kuvaus luotu automaattisesti">
            <a:extLst>
              <a:ext uri="{FF2B5EF4-FFF2-40B4-BE49-F238E27FC236}">
                <a16:creationId xmlns:a16="http://schemas.microsoft.com/office/drawing/2014/main" id="{2FC6429D-558C-1308-9F4C-4B220A34C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168" y="1683577"/>
            <a:ext cx="5450328" cy="408774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Maailman rakenne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4. Suomalaisten ja saamelaisten muinaisusko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5</a:t>
            </a:fld>
            <a:endParaRPr lang="fi-FI"/>
          </a:p>
        </p:txBody>
      </p:sp>
      <p:graphicFrame>
        <p:nvGraphicFramePr>
          <p:cNvPr id="11" name="Taulukko 5">
            <a:extLst>
              <a:ext uri="{FF2B5EF4-FFF2-40B4-BE49-F238E27FC236}">
                <a16:creationId xmlns:a16="http://schemas.microsoft.com/office/drawing/2014/main" id="{4FA29652-0DAF-825A-B16F-E07366501C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4777161"/>
              </p:ext>
            </p:extLst>
          </p:nvPr>
        </p:nvGraphicFramePr>
        <p:xfrm>
          <a:off x="1744212" y="2195173"/>
          <a:ext cx="4002248" cy="2786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2248">
                  <a:extLst>
                    <a:ext uri="{9D8B030D-6E8A-4147-A177-3AD203B41FA5}">
                      <a16:colId xmlns:a16="http://schemas.microsoft.com/office/drawing/2014/main" val="646332216"/>
                    </a:ext>
                  </a:extLst>
                </a:gridCol>
              </a:tblGrid>
              <a:tr h="1030398"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chemeClr val="bg1"/>
                          </a:solidFill>
                        </a:rPr>
                        <a:t>Maanylinen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b="0" dirty="0">
                          <a:solidFill>
                            <a:schemeClr val="bg1"/>
                          </a:solidFill>
                        </a:rPr>
                        <a:t>Korkeimmat olennot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b="0" dirty="0">
                          <a:solidFill>
                            <a:schemeClr val="bg1"/>
                          </a:solidFill>
                        </a:rPr>
                        <a:t>Karhun alkukoti</a:t>
                      </a:r>
                    </a:p>
                  </a:txBody>
                  <a:tcPr>
                    <a:solidFill>
                      <a:srgbClr val="5844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37507"/>
                  </a:ext>
                </a:extLst>
              </a:tr>
              <a:tr h="809965">
                <a:tc>
                  <a:txBody>
                    <a:bodyPr/>
                    <a:lstStyle/>
                    <a:p>
                      <a:r>
                        <a:rPr lang="fi-FI" b="1" dirty="0">
                          <a:solidFill>
                            <a:schemeClr val="bg1"/>
                          </a:solidFill>
                        </a:rPr>
                        <a:t>Maanpinta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dirty="0">
                          <a:solidFill>
                            <a:schemeClr val="bg1"/>
                          </a:solidFill>
                        </a:rPr>
                        <a:t>Elävien maailma</a:t>
                      </a:r>
                    </a:p>
                  </a:txBody>
                  <a:tcPr>
                    <a:solidFill>
                      <a:srgbClr val="828D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136131"/>
                  </a:ext>
                </a:extLst>
              </a:tr>
              <a:tr h="946073">
                <a:tc>
                  <a:txBody>
                    <a:bodyPr/>
                    <a:lstStyle/>
                    <a:p>
                      <a:r>
                        <a:rPr lang="fi-FI" b="1" dirty="0">
                          <a:solidFill>
                            <a:schemeClr val="tx1"/>
                          </a:solidFill>
                        </a:rPr>
                        <a:t>Maanalinen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b="0" dirty="0">
                          <a:solidFill>
                            <a:schemeClr val="tx1"/>
                          </a:solidFill>
                        </a:rPr>
                        <a:t>Kuolleiden ihmisten ja eläinten sielut</a:t>
                      </a:r>
                    </a:p>
                  </a:txBody>
                  <a:tcPr>
                    <a:solidFill>
                      <a:srgbClr val="DDD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7471856"/>
                  </a:ext>
                </a:extLst>
              </a:tr>
            </a:tbl>
          </a:graphicData>
        </a:graphic>
      </p:graphicFrame>
      <p:pic>
        <p:nvPicPr>
          <p:cNvPr id="12" name="Shape 114" descr="maailmanpatsas_hires_shutterstock.JPG">
            <a:extLst>
              <a:ext uri="{FF2B5EF4-FFF2-40B4-BE49-F238E27FC236}">
                <a16:creationId xmlns:a16="http://schemas.microsoft.com/office/drawing/2014/main" id="{B8F99E5F-7471-BAAE-7768-05542F2300A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60192" y="1748382"/>
            <a:ext cx="3682766" cy="364043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E4A6C612-5DF7-4AC0-D258-7BB68A61A734}"/>
              </a:ext>
            </a:extLst>
          </p:cNvPr>
          <p:cNvSpPr txBox="1"/>
          <p:nvPr/>
        </p:nvSpPr>
        <p:spPr>
          <a:xfrm>
            <a:off x="6459524" y="5584666"/>
            <a:ext cx="39115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/>
              <a:t>Maailmanpatsas piti yllä taivaan eri kerroksia</a:t>
            </a:r>
          </a:p>
        </p:txBody>
      </p:sp>
    </p:spTree>
    <p:extLst>
      <p:ext uri="{BB962C8B-B14F-4D97-AF65-F5344CB8AC3E}">
        <p14:creationId xmlns:p14="http://schemas.microsoft.com/office/powerpoint/2010/main" val="78280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Viljelykulttuurin uskonnon piirteitä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7315200" cy="4633913"/>
          </a:xfrm>
        </p:spPr>
        <p:txBody>
          <a:bodyPr/>
          <a:lstStyle/>
          <a:p>
            <a:r>
              <a:rPr lang="fi-FI" altLang="fi-FI" sz="2200" dirty="0"/>
              <a:t>Vainajien palvonta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Hiidenkiukaat ja uhrilehdot hautauspaikoina</a:t>
            </a:r>
          </a:p>
          <a:p>
            <a:r>
              <a:rPr lang="fi-FI" altLang="fi-FI" sz="2200" dirty="0"/>
              <a:t>Tietäjät uskonnollisina asiantuntijoina</a:t>
            </a:r>
          </a:p>
          <a:p>
            <a:r>
              <a:rPr lang="fi-FI" altLang="fi-FI" sz="2200" dirty="0"/>
              <a:t>Siirtymäriitit tärkeimpiä uskonnollisia riittejä</a:t>
            </a:r>
          </a:p>
          <a:p>
            <a:r>
              <a:rPr lang="fi-FI" altLang="fi-FI" sz="2200" dirty="0"/>
              <a:t>Monijumalaisuus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Esimerkiksi Ukko, Ilmarinen, Ahti</a:t>
            </a:r>
          </a:p>
          <a:p>
            <a:r>
              <a:rPr lang="fi-FI" altLang="fi-FI" sz="2200" dirty="0"/>
              <a:t>Haltijausko</a:t>
            </a:r>
          </a:p>
          <a:p>
            <a:endParaRPr lang="fi-FI" altLang="fi-FI" sz="22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4. Suomalaisten ja saamelaisten muinaisusko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6</a:t>
            </a:fld>
            <a:endParaRPr lang="fi-FI"/>
          </a:p>
        </p:txBody>
      </p:sp>
      <p:pic>
        <p:nvPicPr>
          <p:cNvPr id="7" name="Kuva 6" descr="Kuva, joka sisältää kohteen rock, kivinen, kivi&#10;&#10;Kuvaus luotu automaattisesti">
            <a:extLst>
              <a:ext uri="{FF2B5EF4-FFF2-40B4-BE49-F238E27FC236}">
                <a16:creationId xmlns:a16="http://schemas.microsoft.com/office/drawing/2014/main" id="{3FB91757-F309-04BF-FAA5-DA25D3713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501" y="2507139"/>
            <a:ext cx="4716035" cy="320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185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Saamelaisten uskontohistoria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6326171" cy="4633913"/>
          </a:xfrm>
        </p:spPr>
        <p:txBody>
          <a:bodyPr/>
          <a:lstStyle/>
          <a:p>
            <a:r>
              <a:rPr lang="fi-FI" altLang="fi-FI" sz="2200" dirty="0"/>
              <a:t>Saamelaiset ovat Pohjolan alkuperäisasukkaita, jotka joutuivat väistymään maanviljelijöiden ja uusiasukkaiden tieltä kohti pohjoista. </a:t>
            </a:r>
          </a:p>
          <a:p>
            <a:r>
              <a:rPr lang="fi-FI" altLang="fi-FI" sz="2200" dirty="0"/>
              <a:t>Saamelaisalueilta löydetyt kalliomaalaukset, esineet ja seidat kertovat saamelaisten pyyntikulttuurin ajan muinaisuskosta.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Luonnontuotteiden uhraaminen menestyksen takaamiseksi oli tärkeää.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Šamaanit toimivat uskonnollisina asiantuntijoina.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Seidat ovat edelleen kulttuurihistoriallisesti merkittäviä paikkoja. 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4. Suomalaisten ja saamelaisten muinaisusko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7</a:t>
            </a:fld>
            <a:endParaRPr lang="fi-FI"/>
          </a:p>
        </p:txBody>
      </p:sp>
      <p:pic>
        <p:nvPicPr>
          <p:cNvPr id="9" name="Kuva 8" descr="Kuva, joka sisältää kohteen vesi, ulko, luonto, ranta&#10;&#10;Kuvaus luotu automaattisesti">
            <a:extLst>
              <a:ext uri="{FF2B5EF4-FFF2-40B4-BE49-F238E27FC236}">
                <a16:creationId xmlns:a16="http://schemas.microsoft.com/office/drawing/2014/main" id="{6B784C58-227A-09E0-67BD-379FBFE1C3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671" y="1905867"/>
            <a:ext cx="4929233" cy="328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488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Saamelaisten uskontohistoria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1" y="1543050"/>
            <a:ext cx="7184010" cy="4633913"/>
          </a:xfrm>
        </p:spPr>
        <p:txBody>
          <a:bodyPr/>
          <a:lstStyle/>
          <a:p>
            <a:r>
              <a:rPr lang="fi-FI" altLang="fi-FI" sz="2200" dirty="0"/>
              <a:t>Uudisasukkaat horjuttivat pyyntikulttuuriin perustuvaa elinkeinoa ja saamelaisia aloitettiin kristillistämään 1600-luvulta alkaen.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Pyyntikulttuurin uskonnon piirteet säilyivät pisimpään saamelaisten kulttuurissa.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Saamelaisalueille tuli sekä idän että lännen kristillisyyden vaikutteita jo keskiajalla.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Koltan ja kuolansaamelaiset ovat ortodokseja, luterilaisuuden vaikutus kasvoi myöhemmin, lestadiolaisuus on osa länsisaamelaisten identiteettiä. </a:t>
            </a:r>
          </a:p>
          <a:p>
            <a:endParaRPr lang="fi-FI" altLang="fi-FI" sz="22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4. Suomalaisten ja saamelaisten muinaisusko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8</a:t>
            </a:fld>
            <a:endParaRPr lang="fi-FI"/>
          </a:p>
        </p:txBody>
      </p:sp>
      <p:pic>
        <p:nvPicPr>
          <p:cNvPr id="6" name="Kuva 5" descr="Kuva, joka sisältää kohteen lippu, alushousut&#10;&#10;Kuvaus luotu automaattisesti">
            <a:extLst>
              <a:ext uri="{FF2B5EF4-FFF2-40B4-BE49-F238E27FC236}">
                <a16:creationId xmlns:a16="http://schemas.microsoft.com/office/drawing/2014/main" id="{0BE540CC-7C86-4900-5991-6E8C5194DF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211" y="2102176"/>
            <a:ext cx="3930829" cy="308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64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298</Words>
  <Application>Microsoft Office PowerPoint</Application>
  <PresentationFormat>Laajakuva</PresentationFormat>
  <Paragraphs>59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Office-teema</vt:lpstr>
      <vt:lpstr>4. Suomalaisten ja saamelaisten muinaisusko</vt:lpstr>
      <vt:lpstr>PowerPoint-esitys</vt:lpstr>
      <vt:lpstr>Yleistä muinaisuskosta</vt:lpstr>
      <vt:lpstr>Pyyntikulttuurin uskonto</vt:lpstr>
      <vt:lpstr>Maailman rakenne</vt:lpstr>
      <vt:lpstr>Viljelykulttuurin uskonnon piirteitä</vt:lpstr>
      <vt:lpstr>Saamelaisten uskontohistoria</vt:lpstr>
      <vt:lpstr>Saamelaisten uskontohistoria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Diaesityksen otsikko, koko 48</dc:title>
  <dc:creator>Taina Vuokko</dc:creator>
  <cp:lastModifiedBy>Riikka Kujanen</cp:lastModifiedBy>
  <cp:revision>21</cp:revision>
  <dcterms:created xsi:type="dcterms:W3CDTF">2021-06-01T16:07:13Z</dcterms:created>
  <dcterms:modified xsi:type="dcterms:W3CDTF">2022-06-27T12:10:43Z</dcterms:modified>
</cp:coreProperties>
</file>