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1" r:id="rId2"/>
  </p:sldMasterIdLst>
  <p:sldIdLst>
    <p:sldId id="256" r:id="rId3"/>
    <p:sldId id="257" r:id="rId4"/>
    <p:sldId id="313" r:id="rId5"/>
    <p:sldId id="317" r:id="rId6"/>
    <p:sldId id="322" r:id="rId7"/>
    <p:sldId id="312" r:id="rId8"/>
    <p:sldId id="258" r:id="rId9"/>
    <p:sldId id="318" r:id="rId10"/>
    <p:sldId id="314" r:id="rId11"/>
    <p:sldId id="259" r:id="rId12"/>
    <p:sldId id="260" r:id="rId13"/>
    <p:sldId id="265" r:id="rId14"/>
    <p:sldId id="262" r:id="rId15"/>
    <p:sldId id="319" r:id="rId16"/>
    <p:sldId id="267" r:id="rId17"/>
    <p:sldId id="297" r:id="rId18"/>
    <p:sldId id="323" r:id="rId19"/>
    <p:sldId id="302" r:id="rId20"/>
    <p:sldId id="324" r:id="rId21"/>
    <p:sldId id="325" r:id="rId22"/>
    <p:sldId id="326" r:id="rId23"/>
    <p:sldId id="327" r:id="rId24"/>
    <p:sldId id="328" r:id="rId25"/>
    <p:sldId id="329" r:id="rId26"/>
    <p:sldId id="308" r:id="rId27"/>
    <p:sldId id="330" r:id="rId28"/>
    <p:sldId id="300" r:id="rId29"/>
    <p:sldId id="301" r:id="rId30"/>
    <p:sldId id="298" r:id="rId31"/>
    <p:sldId id="305" r:id="rId32"/>
    <p:sldId id="303" r:id="rId33"/>
    <p:sldId id="304" r:id="rId34"/>
    <p:sldId id="306" r:id="rId35"/>
    <p:sldId id="299" r:id="rId36"/>
    <p:sldId id="273" r:id="rId37"/>
    <p:sldId id="274" r:id="rId38"/>
    <p:sldId id="275" r:id="rId39"/>
    <p:sldId id="276" r:id="rId40"/>
    <p:sldId id="281" r:id="rId41"/>
    <p:sldId id="315" r:id="rId42"/>
    <p:sldId id="282" r:id="rId43"/>
    <p:sldId id="279" r:id="rId44"/>
    <p:sldId id="284" r:id="rId45"/>
    <p:sldId id="278" r:id="rId46"/>
    <p:sldId id="280" r:id="rId47"/>
    <p:sldId id="277" r:id="rId48"/>
    <p:sldId id="283" r:id="rId49"/>
    <p:sldId id="311" r:id="rId50"/>
    <p:sldId id="285" r:id="rId51"/>
    <p:sldId id="286" r:id="rId52"/>
    <p:sldId id="287" r:id="rId53"/>
    <p:sldId id="288" r:id="rId54"/>
    <p:sldId id="289" r:id="rId55"/>
    <p:sldId id="290" r:id="rId56"/>
    <p:sldId id="291" r:id="rId57"/>
    <p:sldId id="292" r:id="rId58"/>
    <p:sldId id="293" r:id="rId59"/>
    <p:sldId id="295" r:id="rId60"/>
    <p:sldId id="321" r:id="rId61"/>
    <p:sldId id="294" r:id="rId62"/>
    <p:sldId id="310" r:id="rId63"/>
    <p:sldId id="320" r:id="rId64"/>
    <p:sldId id="296" r:id="rId65"/>
    <p:sldId id="331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04C7BB-6A14-FA91-29B6-A0E69180A762}" v="1373" dt="2021-03-15T22:08:08.707"/>
    <p1510:client id="{44A28A12-BDDD-A6DB-970A-90E51E3DDE9E}" v="46" dt="2021-03-23T11:09:12.298"/>
    <p1510:client id="{4AE4925D-377D-400A-05CC-FDAD90463D07}" v="41" dt="2021-03-22T04:37:50.264"/>
    <p1510:client id="{51B98689-B195-303D-AE7A-50DE0E3F3B81}" v="1130" dt="2021-03-19T06:42:58.275"/>
    <p1510:client id="{6D80B39F-50B3-2000-98C8-3F7107EB166D}" v="788" dt="2021-03-12T10:10:31.892"/>
    <p1510:client id="{75889A35-8FF9-97E4-F8C0-80BAA57F0A5B}" v="1959" dt="2021-03-15T05:28:04.136"/>
    <p1510:client id="{7906AC42-9D2C-5A27-8A84-903AD4D4C440}" v="52" dt="2021-03-26T06:23:09.983"/>
    <p1510:client id="{A0E9B89F-C063-2000-B526-1F909DAB8A62}" v="26" dt="2021-03-29T05:20:57.135"/>
    <p1510:client id="{B85FBB72-28B4-19C2-475A-6A134BD820C8}" v="220" dt="2021-03-29T04:15:03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4"/>
  </p:normalViewPr>
  <p:slideViewPr>
    <p:cSldViewPr>
      <p:cViewPr varScale="1">
        <p:scale>
          <a:sx n="109" d="100"/>
          <a:sy n="109" d="100"/>
        </p:scale>
        <p:origin x="111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30236E-AA94-4B3D-9C3B-49565EA84A04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4843ED1-D168-4D7F-BB06-5A0F230B3BAD}">
      <dgm:prSet/>
      <dgm:spPr/>
      <dgm:t>
        <a:bodyPr/>
        <a:lstStyle/>
        <a:p>
          <a:r>
            <a:rPr lang="fi-FI" dirty="0"/>
            <a:t>1600-luvulla siirryttiin kinkereihin eli opetus- ja kuulustelutilaisuuksiin, joissa ensin opetettiin lukemista ja kristinuskon alkeita</a:t>
          </a:r>
          <a:endParaRPr lang="en-US" dirty="0"/>
        </a:p>
      </dgm:t>
    </dgm:pt>
    <dgm:pt modelId="{C54FC676-D1EE-4CFF-BE03-A4B64999FFFC}" type="parTrans" cxnId="{44766BAC-59C9-4039-841C-B2756FAC7C88}">
      <dgm:prSet/>
      <dgm:spPr/>
      <dgm:t>
        <a:bodyPr/>
        <a:lstStyle/>
        <a:p>
          <a:endParaRPr lang="en-US"/>
        </a:p>
      </dgm:t>
    </dgm:pt>
    <dgm:pt modelId="{5F3B8F0C-2380-4820-A782-D24A85BAB53B}" type="sibTrans" cxnId="{44766BAC-59C9-4039-841C-B2756FAC7C88}">
      <dgm:prSet/>
      <dgm:spPr/>
      <dgm:t>
        <a:bodyPr/>
        <a:lstStyle/>
        <a:p>
          <a:endParaRPr lang="en-US"/>
        </a:p>
      </dgm:t>
    </dgm:pt>
    <dgm:pt modelId="{14A05B96-0664-42A2-B381-ECDBABF64665}">
      <dgm:prSet/>
      <dgm:spPr/>
      <dgm:t>
        <a:bodyPr/>
        <a:lstStyle/>
        <a:p>
          <a:pPr rtl="0"/>
          <a:r>
            <a:rPr lang="fi-FI" dirty="0"/>
            <a:t>Erityisesti v. 1686 kirkkolain pohjalta lukutaito levisi</a:t>
          </a:r>
          <a:r>
            <a:rPr lang="fi-FI" dirty="0">
              <a:latin typeface="Calibri Light" panose="020F0302020204030204"/>
            </a:rPr>
            <a:t> </a:t>
          </a:r>
          <a:endParaRPr lang="en-US"/>
        </a:p>
      </dgm:t>
    </dgm:pt>
    <dgm:pt modelId="{449981C7-128B-46F2-BAD2-AB9BB6F0AD82}" type="parTrans" cxnId="{9774E105-60FD-43BA-91FF-07D01CA34A8D}">
      <dgm:prSet/>
      <dgm:spPr/>
      <dgm:t>
        <a:bodyPr/>
        <a:lstStyle/>
        <a:p>
          <a:endParaRPr lang="en-US"/>
        </a:p>
      </dgm:t>
    </dgm:pt>
    <dgm:pt modelId="{AF3DCCC5-97A4-4280-872F-1C7DA20521D1}" type="sibTrans" cxnId="{9774E105-60FD-43BA-91FF-07D01CA34A8D}">
      <dgm:prSet/>
      <dgm:spPr/>
      <dgm:t>
        <a:bodyPr/>
        <a:lstStyle/>
        <a:p>
          <a:endParaRPr lang="en-US"/>
        </a:p>
      </dgm:t>
    </dgm:pt>
    <dgm:pt modelId="{4F7D6516-3486-438D-A98B-3F0FB1E244E3}">
      <dgm:prSet/>
      <dgm:spPr/>
      <dgm:t>
        <a:bodyPr/>
        <a:lstStyle/>
        <a:p>
          <a:r>
            <a:rPr lang="fi-FI" dirty="0">
              <a:latin typeface="Calibri Light" panose="020F0302020204030204"/>
            </a:rPr>
            <a:t>Kouluja</a:t>
          </a:r>
          <a:r>
            <a:rPr lang="fi-FI" dirty="0"/>
            <a:t> olivat triviaalikoulut ja lukiot (Turun katedraalikoulu, myöh. Viipurin)</a:t>
          </a:r>
          <a:endParaRPr lang="en-US" dirty="0"/>
        </a:p>
      </dgm:t>
    </dgm:pt>
    <dgm:pt modelId="{D817C562-896B-4BB5-A7EF-1FFB19D4F35A}" type="parTrans" cxnId="{56ABB0DB-EDD4-4B03-A3EE-AF499C139ED3}">
      <dgm:prSet/>
      <dgm:spPr/>
      <dgm:t>
        <a:bodyPr/>
        <a:lstStyle/>
        <a:p>
          <a:endParaRPr lang="en-US"/>
        </a:p>
      </dgm:t>
    </dgm:pt>
    <dgm:pt modelId="{6474D625-F47B-4023-B1A8-59AD8CBC94B9}" type="sibTrans" cxnId="{56ABB0DB-EDD4-4B03-A3EE-AF499C139ED3}">
      <dgm:prSet/>
      <dgm:spPr/>
      <dgm:t>
        <a:bodyPr/>
        <a:lstStyle/>
        <a:p>
          <a:endParaRPr lang="en-US"/>
        </a:p>
      </dgm:t>
    </dgm:pt>
    <dgm:pt modelId="{5CAF1AC1-0181-4D97-9D0D-D2C433A8C9F0}">
      <dgm:prSet/>
      <dgm:spPr/>
      <dgm:t>
        <a:bodyPr/>
        <a:lstStyle/>
        <a:p>
          <a:r>
            <a:rPr lang="fi-FI" dirty="0"/>
            <a:t>Ensimmäinen yliopisto tuli Suomeen 1640, kun Turun Akatemia avattiin (ensimmäisenä kanslerina Pietari Brahe)</a:t>
          </a:r>
          <a:endParaRPr lang="en-US" dirty="0"/>
        </a:p>
      </dgm:t>
    </dgm:pt>
    <dgm:pt modelId="{5B83F003-1AEE-4209-A8CD-D278050E09E5}" type="parTrans" cxnId="{CF60EAE1-E67A-4D6B-8C25-3F7B0D5CCF1A}">
      <dgm:prSet/>
      <dgm:spPr/>
      <dgm:t>
        <a:bodyPr/>
        <a:lstStyle/>
        <a:p>
          <a:endParaRPr lang="en-US"/>
        </a:p>
      </dgm:t>
    </dgm:pt>
    <dgm:pt modelId="{77602A5E-F9C3-4F0A-911C-597F2823A31F}" type="sibTrans" cxnId="{CF60EAE1-E67A-4D6B-8C25-3F7B0D5CCF1A}">
      <dgm:prSet/>
      <dgm:spPr/>
      <dgm:t>
        <a:bodyPr/>
        <a:lstStyle/>
        <a:p>
          <a:endParaRPr lang="en-US"/>
        </a:p>
      </dgm:t>
    </dgm:pt>
    <dgm:pt modelId="{0FE88191-3EB1-4648-9129-D2FDD1308320}" type="pres">
      <dgm:prSet presAssocID="{4D30236E-AA94-4B3D-9C3B-49565EA84A04}" presName="root" presStyleCnt="0">
        <dgm:presLayoutVars>
          <dgm:dir/>
          <dgm:resizeHandles val="exact"/>
        </dgm:presLayoutVars>
      </dgm:prSet>
      <dgm:spPr/>
    </dgm:pt>
    <dgm:pt modelId="{9F0A9003-66B8-4317-BDD4-843AD9F5B86C}" type="pres">
      <dgm:prSet presAssocID="{4D30236E-AA94-4B3D-9C3B-49565EA84A04}" presName="container" presStyleCnt="0">
        <dgm:presLayoutVars>
          <dgm:dir/>
          <dgm:resizeHandles val="exact"/>
        </dgm:presLayoutVars>
      </dgm:prSet>
      <dgm:spPr/>
    </dgm:pt>
    <dgm:pt modelId="{CD00C86D-38BE-4CBC-8A4B-5ACA89192BA4}" type="pres">
      <dgm:prSet presAssocID="{94843ED1-D168-4D7F-BB06-5A0F230B3BAD}" presName="compNode" presStyleCnt="0"/>
      <dgm:spPr/>
    </dgm:pt>
    <dgm:pt modelId="{ECB90894-61F2-4717-8937-0133B935E4E8}" type="pres">
      <dgm:prSet presAssocID="{94843ED1-D168-4D7F-BB06-5A0F230B3BAD}" presName="iconBgRect" presStyleLbl="bgShp" presStyleIdx="0" presStyleCnt="4"/>
      <dgm:spPr/>
    </dgm:pt>
    <dgm:pt modelId="{AAB2805E-1868-4689-9920-FABC8B574852}" type="pres">
      <dgm:prSet presAssocID="{94843ED1-D168-4D7F-BB06-5A0F230B3BAD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ve Letter"/>
        </a:ext>
      </dgm:extLst>
    </dgm:pt>
    <dgm:pt modelId="{0C064870-E1AF-4F56-876D-D09F0C09C49C}" type="pres">
      <dgm:prSet presAssocID="{94843ED1-D168-4D7F-BB06-5A0F230B3BAD}" presName="spaceRect" presStyleCnt="0"/>
      <dgm:spPr/>
    </dgm:pt>
    <dgm:pt modelId="{9C91757A-5D39-4914-9111-98FCFE2EDA22}" type="pres">
      <dgm:prSet presAssocID="{94843ED1-D168-4D7F-BB06-5A0F230B3BAD}" presName="textRect" presStyleLbl="revTx" presStyleIdx="0" presStyleCnt="4">
        <dgm:presLayoutVars>
          <dgm:chMax val="1"/>
          <dgm:chPref val="1"/>
        </dgm:presLayoutVars>
      </dgm:prSet>
      <dgm:spPr/>
    </dgm:pt>
    <dgm:pt modelId="{66C971EB-3A03-4CCC-B089-9AC49CC3BC32}" type="pres">
      <dgm:prSet presAssocID="{5F3B8F0C-2380-4820-A782-D24A85BAB53B}" presName="sibTrans" presStyleLbl="sibTrans2D1" presStyleIdx="0" presStyleCnt="0"/>
      <dgm:spPr/>
    </dgm:pt>
    <dgm:pt modelId="{E87F53A3-7C11-4D1A-9351-AB1714A9378C}" type="pres">
      <dgm:prSet presAssocID="{14A05B96-0664-42A2-B381-ECDBABF64665}" presName="compNode" presStyleCnt="0"/>
      <dgm:spPr/>
    </dgm:pt>
    <dgm:pt modelId="{E5725901-38B5-4925-88A8-C0B6F2BB3F87}" type="pres">
      <dgm:prSet presAssocID="{14A05B96-0664-42A2-B381-ECDBABF64665}" presName="iconBgRect" presStyleLbl="bgShp" presStyleIdx="1" presStyleCnt="4"/>
      <dgm:spPr/>
    </dgm:pt>
    <dgm:pt modelId="{13918959-BF38-4992-B408-DEC9121F9704}" type="pres">
      <dgm:prSet presAssocID="{14A05B96-0664-42A2-B381-ECDBABF64665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F43C6AAF-B92A-4822-A3FE-8C0EBCE281AB}" type="pres">
      <dgm:prSet presAssocID="{14A05B96-0664-42A2-B381-ECDBABF64665}" presName="spaceRect" presStyleCnt="0"/>
      <dgm:spPr/>
    </dgm:pt>
    <dgm:pt modelId="{AABC86D7-2DDE-4452-B131-3D388B1B5D05}" type="pres">
      <dgm:prSet presAssocID="{14A05B96-0664-42A2-B381-ECDBABF64665}" presName="textRect" presStyleLbl="revTx" presStyleIdx="1" presStyleCnt="4">
        <dgm:presLayoutVars>
          <dgm:chMax val="1"/>
          <dgm:chPref val="1"/>
        </dgm:presLayoutVars>
      </dgm:prSet>
      <dgm:spPr/>
    </dgm:pt>
    <dgm:pt modelId="{654BC3EB-B4C0-46D6-B181-A9A9C9907F55}" type="pres">
      <dgm:prSet presAssocID="{AF3DCCC5-97A4-4280-872F-1C7DA20521D1}" presName="sibTrans" presStyleLbl="sibTrans2D1" presStyleIdx="0" presStyleCnt="0"/>
      <dgm:spPr/>
    </dgm:pt>
    <dgm:pt modelId="{C12FFBA5-1583-4610-B765-BF5510F79BEA}" type="pres">
      <dgm:prSet presAssocID="{4F7D6516-3486-438D-A98B-3F0FB1E244E3}" presName="compNode" presStyleCnt="0"/>
      <dgm:spPr/>
    </dgm:pt>
    <dgm:pt modelId="{222F558B-E519-4689-BEF2-9A32BE0531DE}" type="pres">
      <dgm:prSet presAssocID="{4F7D6516-3486-438D-A98B-3F0FB1E244E3}" presName="iconBgRect" presStyleLbl="bgShp" presStyleIdx="2" presStyleCnt="4"/>
      <dgm:spPr/>
    </dgm:pt>
    <dgm:pt modelId="{13286F5B-FA74-4683-8D9B-63A533ECD225}" type="pres">
      <dgm:prSet presAssocID="{4F7D6516-3486-438D-A98B-3F0FB1E244E3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prechaun Hat"/>
        </a:ext>
      </dgm:extLst>
    </dgm:pt>
    <dgm:pt modelId="{4DCE7BC4-53FE-4F65-875C-A8BC93D5CDF2}" type="pres">
      <dgm:prSet presAssocID="{4F7D6516-3486-438D-A98B-3F0FB1E244E3}" presName="spaceRect" presStyleCnt="0"/>
      <dgm:spPr/>
    </dgm:pt>
    <dgm:pt modelId="{192335C2-F183-473E-B3FC-0788923DAC35}" type="pres">
      <dgm:prSet presAssocID="{4F7D6516-3486-438D-A98B-3F0FB1E244E3}" presName="textRect" presStyleLbl="revTx" presStyleIdx="2" presStyleCnt="4">
        <dgm:presLayoutVars>
          <dgm:chMax val="1"/>
          <dgm:chPref val="1"/>
        </dgm:presLayoutVars>
      </dgm:prSet>
      <dgm:spPr/>
    </dgm:pt>
    <dgm:pt modelId="{B155D952-03BB-4391-A69A-D41A97E14375}" type="pres">
      <dgm:prSet presAssocID="{6474D625-F47B-4023-B1A8-59AD8CBC94B9}" presName="sibTrans" presStyleLbl="sibTrans2D1" presStyleIdx="0" presStyleCnt="0"/>
      <dgm:spPr/>
    </dgm:pt>
    <dgm:pt modelId="{8BFDD398-AD93-47B1-947F-E71A81FCB951}" type="pres">
      <dgm:prSet presAssocID="{5CAF1AC1-0181-4D97-9D0D-D2C433A8C9F0}" presName="compNode" presStyleCnt="0"/>
      <dgm:spPr/>
    </dgm:pt>
    <dgm:pt modelId="{4766EA31-CBC7-4A7F-BECB-04B468E20642}" type="pres">
      <dgm:prSet presAssocID="{5CAF1AC1-0181-4D97-9D0D-D2C433A8C9F0}" presName="iconBgRect" presStyleLbl="bgShp" presStyleIdx="3" presStyleCnt="4"/>
      <dgm:spPr/>
    </dgm:pt>
    <dgm:pt modelId="{EE70251B-4FE8-4ED5-892F-10A6B1435705}" type="pres">
      <dgm:prSet presAssocID="{5CAF1AC1-0181-4D97-9D0D-D2C433A8C9F0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6DBDD512-05DD-4B01-82AB-71CF08A465FC}" type="pres">
      <dgm:prSet presAssocID="{5CAF1AC1-0181-4D97-9D0D-D2C433A8C9F0}" presName="spaceRect" presStyleCnt="0"/>
      <dgm:spPr/>
    </dgm:pt>
    <dgm:pt modelId="{C0151C05-E10F-4CBC-A282-353CA11CA39C}" type="pres">
      <dgm:prSet presAssocID="{5CAF1AC1-0181-4D97-9D0D-D2C433A8C9F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9DB7301-41DE-494F-A5D3-C317D6327275}" type="presOf" srcId="{5F3B8F0C-2380-4820-A782-D24A85BAB53B}" destId="{66C971EB-3A03-4CCC-B089-9AC49CC3BC32}" srcOrd="0" destOrd="0" presId="urn:microsoft.com/office/officeart/2018/2/layout/IconCircleList"/>
    <dgm:cxn modelId="{608C3204-E904-463A-93C9-C15136CC8D5C}" type="presOf" srcId="{6474D625-F47B-4023-B1A8-59AD8CBC94B9}" destId="{B155D952-03BB-4391-A69A-D41A97E14375}" srcOrd="0" destOrd="0" presId="urn:microsoft.com/office/officeart/2018/2/layout/IconCircleList"/>
    <dgm:cxn modelId="{9774E105-60FD-43BA-91FF-07D01CA34A8D}" srcId="{4D30236E-AA94-4B3D-9C3B-49565EA84A04}" destId="{14A05B96-0664-42A2-B381-ECDBABF64665}" srcOrd="1" destOrd="0" parTransId="{449981C7-128B-46F2-BAD2-AB9BB6F0AD82}" sibTransId="{AF3DCCC5-97A4-4280-872F-1C7DA20521D1}"/>
    <dgm:cxn modelId="{9F186067-F975-4E00-87D8-B7C44EA85DC2}" type="presOf" srcId="{5CAF1AC1-0181-4D97-9D0D-D2C433A8C9F0}" destId="{C0151C05-E10F-4CBC-A282-353CA11CA39C}" srcOrd="0" destOrd="0" presId="urn:microsoft.com/office/officeart/2018/2/layout/IconCircleList"/>
    <dgm:cxn modelId="{8ECB489D-E997-4896-B87B-8385B5A72BD8}" type="presOf" srcId="{4D30236E-AA94-4B3D-9C3B-49565EA84A04}" destId="{0FE88191-3EB1-4648-9129-D2FDD1308320}" srcOrd="0" destOrd="0" presId="urn:microsoft.com/office/officeart/2018/2/layout/IconCircleList"/>
    <dgm:cxn modelId="{89D29E9D-7131-4075-BC45-48CEFAD65ED4}" type="presOf" srcId="{14A05B96-0664-42A2-B381-ECDBABF64665}" destId="{AABC86D7-2DDE-4452-B131-3D388B1B5D05}" srcOrd="0" destOrd="0" presId="urn:microsoft.com/office/officeart/2018/2/layout/IconCircleList"/>
    <dgm:cxn modelId="{4CC2E3A1-879D-4623-B865-99FA20CDCFFC}" type="presOf" srcId="{AF3DCCC5-97A4-4280-872F-1C7DA20521D1}" destId="{654BC3EB-B4C0-46D6-B181-A9A9C9907F55}" srcOrd="0" destOrd="0" presId="urn:microsoft.com/office/officeart/2018/2/layout/IconCircleList"/>
    <dgm:cxn modelId="{44766BAC-59C9-4039-841C-B2756FAC7C88}" srcId="{4D30236E-AA94-4B3D-9C3B-49565EA84A04}" destId="{94843ED1-D168-4D7F-BB06-5A0F230B3BAD}" srcOrd="0" destOrd="0" parTransId="{C54FC676-D1EE-4CFF-BE03-A4B64999FFFC}" sibTransId="{5F3B8F0C-2380-4820-A782-D24A85BAB53B}"/>
    <dgm:cxn modelId="{56ABB0DB-EDD4-4B03-A3EE-AF499C139ED3}" srcId="{4D30236E-AA94-4B3D-9C3B-49565EA84A04}" destId="{4F7D6516-3486-438D-A98B-3F0FB1E244E3}" srcOrd="2" destOrd="0" parTransId="{D817C562-896B-4BB5-A7EF-1FFB19D4F35A}" sibTransId="{6474D625-F47B-4023-B1A8-59AD8CBC94B9}"/>
    <dgm:cxn modelId="{77299EDC-AC29-4C91-B09C-17E77FF2D075}" type="presOf" srcId="{4F7D6516-3486-438D-A98B-3F0FB1E244E3}" destId="{192335C2-F183-473E-B3FC-0788923DAC35}" srcOrd="0" destOrd="0" presId="urn:microsoft.com/office/officeart/2018/2/layout/IconCircleList"/>
    <dgm:cxn modelId="{CF60EAE1-E67A-4D6B-8C25-3F7B0D5CCF1A}" srcId="{4D30236E-AA94-4B3D-9C3B-49565EA84A04}" destId="{5CAF1AC1-0181-4D97-9D0D-D2C433A8C9F0}" srcOrd="3" destOrd="0" parTransId="{5B83F003-1AEE-4209-A8CD-D278050E09E5}" sibTransId="{77602A5E-F9C3-4F0A-911C-597F2823A31F}"/>
    <dgm:cxn modelId="{D92EB2FB-DAFD-4AB0-9813-258478AFAE67}" type="presOf" srcId="{94843ED1-D168-4D7F-BB06-5A0F230B3BAD}" destId="{9C91757A-5D39-4914-9111-98FCFE2EDA22}" srcOrd="0" destOrd="0" presId="urn:microsoft.com/office/officeart/2018/2/layout/IconCircleList"/>
    <dgm:cxn modelId="{BDEA8008-F8D7-4F67-8F46-929424DCFAC5}" type="presParOf" srcId="{0FE88191-3EB1-4648-9129-D2FDD1308320}" destId="{9F0A9003-66B8-4317-BDD4-843AD9F5B86C}" srcOrd="0" destOrd="0" presId="urn:microsoft.com/office/officeart/2018/2/layout/IconCircleList"/>
    <dgm:cxn modelId="{89393369-1878-4F04-AA28-21350483D192}" type="presParOf" srcId="{9F0A9003-66B8-4317-BDD4-843AD9F5B86C}" destId="{CD00C86D-38BE-4CBC-8A4B-5ACA89192BA4}" srcOrd="0" destOrd="0" presId="urn:microsoft.com/office/officeart/2018/2/layout/IconCircleList"/>
    <dgm:cxn modelId="{5072D0EF-2DAE-49C9-B3A6-2257DFC0D258}" type="presParOf" srcId="{CD00C86D-38BE-4CBC-8A4B-5ACA89192BA4}" destId="{ECB90894-61F2-4717-8937-0133B935E4E8}" srcOrd="0" destOrd="0" presId="urn:microsoft.com/office/officeart/2018/2/layout/IconCircleList"/>
    <dgm:cxn modelId="{77CDF269-E23B-444E-B876-554FF79E4A5B}" type="presParOf" srcId="{CD00C86D-38BE-4CBC-8A4B-5ACA89192BA4}" destId="{AAB2805E-1868-4689-9920-FABC8B574852}" srcOrd="1" destOrd="0" presId="urn:microsoft.com/office/officeart/2018/2/layout/IconCircleList"/>
    <dgm:cxn modelId="{AC3E7E8D-B28C-47FE-99B4-0B64B89E8237}" type="presParOf" srcId="{CD00C86D-38BE-4CBC-8A4B-5ACA89192BA4}" destId="{0C064870-E1AF-4F56-876D-D09F0C09C49C}" srcOrd="2" destOrd="0" presId="urn:microsoft.com/office/officeart/2018/2/layout/IconCircleList"/>
    <dgm:cxn modelId="{631B4189-5F6C-4C47-80A4-19B7AC78BF34}" type="presParOf" srcId="{CD00C86D-38BE-4CBC-8A4B-5ACA89192BA4}" destId="{9C91757A-5D39-4914-9111-98FCFE2EDA22}" srcOrd="3" destOrd="0" presId="urn:microsoft.com/office/officeart/2018/2/layout/IconCircleList"/>
    <dgm:cxn modelId="{0388891F-75F9-4A09-9549-93CC316EC618}" type="presParOf" srcId="{9F0A9003-66B8-4317-BDD4-843AD9F5B86C}" destId="{66C971EB-3A03-4CCC-B089-9AC49CC3BC32}" srcOrd="1" destOrd="0" presId="urn:microsoft.com/office/officeart/2018/2/layout/IconCircleList"/>
    <dgm:cxn modelId="{60BCA137-D260-4C4C-9B31-65BD13E3B641}" type="presParOf" srcId="{9F0A9003-66B8-4317-BDD4-843AD9F5B86C}" destId="{E87F53A3-7C11-4D1A-9351-AB1714A9378C}" srcOrd="2" destOrd="0" presId="urn:microsoft.com/office/officeart/2018/2/layout/IconCircleList"/>
    <dgm:cxn modelId="{642CD5DA-EC2F-40CE-A1DA-C88E80D8D554}" type="presParOf" srcId="{E87F53A3-7C11-4D1A-9351-AB1714A9378C}" destId="{E5725901-38B5-4925-88A8-C0B6F2BB3F87}" srcOrd="0" destOrd="0" presId="urn:microsoft.com/office/officeart/2018/2/layout/IconCircleList"/>
    <dgm:cxn modelId="{BCFDA9BF-FE78-4A23-A4A5-09F4D278EF7D}" type="presParOf" srcId="{E87F53A3-7C11-4D1A-9351-AB1714A9378C}" destId="{13918959-BF38-4992-B408-DEC9121F9704}" srcOrd="1" destOrd="0" presId="urn:microsoft.com/office/officeart/2018/2/layout/IconCircleList"/>
    <dgm:cxn modelId="{DA635586-918C-468F-9399-150FBCA07E6D}" type="presParOf" srcId="{E87F53A3-7C11-4D1A-9351-AB1714A9378C}" destId="{F43C6AAF-B92A-4822-A3FE-8C0EBCE281AB}" srcOrd="2" destOrd="0" presId="urn:microsoft.com/office/officeart/2018/2/layout/IconCircleList"/>
    <dgm:cxn modelId="{5E359B8E-E569-4270-B37D-A3DA4D94B56F}" type="presParOf" srcId="{E87F53A3-7C11-4D1A-9351-AB1714A9378C}" destId="{AABC86D7-2DDE-4452-B131-3D388B1B5D05}" srcOrd="3" destOrd="0" presId="urn:microsoft.com/office/officeart/2018/2/layout/IconCircleList"/>
    <dgm:cxn modelId="{8C6CD2FA-69EE-4FB1-9E8C-99F71F77A436}" type="presParOf" srcId="{9F0A9003-66B8-4317-BDD4-843AD9F5B86C}" destId="{654BC3EB-B4C0-46D6-B181-A9A9C9907F55}" srcOrd="3" destOrd="0" presId="urn:microsoft.com/office/officeart/2018/2/layout/IconCircleList"/>
    <dgm:cxn modelId="{73AC877A-095D-43BC-A542-47D5537739EF}" type="presParOf" srcId="{9F0A9003-66B8-4317-BDD4-843AD9F5B86C}" destId="{C12FFBA5-1583-4610-B765-BF5510F79BEA}" srcOrd="4" destOrd="0" presId="urn:microsoft.com/office/officeart/2018/2/layout/IconCircleList"/>
    <dgm:cxn modelId="{3B2FAB0F-09BF-4BAB-BC28-ABD427E89133}" type="presParOf" srcId="{C12FFBA5-1583-4610-B765-BF5510F79BEA}" destId="{222F558B-E519-4689-BEF2-9A32BE0531DE}" srcOrd="0" destOrd="0" presId="urn:microsoft.com/office/officeart/2018/2/layout/IconCircleList"/>
    <dgm:cxn modelId="{BFB6FF8B-CC37-48EB-9ED0-F0633BD2F5E7}" type="presParOf" srcId="{C12FFBA5-1583-4610-B765-BF5510F79BEA}" destId="{13286F5B-FA74-4683-8D9B-63A533ECD225}" srcOrd="1" destOrd="0" presId="urn:microsoft.com/office/officeart/2018/2/layout/IconCircleList"/>
    <dgm:cxn modelId="{31A2A77B-2473-457F-A089-BD24E716108E}" type="presParOf" srcId="{C12FFBA5-1583-4610-B765-BF5510F79BEA}" destId="{4DCE7BC4-53FE-4F65-875C-A8BC93D5CDF2}" srcOrd="2" destOrd="0" presId="urn:microsoft.com/office/officeart/2018/2/layout/IconCircleList"/>
    <dgm:cxn modelId="{79D09C87-3750-416B-8AF7-6ACC10C14F46}" type="presParOf" srcId="{C12FFBA5-1583-4610-B765-BF5510F79BEA}" destId="{192335C2-F183-473E-B3FC-0788923DAC35}" srcOrd="3" destOrd="0" presId="urn:microsoft.com/office/officeart/2018/2/layout/IconCircleList"/>
    <dgm:cxn modelId="{B37E9C5D-6A31-45BB-8B88-2012DCB9D3A0}" type="presParOf" srcId="{9F0A9003-66B8-4317-BDD4-843AD9F5B86C}" destId="{B155D952-03BB-4391-A69A-D41A97E14375}" srcOrd="5" destOrd="0" presId="urn:microsoft.com/office/officeart/2018/2/layout/IconCircleList"/>
    <dgm:cxn modelId="{3BA7AFD4-1C82-4096-85A3-1505B7C60725}" type="presParOf" srcId="{9F0A9003-66B8-4317-BDD4-843AD9F5B86C}" destId="{8BFDD398-AD93-47B1-947F-E71A81FCB951}" srcOrd="6" destOrd="0" presId="urn:microsoft.com/office/officeart/2018/2/layout/IconCircleList"/>
    <dgm:cxn modelId="{0A574DCD-B02B-4554-9BEF-53A09D326293}" type="presParOf" srcId="{8BFDD398-AD93-47B1-947F-E71A81FCB951}" destId="{4766EA31-CBC7-4A7F-BECB-04B468E20642}" srcOrd="0" destOrd="0" presId="urn:microsoft.com/office/officeart/2018/2/layout/IconCircleList"/>
    <dgm:cxn modelId="{B3A638CF-2059-4D59-86AB-89543EBCD077}" type="presParOf" srcId="{8BFDD398-AD93-47B1-947F-E71A81FCB951}" destId="{EE70251B-4FE8-4ED5-892F-10A6B1435705}" srcOrd="1" destOrd="0" presId="urn:microsoft.com/office/officeart/2018/2/layout/IconCircleList"/>
    <dgm:cxn modelId="{49B36A16-841A-4981-BE50-0D66A1B726FC}" type="presParOf" srcId="{8BFDD398-AD93-47B1-947F-E71A81FCB951}" destId="{6DBDD512-05DD-4B01-82AB-71CF08A465FC}" srcOrd="2" destOrd="0" presId="urn:microsoft.com/office/officeart/2018/2/layout/IconCircleList"/>
    <dgm:cxn modelId="{647EF5E9-2396-4E8E-89CE-548A67BAD574}" type="presParOf" srcId="{8BFDD398-AD93-47B1-947F-E71A81FCB951}" destId="{C0151C05-E10F-4CBC-A282-353CA11CA39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90894-61F2-4717-8937-0133B935E4E8}">
      <dsp:nvSpPr>
        <dsp:cNvPr id="0" name=""/>
        <dsp:cNvSpPr/>
      </dsp:nvSpPr>
      <dsp:spPr>
        <a:xfrm>
          <a:off x="64357" y="589557"/>
          <a:ext cx="981666" cy="98166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B2805E-1868-4689-9920-FABC8B574852}">
      <dsp:nvSpPr>
        <dsp:cNvPr id="0" name=""/>
        <dsp:cNvSpPr/>
      </dsp:nvSpPr>
      <dsp:spPr>
        <a:xfrm>
          <a:off x="270507" y="795707"/>
          <a:ext cx="569366" cy="56936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1757A-5D39-4914-9111-98FCFE2EDA22}">
      <dsp:nvSpPr>
        <dsp:cNvPr id="0" name=""/>
        <dsp:cNvSpPr/>
      </dsp:nvSpPr>
      <dsp:spPr>
        <a:xfrm>
          <a:off x="1256380" y="589557"/>
          <a:ext cx="2313927" cy="981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1600-luvulla siirryttiin kinkereihin eli opetus- ja kuulustelutilaisuuksiin, joissa ensin opetettiin lukemista ja kristinuskon alkeita</a:t>
          </a:r>
          <a:endParaRPr lang="en-US" sz="1400" kern="1200" dirty="0"/>
        </a:p>
      </dsp:txBody>
      <dsp:txXfrm>
        <a:off x="1256380" y="589557"/>
        <a:ext cx="2313927" cy="981666"/>
      </dsp:txXfrm>
    </dsp:sp>
    <dsp:sp modelId="{E5725901-38B5-4925-88A8-C0B6F2BB3F87}">
      <dsp:nvSpPr>
        <dsp:cNvPr id="0" name=""/>
        <dsp:cNvSpPr/>
      </dsp:nvSpPr>
      <dsp:spPr>
        <a:xfrm>
          <a:off x="3973492" y="589557"/>
          <a:ext cx="981666" cy="981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18959-BF38-4992-B408-DEC9121F9704}">
      <dsp:nvSpPr>
        <dsp:cNvPr id="0" name=""/>
        <dsp:cNvSpPr/>
      </dsp:nvSpPr>
      <dsp:spPr>
        <a:xfrm>
          <a:off x="4179641" y="795707"/>
          <a:ext cx="569366" cy="56936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C86D7-2DDE-4452-B131-3D388B1B5D05}">
      <dsp:nvSpPr>
        <dsp:cNvPr id="0" name=""/>
        <dsp:cNvSpPr/>
      </dsp:nvSpPr>
      <dsp:spPr>
        <a:xfrm>
          <a:off x="5165515" y="589557"/>
          <a:ext cx="2313927" cy="981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Erityisesti v. 1686 kirkkolain pohjalta lukutaito levisi</a:t>
          </a:r>
          <a:r>
            <a:rPr lang="fi-FI" sz="1400" kern="1200" dirty="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5165515" y="589557"/>
        <a:ext cx="2313927" cy="981666"/>
      </dsp:txXfrm>
    </dsp:sp>
    <dsp:sp modelId="{222F558B-E519-4689-BEF2-9A32BE0531DE}">
      <dsp:nvSpPr>
        <dsp:cNvPr id="0" name=""/>
        <dsp:cNvSpPr/>
      </dsp:nvSpPr>
      <dsp:spPr>
        <a:xfrm>
          <a:off x="64357" y="2214856"/>
          <a:ext cx="981666" cy="98166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286F5B-FA74-4683-8D9B-63A533ECD225}">
      <dsp:nvSpPr>
        <dsp:cNvPr id="0" name=""/>
        <dsp:cNvSpPr/>
      </dsp:nvSpPr>
      <dsp:spPr>
        <a:xfrm>
          <a:off x="270507" y="2421006"/>
          <a:ext cx="569366" cy="569366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335C2-F183-473E-B3FC-0788923DAC35}">
      <dsp:nvSpPr>
        <dsp:cNvPr id="0" name=""/>
        <dsp:cNvSpPr/>
      </dsp:nvSpPr>
      <dsp:spPr>
        <a:xfrm>
          <a:off x="1256380" y="2214856"/>
          <a:ext cx="2313927" cy="981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>
              <a:latin typeface="Calibri Light" panose="020F0302020204030204"/>
            </a:rPr>
            <a:t>Kouluja</a:t>
          </a:r>
          <a:r>
            <a:rPr lang="fi-FI" sz="1400" kern="1200" dirty="0"/>
            <a:t> olivat triviaalikoulut ja lukiot (Turun katedraalikoulu, myöh. Viipurin)</a:t>
          </a:r>
          <a:endParaRPr lang="en-US" sz="1400" kern="1200" dirty="0"/>
        </a:p>
      </dsp:txBody>
      <dsp:txXfrm>
        <a:off x="1256380" y="2214856"/>
        <a:ext cx="2313927" cy="981666"/>
      </dsp:txXfrm>
    </dsp:sp>
    <dsp:sp modelId="{4766EA31-CBC7-4A7F-BECB-04B468E20642}">
      <dsp:nvSpPr>
        <dsp:cNvPr id="0" name=""/>
        <dsp:cNvSpPr/>
      </dsp:nvSpPr>
      <dsp:spPr>
        <a:xfrm>
          <a:off x="3973492" y="2214856"/>
          <a:ext cx="981666" cy="98166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0251B-4FE8-4ED5-892F-10A6B1435705}">
      <dsp:nvSpPr>
        <dsp:cNvPr id="0" name=""/>
        <dsp:cNvSpPr/>
      </dsp:nvSpPr>
      <dsp:spPr>
        <a:xfrm>
          <a:off x="4179641" y="2421006"/>
          <a:ext cx="569366" cy="569366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51C05-E10F-4CBC-A282-353CA11CA39C}">
      <dsp:nvSpPr>
        <dsp:cNvPr id="0" name=""/>
        <dsp:cNvSpPr/>
      </dsp:nvSpPr>
      <dsp:spPr>
        <a:xfrm>
          <a:off x="5165515" y="2214856"/>
          <a:ext cx="2313927" cy="981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Ensimmäinen yliopisto tuli Suomeen 1640, kun Turun Akatemia avattiin (ensimmäisenä kanslerina Pietari Brahe)</a:t>
          </a:r>
          <a:endParaRPr lang="en-US" sz="1400" kern="1200" dirty="0"/>
        </a:p>
      </dsp:txBody>
      <dsp:txXfrm>
        <a:off x="5165515" y="2214856"/>
        <a:ext cx="2313927" cy="981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F1133-CD83-4A7A-B0C6-823E63D98E6A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64B06-09AD-4D35-AF20-F8FE7CCAE1F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3550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073CE1-FCB2-416A-AD09-845E944AD6C0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22C5C7-CC11-4837-9C5C-31B61DA1EBEC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13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E5599-1C72-435E-BDC2-D361EABE23A6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C68E1-56E0-4EFB-8406-0F691D2B6398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6099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F1133-CD83-4A7A-B0C6-823E63D98E6A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64B06-09AD-4D35-AF20-F8FE7CCAE1F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988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B17E42-8561-4CEB-9EC5-91C8F011F816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D8ACA5-A9EA-4D29-9D4D-3BA38B3B947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2486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677671-615D-4A67-BC33-F4143C1D25D5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A04889-2D71-4D16-BF68-BB7DA96AA023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891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03D3D1-BB10-456D-87C5-58567B0706EB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FA18B-B294-4346-8A68-552E9827E7B6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973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03D3D1-BB10-456D-87C5-58567B0706EB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FA18B-B294-4346-8A68-552E9827E7B6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6880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4089FF-195B-4CD6-99CE-B2AE4563BF1B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18614-34F3-45D3-864F-5677182EC7E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2865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78D43A-B92E-411B-8CB2-3D15CB85C78F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F4E9E7-51CF-4A2F-ADA9-667A53D50E66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265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CEF1635-BE03-42FD-A811-2C1298E6E3CE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8BAB8E5-0CC1-4AE8-A7A4-6B73946D760D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352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B17E42-8561-4CEB-9EC5-91C8F011F816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D8ACA5-A9EA-4D29-9D4D-3BA38B3B947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5008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BA34CD-7590-441D-A59F-23D9A427F22A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39501-7C1A-44CE-8997-364C5C69123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854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073CE1-FCB2-416A-AD09-845E944AD6C0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22C5C7-CC11-4837-9C5C-31B61DA1EBEC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4142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E5599-1C72-435E-BDC2-D361EABE23A6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C68E1-56E0-4EFB-8406-0F691D2B6398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821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677671-615D-4A67-BC33-F4143C1D25D5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A04889-2D71-4D16-BF68-BB7DA96AA023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994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03D3D1-BB10-456D-87C5-58567B0706EB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FA18B-B294-4346-8A68-552E9827E7B6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893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03D3D1-BB10-456D-87C5-58567B0706EB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FA18B-B294-4346-8A68-552E9827E7B6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2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4089FF-195B-4CD6-99CE-B2AE4563BF1B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18614-34F3-45D3-864F-5677182EC7E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6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78D43A-B92E-411B-8CB2-3D15CB85C78F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F4E9E7-51CF-4A2F-ADA9-667A53D50E66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200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F1635-BE03-42FD-A811-2C1298E6E3CE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B8E5-0CC1-4AE8-A7A4-6B73946D760D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3203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BA34CD-7590-441D-A59F-23D9A427F22A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39501-7C1A-44CE-8997-364C5C69123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566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0703D3D1-BB10-456D-87C5-58567B0706EB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0FA18B-B294-4346-8A68-552E9827E7B6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858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703D3D1-BB10-456D-87C5-58567B0706EB}" type="datetimeFigureOut">
              <a:rPr lang="fi-FI" smtClean="0"/>
              <a:pPr>
                <a:defRPr/>
              </a:pPr>
              <a:t>28.3.2021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C0FA18B-B294-4346-8A68-552E9827E7B6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7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c/Academy_Turku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a6kYJRdJz0" TargetMode="External"/><Relationship Id="rId2" Type="http://schemas.openxmlformats.org/officeDocument/2006/relationships/hyperlink" Target="https://www.youtube.com/watch?v=4EzvZQuqKhc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upload.wikimedia.org/wikipedia/commons/7/76/Johan_Tietrich_Schoultz_m%C3%A5lning_Slaget_vid_Svensksund.jpg" TargetMode="Externa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upload.wikimedia.org/wikipedia/commons/f/fe/Gustav_III._von_Schweden,_Totenmaske.JPG" TargetMode="Externa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dxvuMT462HQ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105832" y="639097"/>
            <a:ext cx="2551471" cy="368601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4400" dirty="0"/>
              <a:t>1600-luvun suurvalta-aika ja 1700-luku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105832" y="4455621"/>
            <a:ext cx="2563493" cy="123861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i-FI" sz="1700">
                <a:solidFill>
                  <a:schemeClr val="tx1">
                    <a:lumMod val="85000"/>
                    <a:lumOff val="15000"/>
                  </a:schemeClr>
                </a:solidFill>
              </a:rPr>
              <a:t>s. 90-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l="16543" r="28326" b="-1"/>
          <a:stretch/>
        </p:blipFill>
        <p:spPr>
          <a:xfrm>
            <a:off x="980405" y="640081"/>
            <a:ext cx="4174351" cy="5054156"/>
          </a:xfrm>
          <a:prstGeom prst="rect">
            <a:avLst/>
          </a:prstGeom>
        </p:spPr>
      </p:pic>
      <p:cxnSp>
        <p:nvCxnSpPr>
          <p:cNvPr id="23" name="Straight Connector 17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56978" y="4343400"/>
            <a:ext cx="24003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11785" y="643466"/>
            <a:ext cx="2078455" cy="5225627"/>
          </a:xfr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sz="3100"/>
              <a:t>30-vuotinen sota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31539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263263" y="118112"/>
            <a:ext cx="5711360" cy="6119200"/>
          </a:xfrm>
        </p:spPr>
        <p:txBody>
          <a:bodyPr rtlCol="0" anchor="ctr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i-FI" b="1" dirty="0"/>
              <a:t>Uskonsota</a:t>
            </a:r>
            <a:r>
              <a:rPr lang="fi-FI" dirty="0"/>
              <a:t>: protestantit vs. katoliset + maiden valtataistelua alueista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i-FI" dirty="0"/>
              <a:t>Ruotsin armeija: n. 100 000 miestä (12 000 palkkasotilasta, suomalaisia yli 15 000)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i-FI" dirty="0"/>
              <a:t>1631 </a:t>
            </a:r>
            <a:r>
              <a:rPr lang="fi-FI" b="1" dirty="0" err="1"/>
              <a:t>Breitenfeldin</a:t>
            </a:r>
            <a:r>
              <a:rPr lang="fi-FI" dirty="0"/>
              <a:t> </a:t>
            </a:r>
            <a:r>
              <a:rPr lang="fi-FI" b="1" dirty="0"/>
              <a:t>taistelu:</a:t>
            </a:r>
            <a:r>
              <a:rPr lang="fi-FI" dirty="0"/>
              <a:t> ruotsalaiset löivät katoliset ja jatkoivat sotaretkeä Baijeriin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i-FI" b="1" dirty="0"/>
              <a:t>L</a:t>
            </a:r>
            <a:r>
              <a:rPr lang="hu-HU" b="1" dirty="0"/>
              <a:t>ű</a:t>
            </a:r>
            <a:r>
              <a:rPr lang="fi-FI" b="1" dirty="0" err="1"/>
              <a:t>tzenin</a:t>
            </a:r>
            <a:r>
              <a:rPr lang="fi-FI" b="1" dirty="0"/>
              <a:t> taistelu </a:t>
            </a:r>
            <a:r>
              <a:rPr lang="fi-FI" dirty="0"/>
              <a:t>1632: Ruotsi voitti, mutta </a:t>
            </a:r>
            <a:r>
              <a:rPr lang="fi-FI" i="1" dirty="0"/>
              <a:t>kuningas Kustaa II Aadolf kuoli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i-FI" dirty="0"/>
              <a:t>Ruotsi jatkoi taisteluja Baijerissa, kunnes </a:t>
            </a:r>
            <a:r>
              <a:rPr lang="fi-FI" b="1" dirty="0" err="1"/>
              <a:t>Nördlingenin</a:t>
            </a:r>
            <a:r>
              <a:rPr lang="fi-FI" b="1" dirty="0"/>
              <a:t> tappion</a:t>
            </a:r>
            <a:r>
              <a:rPr lang="fi-FI" dirty="0"/>
              <a:t> jälkeen palasi Itämeren rannikolle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i-FI" dirty="0"/>
              <a:t>Lopullinen rauha Westfalenissa 1648: Ruotsi sai Pohjois-Saksasta  Bremen-</a:t>
            </a:r>
            <a:r>
              <a:rPr lang="fi-FI" dirty="0" err="1"/>
              <a:t>Werdenin</a:t>
            </a:r>
            <a:r>
              <a:rPr lang="fi-FI" dirty="0"/>
              <a:t>, </a:t>
            </a:r>
            <a:r>
              <a:rPr lang="fi-FI" dirty="0" err="1"/>
              <a:t>Wismarin</a:t>
            </a:r>
            <a:r>
              <a:rPr lang="fi-FI" dirty="0"/>
              <a:t> ja Länsi-Pommerin alueita</a:t>
            </a:r>
            <a:endParaRPr lang="fi-FI" dirty="0">
              <a:cs typeface="Calibri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fi-FI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336792"/>
            <a:ext cx="9141619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" y="0"/>
            <a:ext cx="34385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42900" y="640080"/>
            <a:ext cx="2744434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800">
                <a:solidFill>
                  <a:srgbClr val="FFFFFF"/>
                </a:solidFill>
              </a:rPr>
              <a:t>Ruotsalaisten maihinnousu</a:t>
            </a: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7108" r="26316" b="-1"/>
          <a:stretch/>
        </p:blipFill>
        <p:spPr bwMode="auto">
          <a:xfrm>
            <a:off x="3479799" y="10"/>
            <a:ext cx="5664200" cy="6857990"/>
          </a:xfrm>
          <a:prstGeom prst="rect">
            <a:avLst/>
          </a:prstGeom>
          <a:noFill/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56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57808" y="516835"/>
            <a:ext cx="2325102" cy="210387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sz="3100"/>
              <a:t>Piirros Breitenfelin taistelusta 1631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3195" y="2633962"/>
            <a:ext cx="20574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2" name="Sisällön paikkamerkki 2"/>
          <p:cNvSpPr>
            <a:spLocks noGrp="1"/>
          </p:cNvSpPr>
          <p:nvPr>
            <p:ph idx="1"/>
          </p:nvPr>
        </p:nvSpPr>
        <p:spPr>
          <a:xfrm>
            <a:off x="369278" y="2736574"/>
            <a:ext cx="2313633" cy="3366047"/>
          </a:xfrm>
        </p:spPr>
        <p:txBody>
          <a:bodyPr>
            <a:normAutofit/>
          </a:bodyPr>
          <a:lstStyle/>
          <a:p>
            <a:pPr eaLnBrk="1" hangingPunct="1"/>
            <a:endParaRPr lang="fi-FI" sz="130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3180" r="9422" b="-2"/>
          <a:stretch/>
        </p:blipFill>
        <p:spPr bwMode="auto">
          <a:xfrm>
            <a:off x="3056282" y="10"/>
            <a:ext cx="6083454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57808" y="516835"/>
            <a:ext cx="2325102" cy="210387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sz="2600"/>
              <a:t>Lutzenin taistelu ja Kustaa II Aadolfin kuolema 6.11.1632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3195" y="2633962"/>
            <a:ext cx="20574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6" name="Sisällön paikkamerkki 2"/>
          <p:cNvSpPr>
            <a:spLocks noGrp="1"/>
          </p:cNvSpPr>
          <p:nvPr>
            <p:ph idx="1"/>
          </p:nvPr>
        </p:nvSpPr>
        <p:spPr>
          <a:xfrm>
            <a:off x="369278" y="2736574"/>
            <a:ext cx="2313633" cy="3366047"/>
          </a:xfrm>
        </p:spPr>
        <p:txBody>
          <a:bodyPr>
            <a:normAutofit/>
          </a:bodyPr>
          <a:lstStyle/>
          <a:p>
            <a:pPr eaLnBrk="1" hangingPunct="1"/>
            <a:endParaRPr lang="fi-FI" sz="130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4551" r="16681" b="-1"/>
          <a:stretch/>
        </p:blipFill>
        <p:spPr bwMode="auto">
          <a:xfrm>
            <a:off x="3056282" y="10"/>
            <a:ext cx="6083454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6B7CDE-A071-0A45-B529-0DB0A86B6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Sotien seurauksia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0B9768B-5EE1-F345-929B-4D70826D3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Suuret verot </a:t>
            </a:r>
          </a:p>
          <a:p>
            <a:r>
              <a:rPr lang="fi-FI" dirty="0"/>
              <a:t>Maatiloja autioitui</a:t>
            </a:r>
          </a:p>
          <a:p>
            <a:r>
              <a:rPr lang="fi-FI" dirty="0"/>
              <a:t>Väenotot </a:t>
            </a:r>
          </a:p>
          <a:p>
            <a:r>
              <a:rPr lang="fi-FI" dirty="0"/>
              <a:t>Aateliston määrä ja läänitykset moninkertaistuivat: palkkioita sodista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2520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047500" y="639097"/>
            <a:ext cx="3609804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2600">
                <a:solidFill>
                  <a:schemeClr val="tx1">
                    <a:lumMod val="85000"/>
                    <a:lumOff val="15000"/>
                  </a:schemeClr>
                </a:solidFill>
              </a:rPr>
              <a:t>Kuningatar Kristiina (1632-1654) : Kustaa II Aadolfin tytär, aluksi maa holhoojahallituksessa, täysi-ikäisenä alkoi hallita maata, kääntyi katoliseksi ja muutti Roomaan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r="13138"/>
          <a:stretch/>
        </p:blipFill>
        <p:spPr bwMode="auto">
          <a:xfrm>
            <a:off x="20" y="10"/>
            <a:ext cx="4571980" cy="6857990"/>
          </a:xfrm>
          <a:prstGeom prst="rect">
            <a:avLst/>
          </a:prstGeom>
          <a:noFill/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03789" y="4343400"/>
            <a:ext cx="329184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69277" y="605896"/>
            <a:ext cx="2313633" cy="5646208"/>
          </a:xfrm>
        </p:spPr>
        <p:txBody>
          <a:bodyPr anchor="ctr">
            <a:normAutofit/>
          </a:bodyPr>
          <a:lstStyle/>
          <a:p>
            <a:r>
              <a:rPr lang="fi-FI" sz="2600">
                <a:solidFill>
                  <a:srgbClr val="FFFFFF"/>
                </a:solidFill>
              </a:rPr>
              <a:t>1600-luvun yhteiskunta: </a:t>
            </a:r>
            <a:r>
              <a:rPr lang="fi-FI" sz="2600" i="1">
                <a:solidFill>
                  <a:srgbClr val="FFFFFF"/>
                </a:solidFill>
              </a:rPr>
              <a:t>päätöksenteko, oikeuslaitos ja hallinto</a:t>
            </a:r>
            <a:br>
              <a:rPr lang="fi-FI" sz="2600" i="1">
                <a:solidFill>
                  <a:srgbClr val="FFFFFF"/>
                </a:solidFill>
              </a:rPr>
            </a:br>
            <a:r>
              <a:rPr lang="fi-FI" sz="2600" i="1">
                <a:solidFill>
                  <a:srgbClr val="FFFFFF"/>
                </a:solidFill>
                <a:cs typeface="Calibri Light"/>
              </a:rPr>
              <a:t>kpl 10-11.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187345" y="137337"/>
            <a:ext cx="5804158" cy="65407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1600" b="1" dirty="0"/>
              <a:t>Päätöksenteko</a:t>
            </a:r>
            <a:r>
              <a:rPr lang="fi-FI" sz="1600" dirty="0"/>
              <a:t>: </a:t>
            </a:r>
            <a:endParaRPr lang="fi-FI" sz="1600" b="1" dirty="0">
              <a:cs typeface="Calibri"/>
            </a:endParaRPr>
          </a:p>
          <a:p>
            <a:pPr marL="0" indent="0">
              <a:buNone/>
            </a:pPr>
            <a:r>
              <a:rPr lang="fi-FI" sz="1600" dirty="0"/>
              <a:t>Kuningas, valtaneuvosto ja säätyvaltiopäivät</a:t>
            </a:r>
            <a:endParaRPr lang="fi-FI" sz="1600" b="1" dirty="0">
              <a:cs typeface="Calibri"/>
            </a:endParaRPr>
          </a:p>
          <a:p>
            <a:pPr marL="0" indent="0">
              <a:buNone/>
            </a:pPr>
            <a:r>
              <a:rPr lang="fi-FI" sz="1600" dirty="0"/>
              <a:t>--&gt; kuningas tarvitsi säätyjen tuen päätöksilleen</a:t>
            </a:r>
            <a:endParaRPr lang="fi-FI" sz="1600" b="1" dirty="0">
              <a:cs typeface="Calibri"/>
            </a:endParaRPr>
          </a:p>
          <a:p>
            <a:pPr marL="0" indent="0">
              <a:buNone/>
            </a:pPr>
            <a:endParaRPr lang="fi-FI" sz="1600" dirty="0">
              <a:cs typeface="Calibri"/>
            </a:endParaRPr>
          </a:p>
          <a:p>
            <a:pPr marL="0" indent="0">
              <a:buNone/>
            </a:pPr>
            <a:r>
              <a:rPr lang="fi-FI" sz="1600" b="1" dirty="0"/>
              <a:t>Oikeus</a:t>
            </a:r>
            <a:r>
              <a:rPr lang="fi-FI" sz="1600" dirty="0"/>
              <a:t>: </a:t>
            </a:r>
            <a:endParaRPr lang="fi-FI" sz="1600" dirty="0">
              <a:cs typeface="Calibri"/>
            </a:endParaRPr>
          </a:p>
          <a:p>
            <a:pPr marL="0" indent="0">
              <a:buNone/>
            </a:pPr>
            <a:r>
              <a:rPr lang="fi-FI" sz="1600" dirty="0"/>
              <a:t>1.</a:t>
            </a:r>
            <a:r>
              <a:rPr lang="fi-FI" sz="1600" i="1" dirty="0"/>
              <a:t> raastuvan- ja kihlakunnanoikeudet</a:t>
            </a:r>
            <a:r>
              <a:rPr lang="fi-FI" sz="1600" dirty="0"/>
              <a:t>  (paikalliset tuomioistuimet)</a:t>
            </a:r>
            <a:endParaRPr lang="fi-FI" sz="1600" dirty="0">
              <a:cs typeface="Calibri"/>
            </a:endParaRPr>
          </a:p>
          <a:p>
            <a:pPr marL="0" indent="0">
              <a:buNone/>
            </a:pPr>
            <a:r>
              <a:rPr lang="fi-FI" sz="1600" dirty="0"/>
              <a:t>2. </a:t>
            </a:r>
            <a:r>
              <a:rPr lang="fi-FI" sz="1600" i="1" dirty="0"/>
              <a:t>hovioikeudet</a:t>
            </a:r>
            <a:r>
              <a:rPr lang="fi-FI" sz="1600"/>
              <a:t> (Svean ja Turun hovioikeus) </a:t>
            </a:r>
            <a:endParaRPr lang="fi-FI" sz="1600">
              <a:cs typeface="Calibri"/>
            </a:endParaRPr>
          </a:p>
          <a:p>
            <a:pPr marL="0" indent="0">
              <a:buNone/>
            </a:pPr>
            <a:endParaRPr lang="fi-FI" sz="1600" dirty="0">
              <a:cs typeface="Calibri"/>
            </a:endParaRPr>
          </a:p>
          <a:p>
            <a:pPr marL="0" indent="0">
              <a:buNone/>
            </a:pPr>
            <a:r>
              <a:rPr lang="fi-FI" sz="1600" b="1" dirty="0">
                <a:cs typeface="Calibri"/>
              </a:rPr>
              <a:t>Hallinto: </a:t>
            </a:r>
          </a:p>
          <a:p>
            <a:r>
              <a:rPr lang="fi-FI" sz="1600" dirty="0">
                <a:cs typeface="Calibri"/>
              </a:rPr>
              <a:t>1. </a:t>
            </a:r>
            <a:r>
              <a:rPr lang="fi-FI" sz="1600" i="1" dirty="0">
                <a:cs typeface="Calibri"/>
              </a:rPr>
              <a:t>Kanslia</a:t>
            </a:r>
            <a:r>
              <a:rPr lang="fi-FI" sz="1600" dirty="0">
                <a:cs typeface="Calibri"/>
              </a:rPr>
              <a:t> (</a:t>
            </a:r>
            <a:r>
              <a:rPr lang="fi-FI" sz="1600">
                <a:cs typeface="Calibri"/>
              </a:rPr>
              <a:t>ulko- ja</a:t>
            </a:r>
            <a:r>
              <a:rPr lang="fi-FI" sz="1600" dirty="0">
                <a:cs typeface="Calibri"/>
              </a:rPr>
              <a:t> sisähallinto), </a:t>
            </a:r>
            <a:r>
              <a:rPr lang="fi-FI" sz="1600" i="1" dirty="0">
                <a:cs typeface="Calibri"/>
              </a:rPr>
              <a:t>kamari</a:t>
            </a:r>
            <a:r>
              <a:rPr lang="fi-FI" sz="1600" dirty="0">
                <a:cs typeface="Calibri"/>
              </a:rPr>
              <a:t> (valtion talous ja verotus), </a:t>
            </a:r>
            <a:r>
              <a:rPr lang="fi-FI" sz="1600" i="1" dirty="0">
                <a:cs typeface="Calibri"/>
              </a:rPr>
              <a:t>kollegiot</a:t>
            </a:r>
            <a:r>
              <a:rPr lang="fi-FI" sz="1600" dirty="0">
                <a:cs typeface="Calibri"/>
              </a:rPr>
              <a:t> (eri hallinnon alojen keskusvirastot)</a:t>
            </a:r>
          </a:p>
          <a:p>
            <a:r>
              <a:rPr lang="fi-FI" sz="1600" dirty="0">
                <a:cs typeface="Calibri"/>
              </a:rPr>
              <a:t>2. </a:t>
            </a:r>
            <a:r>
              <a:rPr lang="fi-FI" sz="1600" i="1" dirty="0">
                <a:cs typeface="Calibri"/>
              </a:rPr>
              <a:t>Läänit ja kihlakunnat</a:t>
            </a:r>
            <a:r>
              <a:rPr lang="fi-FI" sz="1600" dirty="0">
                <a:cs typeface="Calibri"/>
              </a:rPr>
              <a:t> (maaherra johti)</a:t>
            </a:r>
          </a:p>
          <a:p>
            <a:r>
              <a:rPr lang="fi-FI" sz="1600" dirty="0">
                <a:cs typeface="Calibri"/>
              </a:rPr>
              <a:t>3. </a:t>
            </a:r>
            <a:r>
              <a:rPr lang="fi-FI" sz="1600" i="1" dirty="0">
                <a:cs typeface="Calibri"/>
              </a:rPr>
              <a:t>Hallintopitäjä</a:t>
            </a:r>
            <a:r>
              <a:rPr lang="fi-FI" sz="1600" dirty="0">
                <a:cs typeface="Calibri"/>
              </a:rPr>
              <a:t>t (nimismies vastasi käräjistä ja kyydityksistä, vouti verojen keruusta)</a:t>
            </a:r>
          </a:p>
          <a:p>
            <a:r>
              <a:rPr lang="fi-FI" sz="1600" dirty="0">
                <a:cs typeface="Calibri"/>
              </a:rPr>
              <a:t>--&gt; tehokkaan hallinnon avulla vähäväkinen maa onnistui nousemaan suurvallaksi</a:t>
            </a:r>
          </a:p>
          <a:p>
            <a:endParaRPr lang="fi-FI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220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49EB89-5BFB-4E1E-AEEA-87C343D80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03D14632-F4E1-4CD8-84E3-2055709C7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64" r="2" b="354"/>
          <a:stretch/>
        </p:blipFill>
        <p:spPr>
          <a:xfrm>
            <a:off x="475499" y="640080"/>
            <a:ext cx="4706750" cy="55778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D1FA295-BDF6-44B9-90C5-FE3E2CE35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710114" y="0"/>
            <a:ext cx="34385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0B9A679-A600-4154-9D4E-0A40550DB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272" y="2826689"/>
            <a:ext cx="2744435" cy="292608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1600-luvulla </a:t>
            </a:r>
            <a:r>
              <a:rPr lang="en-US" sz="2800" dirty="0" err="1">
                <a:solidFill>
                  <a:srgbClr val="FFFFFF"/>
                </a:solidFill>
              </a:rPr>
              <a:t>siirryttiin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hallinnossa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lääneihin</a:t>
            </a:r>
            <a:r>
              <a:rPr lang="en-US" sz="2800" dirty="0">
                <a:solidFill>
                  <a:srgbClr val="FFFFFF"/>
                </a:solidFill>
              </a:rPr>
              <a:t> (</a:t>
            </a:r>
            <a:r>
              <a:rPr lang="en-US" sz="2800" dirty="0" err="1">
                <a:solidFill>
                  <a:srgbClr val="FFFFFF"/>
                </a:solidFill>
              </a:rPr>
              <a:t>verotus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dirty="0" err="1">
                <a:solidFill>
                  <a:srgbClr val="FFFFFF"/>
                </a:solidFill>
              </a:rPr>
              <a:t>sotalaitos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dirty="0" err="1">
                <a:solidFill>
                  <a:srgbClr val="FFFFFF"/>
                </a:solidFill>
              </a:rPr>
              <a:t>lakien</a:t>
            </a:r>
            <a:r>
              <a:rPr lang="en-US" sz="2800" dirty="0">
                <a:solidFill>
                  <a:srgbClr val="FFFFFF"/>
                </a:solidFill>
              </a:rPr>
              <a:t> ja </a:t>
            </a:r>
            <a:r>
              <a:rPr lang="en-US" sz="2800" dirty="0" err="1">
                <a:solidFill>
                  <a:srgbClr val="FFFFFF"/>
                </a:solidFill>
              </a:rPr>
              <a:t>määräysten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noudattaminen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  <a:r>
              <a:rPr lang="en-US" sz="2800" dirty="0" err="1">
                <a:solidFill>
                  <a:srgbClr val="FFFFFF"/>
                </a:solidFill>
              </a:rPr>
              <a:t>Läänejä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johti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maaherra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  <a:r>
              <a:rPr lang="en-US" sz="2800" dirty="0" err="1">
                <a:solidFill>
                  <a:srgbClr val="FFFFFF"/>
                </a:solidFill>
              </a:rPr>
              <a:t>Läänit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olivat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olemassa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aina</a:t>
            </a:r>
            <a:r>
              <a:rPr lang="en-US" sz="2800" dirty="0">
                <a:solidFill>
                  <a:srgbClr val="FFFFFF"/>
                </a:solidFill>
              </a:rPr>
              <a:t> v. 2009. Ne </a:t>
            </a:r>
            <a:r>
              <a:rPr lang="en-US" sz="2800" dirty="0" err="1">
                <a:solidFill>
                  <a:srgbClr val="FFFFFF"/>
                </a:solidFill>
              </a:rPr>
              <a:t>korvattiin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aluehallinto</a:t>
            </a:r>
            <a:r>
              <a:rPr lang="en-US" sz="2800" dirty="0">
                <a:solidFill>
                  <a:srgbClr val="FFFFFF"/>
                </a:solidFill>
              </a:rPr>
              <a:t>- ja </a:t>
            </a:r>
            <a:r>
              <a:rPr lang="en-US" sz="2800" dirty="0" err="1">
                <a:solidFill>
                  <a:srgbClr val="FFFFFF"/>
                </a:solidFill>
              </a:rPr>
              <a:t>ely-keskuksilla</a:t>
            </a:r>
            <a:r>
              <a:rPr lang="en-US" sz="2800" dirty="0">
                <a:solidFill>
                  <a:srgbClr val="FFFFFF"/>
                </a:solidFill>
              </a:rPr>
              <a:t>.</a:t>
            </a:r>
            <a:endParaRPr lang="en-US" sz="2800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A36F1F-EEAE-48D1-A1FB-BD6FC850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679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430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18" r="24755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Turun hovioikeus 1623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9105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4" descr="Kuva, joka sisältää kohteen ulko, taivas, vesi, joki&#10;&#10;Kuvaus luotu automaattisesti">
            <a:extLst>
              <a:ext uri="{FF2B5EF4-FFF2-40B4-BE49-F238E27FC236}">
                <a16:creationId xmlns:a16="http://schemas.microsoft.com/office/drawing/2014/main" id="{362C25AD-A59B-4293-949B-70E650C36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05" r="10813" b="-1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30841FC-BE94-4657-B5A4-449835A1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Tukholman kuninkaanlinna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810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69277" y="605896"/>
            <a:ext cx="2313633" cy="5646208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fi-FI" sz="3100" dirty="0">
                <a:solidFill>
                  <a:srgbClr val="FFFFFF"/>
                </a:solidFill>
              </a:rPr>
              <a:t>Ruotsin laajeneminen suurvallaksi kpl 10.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56512" y="605896"/>
            <a:ext cx="4810247" cy="564620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fi-FI" dirty="0"/>
              <a:t>Syyt:</a:t>
            </a:r>
          </a:p>
          <a:p>
            <a:pPr eaLnBrk="1" hangingPunct="1"/>
            <a:r>
              <a:rPr lang="fi-FI" b="1" dirty="0"/>
              <a:t>1. Naapurimaiden heikkous: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i="1" dirty="0"/>
              <a:t>Venäjällä</a:t>
            </a:r>
            <a:r>
              <a:rPr lang="fi-FI" dirty="0"/>
              <a:t> vallanperimyssodat  ja hallitsijasuvun vaihtuminen (Rurik-suku sammui ja </a:t>
            </a:r>
            <a:r>
              <a:rPr lang="fi-FI" dirty="0" err="1"/>
              <a:t>Romanov</a:t>
            </a:r>
            <a:r>
              <a:rPr lang="fi-FI" dirty="0"/>
              <a:t>-suku valtaan)</a:t>
            </a:r>
            <a:endParaRPr lang="fi-FI" dirty="0"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i-FI" i="1" dirty="0">
                <a:sym typeface="Wingdings" panose="05000000000000000000" pitchFamily="2" charset="2"/>
              </a:rPr>
              <a:t>Puolassa</a:t>
            </a:r>
            <a:r>
              <a:rPr lang="fi-FI" dirty="0">
                <a:sym typeface="Wingdings" panose="05000000000000000000" pitchFamily="2" charset="2"/>
              </a:rPr>
              <a:t> vaalikuninkuus (paljon valtaa aatelistolla)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i="1" dirty="0">
                <a:sym typeface="Wingdings" panose="05000000000000000000" pitchFamily="2" charset="2"/>
              </a:rPr>
              <a:t>Tanskan</a:t>
            </a:r>
            <a:r>
              <a:rPr lang="fi-FI" dirty="0">
                <a:sym typeface="Wingdings" panose="05000000000000000000" pitchFamily="2" charset="2"/>
              </a:rPr>
              <a:t> sodat Saksassa heikensivät sitä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8A3568-EE16-4F5F-BDC7-34876C922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Suuri reduktio ja siirtyminen itsevaltiuteen kpl 11.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C71BD5-CB5D-4913-B555-264A8F346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18" y="1845734"/>
            <a:ext cx="8878483" cy="4023360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fi-FI" sz="2400" dirty="0">
                <a:cs typeface="Calibri"/>
              </a:rPr>
              <a:t>Aatelisto (upseerit) sai</a:t>
            </a:r>
            <a:r>
              <a:rPr lang="fi-FI" sz="2400" i="1" dirty="0">
                <a:cs typeface="Calibri"/>
              </a:rPr>
              <a:t> läänityksiä </a:t>
            </a:r>
            <a:r>
              <a:rPr lang="fi-FI" sz="2400" dirty="0">
                <a:cs typeface="Calibri"/>
              </a:rPr>
              <a:t>voitokkaista suurvaltasodista: kuninkaan verotulot vähenivät ja talonpoikien verorasitus kasvoi</a:t>
            </a:r>
          </a:p>
          <a:p>
            <a:endParaRPr lang="fi-FI" sz="2400" dirty="0">
              <a:cs typeface="Calibri"/>
            </a:endParaRPr>
          </a:p>
          <a:p>
            <a:r>
              <a:rPr lang="fi-FI" sz="2400" dirty="0">
                <a:cs typeface="Calibri"/>
              </a:rPr>
              <a:t>1600-luvun lopun kuningas Kaarle XI hyväksytti valtiopäivillä </a:t>
            </a:r>
            <a:r>
              <a:rPr lang="fi-FI" sz="2400" b="1" dirty="0">
                <a:cs typeface="Calibri"/>
              </a:rPr>
              <a:t>suuren reduktion</a:t>
            </a:r>
            <a:r>
              <a:rPr lang="fi-FI" sz="2400" dirty="0">
                <a:cs typeface="Calibri"/>
              </a:rPr>
              <a:t> (läänitysten palautus) v. 1680, n. 80% läänityksistä palautettiin kuninkaalle</a:t>
            </a:r>
          </a:p>
          <a:p>
            <a:endParaRPr lang="fi-FI" sz="2400" dirty="0">
              <a:cs typeface="Calibri"/>
            </a:endParaRPr>
          </a:p>
          <a:p>
            <a:r>
              <a:rPr lang="fi-FI" sz="2400" dirty="0">
                <a:cs typeface="Calibri"/>
              </a:rPr>
              <a:t>Kaarle XI ajoi läpi</a:t>
            </a:r>
            <a:r>
              <a:rPr lang="fi-FI" sz="2400" b="1" dirty="0">
                <a:cs typeface="Calibri"/>
              </a:rPr>
              <a:t> itsevaltiuden</a:t>
            </a:r>
            <a:r>
              <a:rPr lang="fi-FI" sz="2400" dirty="0">
                <a:cs typeface="Calibri"/>
              </a:rPr>
              <a:t>: valtaneuvoston valta romahti ja valtiopäivät menetti verotus- ja lainsäätämisvallan --&gt; </a:t>
            </a:r>
            <a:r>
              <a:rPr lang="fi-FI" sz="2400" b="1" dirty="0">
                <a:cs typeface="Calibri"/>
              </a:rPr>
              <a:t>absolutismi, kuninkaan täydellinen itsevaltius</a:t>
            </a:r>
          </a:p>
          <a:p>
            <a:endParaRPr lang="fi-FI" dirty="0">
              <a:cs typeface="Calibri"/>
            </a:endParaRPr>
          </a:p>
          <a:p>
            <a:endParaRPr lang="fi-FI" dirty="0">
              <a:cs typeface="Calibri"/>
            </a:endParaRPr>
          </a:p>
          <a:p>
            <a:endParaRPr lang="fi-FI" dirty="0">
              <a:cs typeface="Calibri"/>
            </a:endParaRPr>
          </a:p>
          <a:p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172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4" descr="Kuva, joka sisältää kohteen teksti, ulko, ratsastus, mies&#10;&#10;Kuvaus luotu automaattisesti">
            <a:extLst>
              <a:ext uri="{FF2B5EF4-FFF2-40B4-BE49-F238E27FC236}">
                <a16:creationId xmlns:a16="http://schemas.microsoft.com/office/drawing/2014/main" id="{CE3D31A6-2613-4EC6-AE67-F87917FF5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547"/>
          <a:stretch/>
        </p:blipFill>
        <p:spPr>
          <a:xfrm>
            <a:off x="12" y="10"/>
            <a:ext cx="5667666" cy="6857990"/>
          </a:xfrm>
          <a:prstGeom prst="rect">
            <a:avLst/>
          </a:prstGeom>
        </p:spPr>
      </p:pic>
      <p:sp>
        <p:nvSpPr>
          <p:cNvPr id="10" name="Rectangle 14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710114" y="0"/>
            <a:ext cx="34385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B2E1E4E-0E89-4D38-9F7C-6FA2C913F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694" y="2173546"/>
            <a:ext cx="3326583" cy="292608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Kaarle XI 1655-1697, Kaarle X </a:t>
            </a:r>
            <a:r>
              <a:rPr lang="en-US" sz="2800" dirty="0" err="1">
                <a:solidFill>
                  <a:srgbClr val="FFFFFF"/>
                </a:solidFill>
              </a:rPr>
              <a:t>Kustaan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poika</a:t>
            </a:r>
            <a:r>
              <a:rPr lang="en-US" sz="2800" dirty="0">
                <a:solidFill>
                  <a:srgbClr val="FFFFFF"/>
                </a:solidFill>
              </a:rPr>
              <a:t> (</a:t>
            </a:r>
            <a:r>
              <a:rPr lang="en-US" sz="2800" dirty="0" err="1">
                <a:solidFill>
                  <a:srgbClr val="FFFFFF"/>
                </a:solidFill>
              </a:rPr>
              <a:t>kuningatar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Kristiinan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serkku</a:t>
            </a:r>
            <a:r>
              <a:rPr lang="en-US" sz="2800" dirty="0">
                <a:solidFill>
                  <a:srgbClr val="FFFFFF"/>
                </a:solidFill>
              </a:rPr>
              <a:t>). Kaarle XI </a:t>
            </a:r>
            <a:r>
              <a:rPr lang="en-US" sz="2800" dirty="0" err="1">
                <a:solidFill>
                  <a:srgbClr val="FFFFFF"/>
                </a:solidFill>
              </a:rPr>
              <a:t>tuli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valtaa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nelivuotiaana</a:t>
            </a:r>
            <a:r>
              <a:rPr lang="en-US" sz="2800" dirty="0">
                <a:solidFill>
                  <a:srgbClr val="FFFFFF"/>
                </a:solidFill>
              </a:rPr>
              <a:t> ja </a:t>
            </a:r>
            <a:r>
              <a:rPr lang="en-US" sz="2800" dirty="0" err="1">
                <a:solidFill>
                  <a:srgbClr val="FFFFFF"/>
                </a:solidFill>
              </a:rPr>
              <a:t>maata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johti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aluksi</a:t>
            </a:r>
            <a:r>
              <a:rPr lang="en-US" sz="2800" dirty="0">
                <a:solidFill>
                  <a:srgbClr val="FFFFFF"/>
                </a:solidFill>
              </a:rPr>
              <a:t> </a:t>
            </a:r>
            <a:r>
              <a:rPr lang="en-US" sz="2800" dirty="0" err="1">
                <a:solidFill>
                  <a:srgbClr val="FFFFFF"/>
                </a:solidFill>
              </a:rPr>
              <a:t>holhoojahallitus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  <a:r>
              <a:rPr lang="en-US" sz="2800" dirty="0" err="1">
                <a:solidFill>
                  <a:srgbClr val="FFFFFF"/>
                </a:solidFill>
              </a:rPr>
              <a:t>Hänen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aikana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siirryttiin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itsevaltiuteen</a:t>
            </a:r>
            <a:r>
              <a:rPr lang="en-US" sz="2800" dirty="0">
                <a:solidFill>
                  <a:srgbClr val="FFFFFF"/>
                </a:solidFill>
              </a:rPr>
              <a:t>.</a:t>
            </a:r>
            <a:endParaRPr lang="en-US" sz="2800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679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8815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1A42D3-E1E5-48A7-AE3A-F908D5FE2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Kauppa ja kaupungit 1600-luvulla kpl 12.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6D99F68-255F-45B0-AF34-F6EA6EE88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593" y="1845734"/>
            <a:ext cx="7927167" cy="4023360"/>
          </a:xfrm>
        </p:spPr>
        <p:txBody>
          <a:bodyPr vert="horz" lIns="0" tIns="45720" rIns="0" bIns="45720" rtlCol="0" anchor="t">
            <a:normAutofit fontScale="92500"/>
          </a:bodyPr>
          <a:lstStyle/>
          <a:p>
            <a:r>
              <a:rPr lang="fi-FI" b="1" dirty="0">
                <a:cs typeface="Calibri"/>
              </a:rPr>
              <a:t>Merkantilistinen talouspolitiikka:</a:t>
            </a:r>
            <a:r>
              <a:rPr lang="fi-FI" dirty="0">
                <a:cs typeface="Calibri"/>
              </a:rPr>
              <a:t> tuontia rajoitettiin tullein, vientiä suosittiin </a:t>
            </a:r>
            <a:endParaRPr lang="fi-FI"/>
          </a:p>
          <a:p>
            <a:r>
              <a:rPr lang="fi-FI" b="1" dirty="0">
                <a:cs typeface="Calibri"/>
              </a:rPr>
              <a:t>Rauta, kupari ja terva tärkeitä vientituotteita</a:t>
            </a:r>
          </a:p>
          <a:p>
            <a:pPr marL="383540" lvl="1"/>
            <a:r>
              <a:rPr lang="fi-FI" dirty="0">
                <a:cs typeface="Calibri"/>
              </a:rPr>
              <a:t>Terva Pohjanmaalla tärkeä tuote: tarvittiin laivojen ja köysien kyllästyksen</a:t>
            </a:r>
          </a:p>
          <a:p>
            <a:pPr marL="383540" lvl="1"/>
            <a:r>
              <a:rPr lang="fi-FI" dirty="0">
                <a:cs typeface="Calibri"/>
              </a:rPr>
              <a:t>Kaivokset ja rautaruukit</a:t>
            </a:r>
          </a:p>
          <a:p>
            <a:r>
              <a:rPr lang="fi-FI" b="1" dirty="0">
                <a:cs typeface="Calibri"/>
              </a:rPr>
              <a:t>Tapulikaupungit</a:t>
            </a:r>
            <a:r>
              <a:rPr lang="fi-FI" dirty="0">
                <a:cs typeface="Calibri"/>
              </a:rPr>
              <a:t>: saivat harjoittaa ulkomaankauppaa (Viipuri, Turku, Helsinki)</a:t>
            </a:r>
          </a:p>
          <a:p>
            <a:r>
              <a:rPr lang="fi-FI" b="1" dirty="0">
                <a:cs typeface="Calibri"/>
              </a:rPr>
              <a:t>Maakaupungit:</a:t>
            </a:r>
            <a:r>
              <a:rPr lang="fi-FI" dirty="0">
                <a:cs typeface="Calibri"/>
              </a:rPr>
              <a:t> kauppa oman maan sisällä</a:t>
            </a:r>
          </a:p>
          <a:p>
            <a:r>
              <a:rPr lang="fi-FI" b="1" dirty="0">
                <a:cs typeface="Calibri"/>
              </a:rPr>
              <a:t>Kauppapakko</a:t>
            </a:r>
            <a:r>
              <a:rPr lang="fi-FI" dirty="0">
                <a:cs typeface="Calibri"/>
              </a:rPr>
              <a:t> </a:t>
            </a:r>
            <a:r>
              <a:rPr lang="fi-FI" b="1" dirty="0">
                <a:cs typeface="Calibri"/>
              </a:rPr>
              <a:t>Pohjanmaalla: </a:t>
            </a:r>
            <a:r>
              <a:rPr lang="fi-FI" dirty="0">
                <a:cs typeface="Calibri"/>
              </a:rPr>
              <a:t> ulkomaille menevät tuotteet oli myytävä Turkuun tai Tukholmaan</a:t>
            </a:r>
            <a:endParaRPr lang="fi-FI"/>
          </a:p>
          <a:p>
            <a:pPr marL="0" indent="0">
              <a:buNone/>
            </a:pPr>
            <a:r>
              <a:rPr lang="fi-FI" dirty="0">
                <a:cs typeface="Calibri"/>
              </a:rPr>
              <a:t>--&gt; kaupunkeja perustettiin 1600-luvulla paljon, erit. vesireittien varrelle</a:t>
            </a:r>
          </a:p>
          <a:p>
            <a:pPr marL="0" indent="0">
              <a:buNone/>
            </a:pPr>
            <a:r>
              <a:rPr lang="fi-FI" dirty="0">
                <a:cs typeface="Calibri"/>
              </a:rPr>
              <a:t>--&gt; </a:t>
            </a:r>
            <a:r>
              <a:rPr lang="fi-FI" i="1" dirty="0">
                <a:cs typeface="Calibri"/>
              </a:rPr>
              <a:t>porvareilla</a:t>
            </a:r>
            <a:r>
              <a:rPr lang="fi-FI" dirty="0">
                <a:cs typeface="Calibri"/>
              </a:rPr>
              <a:t> edelleen yksinoikeus kauppaan ja käsityöhön</a:t>
            </a:r>
          </a:p>
        </p:txBody>
      </p:sp>
    </p:spTree>
    <p:extLst>
      <p:ext uri="{BB962C8B-B14F-4D97-AF65-F5344CB8AC3E}">
        <p14:creationId xmlns:p14="http://schemas.microsoft.com/office/powerpoint/2010/main" val="2116650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BD5053-14B2-4938-9D20-0CDFBDC14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Tervamiilu</a:t>
            </a:r>
            <a:endParaRPr lang="fi-FI" dirty="0"/>
          </a:p>
        </p:txBody>
      </p:sp>
      <p:pic>
        <p:nvPicPr>
          <p:cNvPr id="4" name="Kuva 4" descr="Kuva, joka sisältää kohteen ulko, henkilö, henkilöt, vanha&#10;&#10;Kuvaus luotu automaattisesti">
            <a:extLst>
              <a:ext uri="{FF2B5EF4-FFF2-40B4-BE49-F238E27FC236}">
                <a16:creationId xmlns:a16="http://schemas.microsoft.com/office/drawing/2014/main" id="{B77A371A-C8C3-44ED-99D4-603EB48F0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585" y="1788939"/>
            <a:ext cx="5352735" cy="4435123"/>
          </a:xfrm>
        </p:spPr>
      </p:pic>
    </p:spTree>
    <p:extLst>
      <p:ext uri="{BB962C8B-B14F-4D97-AF65-F5344CB8AC3E}">
        <p14:creationId xmlns:p14="http://schemas.microsoft.com/office/powerpoint/2010/main" val="1519599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556B88A-0F36-4221-8ECC-612649847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77" y="516835"/>
            <a:ext cx="2313633" cy="2103875"/>
          </a:xfrm>
        </p:spPr>
        <p:txBody>
          <a:bodyPr>
            <a:normAutofit/>
          </a:bodyPr>
          <a:lstStyle/>
          <a:p>
            <a:r>
              <a:rPr lang="fi-FI" sz="3100" dirty="0">
                <a:solidFill>
                  <a:srgbClr val="FFFFFF"/>
                </a:solidFill>
                <a:cs typeface="Calibri Light"/>
              </a:rPr>
              <a:t>Kaupungit keskiajalta 1600-luvulle</a:t>
            </a:r>
            <a:endParaRPr lang="fi-FI" sz="3100" dirty="0">
              <a:solidFill>
                <a:srgbClr val="FF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B6482C-186A-4764-81B2-2709B3A1C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78" y="2653800"/>
            <a:ext cx="2313633" cy="3335519"/>
          </a:xfrm>
        </p:spPr>
        <p:txBody>
          <a:bodyPr>
            <a:normAutofit/>
          </a:bodyPr>
          <a:lstStyle/>
          <a:p>
            <a:endParaRPr lang="en-US" sz="130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Kuva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FA80AA6C-4BC7-46DE-A0C6-54B6F3FC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742" y="213038"/>
            <a:ext cx="5808499" cy="609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15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894613" y="634946"/>
            <a:ext cx="2767693" cy="1450757"/>
          </a:xfrm>
        </p:spPr>
        <p:txBody>
          <a:bodyPr>
            <a:normAutofit/>
          </a:bodyPr>
          <a:lstStyle/>
          <a:p>
            <a:r>
              <a:rPr lang="fi-FI" sz="4400"/>
              <a:t>Strömforsin ruukki 1695</a:t>
            </a:r>
          </a:p>
        </p:txBody>
      </p:sp>
      <p:pic>
        <p:nvPicPr>
          <p:cNvPr id="4" name="Sisällön paikkamerkki 3"/>
          <p:cNvPicPr>
            <a:picLocks noChangeAspect="1"/>
          </p:cNvPicPr>
          <p:nvPr/>
        </p:nvPicPr>
        <p:blipFill rotWithShape="1">
          <a:blip r:embed="rId2"/>
          <a:srcRect l="10861" r="16004" b="2"/>
          <a:stretch/>
        </p:blipFill>
        <p:spPr>
          <a:xfrm>
            <a:off x="475499" y="640081"/>
            <a:ext cx="5182351" cy="53144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19107" y="2085703"/>
            <a:ext cx="26746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D698CA-2A4C-40E1-A58B-322BB6FB4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613" y="2198913"/>
            <a:ext cx="2767693" cy="375556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3849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AD6214-AE4D-4E2D-9E9E-A6B4AA6C2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>
                <a:cs typeface="Calibri Light"/>
              </a:rPr>
              <a:t>Maatalous ja suuret nälkävuodet 1600-luvulla kpl 12. 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EEEB1A9-C874-4A11-9E6D-0F99A206A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23" y="1774740"/>
            <a:ext cx="8864284" cy="4065956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fi-FI" dirty="0">
                <a:cs typeface="Calibri"/>
              </a:rPr>
              <a:t>Pääasiallinen elinkeino: 90% väestöstä viljeli maata</a:t>
            </a:r>
          </a:p>
          <a:p>
            <a:r>
              <a:rPr lang="fi-FI" dirty="0">
                <a:cs typeface="Calibri"/>
              </a:rPr>
              <a:t>Maataloutta ei juurikaan kehitetty</a:t>
            </a:r>
          </a:p>
          <a:p>
            <a:pPr marL="383540" lvl="1"/>
            <a:r>
              <a:rPr lang="fi-FI" sz="2000" i="1" dirty="0">
                <a:cs typeface="Calibri"/>
              </a:rPr>
              <a:t>Peltoviljely, kaskiviljely, karjanhoito</a:t>
            </a:r>
          </a:p>
          <a:p>
            <a:pPr marL="383540" lvl="1"/>
            <a:endParaRPr lang="fi-FI" sz="2000" i="1" dirty="0">
              <a:cs typeface="Calibri"/>
            </a:endParaRPr>
          </a:p>
          <a:p>
            <a:pPr marL="200660" lvl="1" indent="0">
              <a:buNone/>
            </a:pPr>
            <a:r>
              <a:rPr lang="fi-FI" sz="2000" dirty="0">
                <a:cs typeface="Calibri"/>
              </a:rPr>
              <a:t>Suurvaltasodat rasittivat talonpoikia</a:t>
            </a:r>
          </a:p>
          <a:p>
            <a:pPr marL="383540" lvl="1"/>
            <a:r>
              <a:rPr lang="fi-FI" sz="2000">
                <a:cs typeface="Calibri"/>
              </a:rPr>
              <a:t>Talonpoikien korkea kuolleisuus</a:t>
            </a:r>
          </a:p>
          <a:p>
            <a:pPr marL="383540" lvl="1"/>
            <a:r>
              <a:rPr lang="fi-FI" sz="2000" dirty="0">
                <a:cs typeface="Calibri"/>
              </a:rPr>
              <a:t>Verot jäivät maksamatta</a:t>
            </a:r>
          </a:p>
          <a:p>
            <a:pPr marL="383540" lvl="1"/>
            <a:endParaRPr lang="fi-FI" sz="2000" dirty="0">
              <a:cs typeface="Calibri"/>
            </a:endParaRPr>
          </a:p>
          <a:p>
            <a:pPr marL="200660" lvl="1" indent="0">
              <a:buNone/>
            </a:pPr>
            <a:r>
              <a:rPr lang="fi-FI" sz="2000" dirty="0">
                <a:cs typeface="Calibri"/>
              </a:rPr>
              <a:t>--&gt; Talonpoikien ahdinko huipentui </a:t>
            </a:r>
            <a:r>
              <a:rPr lang="fi-FI" sz="2000" b="1" dirty="0">
                <a:cs typeface="Calibri"/>
              </a:rPr>
              <a:t>suuriin nälkävuosiin 1696-1697:</a:t>
            </a:r>
          </a:p>
          <a:p>
            <a:pPr marL="486410" lvl="1" indent="-285750"/>
            <a:r>
              <a:rPr lang="fi-FI" sz="2000" dirty="0">
                <a:cs typeface="Calibri"/>
              </a:rPr>
              <a:t>Kylmä ilmasto (</a:t>
            </a:r>
            <a:r>
              <a:rPr lang="fi-FI" sz="2000" i="1" dirty="0">
                <a:cs typeface="Calibri"/>
              </a:rPr>
              <a:t>pieni jääkausi</a:t>
            </a:r>
            <a:r>
              <a:rPr lang="fi-FI" sz="2000" dirty="0">
                <a:cs typeface="Calibri"/>
              </a:rPr>
              <a:t>)</a:t>
            </a:r>
          </a:p>
          <a:p>
            <a:pPr marL="486410" lvl="1" indent="-285750"/>
            <a:r>
              <a:rPr lang="fi-FI" sz="2000" dirty="0">
                <a:cs typeface="Calibri"/>
              </a:rPr>
              <a:t>25-30% väestöstä kuoli</a:t>
            </a:r>
          </a:p>
          <a:p>
            <a:pPr marL="486410" lvl="1" indent="-285750"/>
            <a:r>
              <a:rPr lang="fi-FI" sz="2000" dirty="0">
                <a:cs typeface="Calibri"/>
              </a:rPr>
              <a:t>Kerjuu ja tautien leviäminen</a:t>
            </a:r>
          </a:p>
          <a:p>
            <a:pPr marL="486410" lvl="1" indent="-285750"/>
            <a:r>
              <a:rPr lang="fi-FI" sz="2000" dirty="0">
                <a:cs typeface="Calibri"/>
              </a:rPr>
              <a:t>Tilojen autioituminen</a:t>
            </a:r>
          </a:p>
          <a:p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458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8643"/>
          <a:stretch/>
        </p:blipFill>
        <p:spPr>
          <a:xfrm>
            <a:off x="12" y="10"/>
            <a:ext cx="5667666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710114" y="0"/>
            <a:ext cx="34385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774490" y="3266850"/>
            <a:ext cx="3312384" cy="29260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800" dirty="0">
                <a:solidFill>
                  <a:srgbClr val="FFFFFF"/>
                </a:solidFill>
              </a:rPr>
              <a:t>Pietari Brahe 1602-1680</a:t>
            </a:r>
            <a:br>
              <a:rPr lang="en-US" sz="3800" dirty="0">
                <a:solidFill>
                  <a:srgbClr val="FFFFFF"/>
                </a:solidFill>
              </a:rPr>
            </a:br>
            <a:br>
              <a:rPr lang="en-US" sz="3800" dirty="0"/>
            </a:br>
            <a:r>
              <a:rPr lang="fi-FI" sz="3800" dirty="0">
                <a:solidFill>
                  <a:schemeClr val="bg1"/>
                </a:solidFill>
                <a:ea typeface="+mj-lt"/>
                <a:cs typeface="+mj-lt"/>
              </a:rPr>
              <a:t>Suomen kenraalikuvernöörinä(1637-40, 1648-51): tiet, postilaitos, kaupungit, Turun Akatemia, hallinto</a:t>
            </a:r>
            <a:endParaRPr lang="en-US" sz="3800">
              <a:solidFill>
                <a:schemeClr val="bg1"/>
              </a:solidFill>
              <a:ea typeface="+mj-lt"/>
              <a:cs typeface="+mj-lt"/>
            </a:endParaRPr>
          </a:p>
          <a:p>
            <a:endParaRPr lang="en-US" sz="3800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679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75514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43199" y="286603"/>
            <a:ext cx="5063240" cy="1450757"/>
          </a:xfrm>
        </p:spPr>
        <p:txBody>
          <a:bodyPr>
            <a:normAutofit/>
          </a:bodyPr>
          <a:lstStyle/>
          <a:p>
            <a:r>
              <a:rPr lang="fi-FI">
                <a:solidFill>
                  <a:schemeClr val="accent2"/>
                </a:solidFill>
              </a:rPr>
              <a:t>Brahen perustamat kaupungit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83153" y="2023962"/>
            <a:ext cx="5023286" cy="3845131"/>
          </a:xfrm>
        </p:spPr>
        <p:txBody>
          <a:bodyPr>
            <a:normAutofit/>
          </a:bodyPr>
          <a:lstStyle/>
          <a:p>
            <a:r>
              <a:rPr lang="fi-FI" sz="1900"/>
              <a:t>Ensimmäisellä kaudellaan Brahe perusti </a:t>
            </a:r>
            <a:r>
              <a:rPr lang="fi-FI" sz="1900" b="1"/>
              <a:t>Hämeenlinnan (1638) </a:t>
            </a:r>
            <a:r>
              <a:rPr lang="fi-FI" sz="1900"/>
              <a:t>ja </a:t>
            </a:r>
            <a:r>
              <a:rPr lang="fi-FI" sz="1900" b="1"/>
              <a:t>Savonlinnan (1639) </a:t>
            </a:r>
            <a:r>
              <a:rPr lang="fi-FI" sz="1900"/>
              <a:t>Virkakautensa jälkeen hän saattoi vaikuttaa myös </a:t>
            </a:r>
            <a:r>
              <a:rPr lang="fi-FI" sz="1900" b="1"/>
              <a:t>Sortavalan</a:t>
            </a:r>
            <a:r>
              <a:rPr lang="fi-FI" sz="1900"/>
              <a:t> perustamiseen. Helsinki siirrettiin tänä aikana </a:t>
            </a:r>
            <a:r>
              <a:rPr lang="fi-FI" sz="1900" b="1"/>
              <a:t>Vantaankosken suulta Vironniemelle</a:t>
            </a:r>
            <a:r>
              <a:rPr lang="fi-FI" sz="1900"/>
              <a:t>.</a:t>
            </a:r>
          </a:p>
          <a:p>
            <a:r>
              <a:rPr lang="fi-FI" sz="1900"/>
              <a:t>Toisella virkakaudellaan Brahe perusti uusiksi kaupungeiksi </a:t>
            </a:r>
            <a:r>
              <a:rPr lang="fi-FI" sz="1900" b="1"/>
              <a:t>1649 Salon </a:t>
            </a:r>
            <a:r>
              <a:rPr lang="fi-FI" sz="1900"/>
              <a:t>(nykyinen Raahe), </a:t>
            </a:r>
            <a:r>
              <a:rPr lang="fi-FI" sz="1900" b="1"/>
              <a:t>Lappeenrannan ja </a:t>
            </a:r>
            <a:r>
              <a:rPr lang="fi-FI" sz="1900" b="1" err="1"/>
              <a:t>Koppön</a:t>
            </a:r>
            <a:r>
              <a:rPr lang="fi-FI" sz="1900" b="1"/>
              <a:t> eli Kristiinankaupungin</a:t>
            </a:r>
            <a:r>
              <a:rPr lang="fi-FI" sz="1900"/>
              <a:t>, </a:t>
            </a:r>
            <a:r>
              <a:rPr lang="fi-FI" sz="1900" b="1"/>
              <a:t>1650 Kajaanin</a:t>
            </a:r>
            <a:r>
              <a:rPr lang="fi-FI" sz="1900"/>
              <a:t>, </a:t>
            </a:r>
            <a:r>
              <a:rPr lang="fi-FI" sz="1900" b="1"/>
              <a:t>1652 Pietarsaaren </a:t>
            </a:r>
            <a:r>
              <a:rPr lang="fi-FI" sz="1900"/>
              <a:t>sekä </a:t>
            </a:r>
            <a:r>
              <a:rPr lang="fi-FI" sz="1900" b="1"/>
              <a:t>1653 Vehkalahden (nykyinen Hamina)</a:t>
            </a:r>
            <a:r>
              <a:rPr lang="fi-FI" sz="1900"/>
              <a:t>, </a:t>
            </a:r>
            <a:r>
              <a:rPr lang="fi-FI" sz="1900" b="1"/>
              <a:t>Kuopion ja </a:t>
            </a:r>
            <a:r>
              <a:rPr lang="fi-FI" sz="1900" b="1" err="1"/>
              <a:t>Brahean</a:t>
            </a:r>
            <a:r>
              <a:rPr lang="fi-FI" sz="1900"/>
              <a:t> (nykyisin Lieksa).</a:t>
            </a:r>
          </a:p>
          <a:p>
            <a:endParaRPr lang="fi-FI" sz="19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617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6326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35230A27-1553-42F8-99D7-829868E13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A772232D-B4D6-429F-B3D1-2D9891B85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3772" y="963997"/>
            <a:ext cx="2441018" cy="4938361"/>
          </a:xfrm>
        </p:spPr>
        <p:txBody>
          <a:bodyPr anchor="ctr">
            <a:normAutofit/>
          </a:bodyPr>
          <a:lstStyle/>
          <a:p>
            <a:pPr algn="r"/>
            <a:r>
              <a:rPr lang="fi-FI" sz="3800"/>
              <a:t>1600-luvun yhteiskunta</a:t>
            </a: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02CC3441-26B3-4381-B3DF-8AE3C288B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87688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623981" y="466551"/>
            <a:ext cx="5282863" cy="6017956"/>
          </a:xfrm>
        </p:spPr>
        <p:txBody>
          <a:bodyPr vert="horz" lIns="0" tIns="45720" rIns="0" bIns="45720" rtlCol="0" anchor="ctr">
            <a:noAutofit/>
          </a:bodyPr>
          <a:lstStyle/>
          <a:p>
            <a:r>
              <a:rPr lang="fi-FI" sz="1800" dirty="0">
                <a:cs typeface="Calibri"/>
              </a:rPr>
              <a:t>Suomen asema jäi suurvalta-ajan Ruotsissa syrjäiseksi</a:t>
            </a:r>
          </a:p>
          <a:p>
            <a:pPr marL="383540" lvl="1"/>
            <a:r>
              <a:rPr lang="fi-FI" dirty="0">
                <a:cs typeface="Calibri"/>
              </a:rPr>
              <a:t>Ruotsin painopiste </a:t>
            </a:r>
            <a:r>
              <a:rPr lang="fi-FI" i="1" dirty="0">
                <a:cs typeface="Calibri"/>
              </a:rPr>
              <a:t>Baltiassa ja Etelässä</a:t>
            </a:r>
          </a:p>
          <a:p>
            <a:pPr marL="383540" lvl="1"/>
            <a:r>
              <a:rPr lang="fi-FI" b="1" dirty="0">
                <a:cs typeface="Calibri"/>
              </a:rPr>
              <a:t>Kenraalikuvernööri</a:t>
            </a:r>
            <a:r>
              <a:rPr lang="fi-FI" dirty="0">
                <a:cs typeface="Calibri"/>
              </a:rPr>
              <a:t> Suomen käskynhaltija: vastuu hallinnosta, veroista, johti Turun hovioikeutta, kuuluisimpia </a:t>
            </a:r>
            <a:r>
              <a:rPr lang="fi-FI" i="1" dirty="0">
                <a:cs typeface="Calibri"/>
              </a:rPr>
              <a:t>Nils </a:t>
            </a:r>
            <a:r>
              <a:rPr lang="fi-FI" i="1" dirty="0" err="1">
                <a:cs typeface="Calibri"/>
              </a:rPr>
              <a:t>Bielke</a:t>
            </a:r>
            <a:r>
              <a:rPr lang="fi-FI" i="1" dirty="0">
                <a:cs typeface="Calibri" panose="020F0502020204030204"/>
              </a:rPr>
              <a:t> ja Pietari Brahe</a:t>
            </a:r>
          </a:p>
          <a:p>
            <a:pPr marL="383540" lvl="1"/>
            <a:r>
              <a:rPr lang="fi-FI" b="1" dirty="0">
                <a:cs typeface="Calibri" panose="020F0502020204030204"/>
              </a:rPr>
              <a:t>Brahen</a:t>
            </a:r>
            <a:r>
              <a:rPr lang="fi-FI" dirty="0">
                <a:cs typeface="Calibri" panose="020F0502020204030204"/>
              </a:rPr>
              <a:t> kaudella </a:t>
            </a:r>
            <a:r>
              <a:rPr lang="fi-FI" i="1" dirty="0">
                <a:cs typeface="Calibri" panose="020F0502020204030204"/>
              </a:rPr>
              <a:t>postilaitos, Turun Akatemia, uusia kaupunkeja, kestikievarit</a:t>
            </a:r>
          </a:p>
          <a:p>
            <a:pPr marL="200660" lvl="1" indent="0">
              <a:buNone/>
            </a:pPr>
            <a:r>
              <a:rPr lang="fi-FI" b="1" dirty="0">
                <a:cs typeface="Calibri" panose="020F0502020204030204"/>
              </a:rPr>
              <a:t>Verotus </a:t>
            </a:r>
            <a:r>
              <a:rPr lang="fi-FI" dirty="0">
                <a:cs typeface="Calibri" panose="020F0502020204030204"/>
              </a:rPr>
              <a:t>ankaraa: maaveron lisäksi muita veroja, verot luontaistuotteina, veroissa epäselvyyksiä</a:t>
            </a:r>
          </a:p>
          <a:p>
            <a:pPr marL="200660" lvl="1" indent="0">
              <a:buNone/>
            </a:pPr>
            <a:r>
              <a:rPr lang="fi-FI" b="1" dirty="0">
                <a:cs typeface="Calibri" panose="020F0502020204030204"/>
              </a:rPr>
              <a:t>Sotaväenotot </a:t>
            </a:r>
            <a:r>
              <a:rPr lang="fi-FI" dirty="0">
                <a:cs typeface="Calibri" panose="020F0502020204030204"/>
              </a:rPr>
              <a:t>rasittivat talonpoikia</a:t>
            </a:r>
            <a:endParaRPr lang="fi-FI">
              <a:cs typeface="Calibri"/>
            </a:endParaRPr>
          </a:p>
          <a:p>
            <a:pPr marL="200660" lvl="1" indent="0">
              <a:buNone/>
            </a:pPr>
            <a:r>
              <a:rPr lang="fi-FI" b="1" dirty="0">
                <a:cs typeface="Calibri"/>
              </a:rPr>
              <a:t>Infrastruktuuri heikko</a:t>
            </a:r>
            <a:r>
              <a:rPr lang="fi-FI" dirty="0">
                <a:cs typeface="Calibri"/>
              </a:rPr>
              <a:t>: erityisesti talvella tieverkosto kehno, kuningas määräsi kunnostamaan</a:t>
            </a:r>
          </a:p>
          <a:p>
            <a:pPr marL="200660" lvl="1" indent="0">
              <a:buNone/>
            </a:pPr>
            <a:r>
              <a:rPr lang="fi-FI" b="1" dirty="0">
                <a:cs typeface="Calibri"/>
              </a:rPr>
              <a:t>Puhdasoppisuuden aika</a:t>
            </a:r>
            <a:r>
              <a:rPr lang="fi-FI" dirty="0">
                <a:cs typeface="Calibri"/>
              </a:rPr>
              <a:t>: kirkon yhdenmukaistaminen, katolisten tapojen kieltäminen, saarnat keskeisiä, lukutaito ja kristinopin alkeiden opiskelu, uusien seurakuntien perustaminen</a:t>
            </a:r>
          </a:p>
          <a:p>
            <a:pPr marL="200660" lvl="1" indent="0">
              <a:buNone/>
            </a:pPr>
            <a:r>
              <a:rPr lang="fi-FI" b="1" dirty="0">
                <a:cs typeface="Calibri"/>
              </a:rPr>
              <a:t>Noitavainot:</a:t>
            </a:r>
            <a:r>
              <a:rPr lang="fi-FI" dirty="0">
                <a:cs typeface="Calibri"/>
              </a:rPr>
              <a:t> syytettynä n. 2000 ihmistä (1500-1700-l.), kuolemantuomioita ja sakkoja, noita paholaisen liittolainen, taustalla loitsut ja taikausko</a:t>
            </a:r>
          </a:p>
          <a:p>
            <a:endParaRPr lang="fi-FI" sz="18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19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43199" y="286603"/>
            <a:ext cx="5063240" cy="1450757"/>
          </a:xfrm>
        </p:spPr>
        <p:txBody>
          <a:bodyPr>
            <a:normAutofit/>
          </a:bodyPr>
          <a:lstStyle/>
          <a:p>
            <a:r>
              <a:rPr lang="fi-FI" sz="4400" dirty="0">
                <a:solidFill>
                  <a:schemeClr val="accent2"/>
                </a:solidFill>
              </a:rPr>
              <a:t>Ruotsin laajeneminen suurvallaksi kpl 10.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83153" y="2023962"/>
            <a:ext cx="5023286" cy="3845131"/>
          </a:xfrm>
        </p:spPr>
        <p:txBody>
          <a:bodyPr>
            <a:normAutofit/>
          </a:bodyPr>
          <a:lstStyle/>
          <a:p>
            <a:r>
              <a:rPr lang="fi-FI" dirty="0"/>
              <a:t>Syyt:</a:t>
            </a:r>
          </a:p>
          <a:p>
            <a:r>
              <a:rPr lang="fi-FI" b="1" dirty="0"/>
              <a:t>2. Armeijan uudistaminen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i="1" dirty="0"/>
              <a:t>Talonpoikaisarmeija</a:t>
            </a:r>
            <a:r>
              <a:rPr lang="fi-FI" dirty="0"/>
              <a:t> runkona (edullinen)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i="1" dirty="0"/>
              <a:t>Ketterä taktiikka</a:t>
            </a:r>
            <a:r>
              <a:rPr lang="fi-FI" dirty="0"/>
              <a:t>: ratsuväki, jalkaväki ja tykistö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i="1" dirty="0"/>
              <a:t>Koulutettu sodanjohto</a:t>
            </a:r>
          </a:p>
          <a:p>
            <a:pPr>
              <a:buFont typeface="Wingdings" panose="05000000000000000000" pitchFamily="2" charset="2"/>
              <a:buChar char="Ø"/>
            </a:pPr>
            <a:endParaRPr lang="fi-FI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fi-FI" i="1" dirty="0">
                <a:sym typeface="Wingdings" panose="05000000000000000000" pitchFamily="2" charset="2"/>
              </a:rPr>
              <a:t> Sodat 1600-luvulla hyvin kuluttavia: taudit, nälkä, ankara verotus, kylien tuhoutuminen.. </a:t>
            </a:r>
            <a:endParaRPr lang="fi-FI" i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617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38634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69277" y="605896"/>
            <a:ext cx="2313633" cy="5646208"/>
          </a:xfrm>
        </p:spPr>
        <p:txBody>
          <a:bodyPr anchor="ctr">
            <a:normAutofit/>
          </a:bodyPr>
          <a:lstStyle/>
          <a:p>
            <a:r>
              <a:rPr lang="fi-FI" sz="3100">
                <a:solidFill>
                  <a:srgbClr val="FFFFFF"/>
                </a:solidFill>
              </a:rPr>
              <a:t>Creutzit Pernajalla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56512" y="605896"/>
            <a:ext cx="4810247" cy="5646208"/>
          </a:xfrm>
        </p:spPr>
        <p:txBody>
          <a:bodyPr anchor="ctr">
            <a:normAutofit/>
          </a:bodyPr>
          <a:lstStyle/>
          <a:p>
            <a:r>
              <a:rPr lang="fi-FI" dirty="0"/>
              <a:t>Kuningas Kaarle IX läänitti 30 tilaa Pernajassa virolaiselle sotaleskelle nimeltään </a:t>
            </a:r>
            <a:r>
              <a:rPr lang="fi-FI" dirty="0" err="1"/>
              <a:t>Catharina</a:t>
            </a:r>
            <a:r>
              <a:rPr lang="fi-FI" dirty="0"/>
              <a:t> Hess von </a:t>
            </a:r>
            <a:r>
              <a:rPr lang="fi-FI" dirty="0" err="1"/>
              <a:t>Wichdorff</a:t>
            </a:r>
            <a:r>
              <a:rPr lang="fi-FI" dirty="0"/>
              <a:t>. Tällä tavalla kuningas korvasi  </a:t>
            </a:r>
            <a:r>
              <a:rPr lang="fi-FI" dirty="0" err="1"/>
              <a:t>Catharinalle</a:t>
            </a:r>
            <a:r>
              <a:rPr lang="fi-FI" dirty="0"/>
              <a:t> sen, että hänen aviomiehensä oli kaatunut sodassa isänmaan puolesta. Kun </a:t>
            </a:r>
            <a:r>
              <a:rPr lang="fi-FI" dirty="0" err="1"/>
              <a:t>Catharina</a:t>
            </a:r>
            <a:r>
              <a:rPr lang="fi-FI" dirty="0"/>
              <a:t> sittemmin vuonna 1614 avioitui Ernst Larsson </a:t>
            </a:r>
            <a:r>
              <a:rPr lang="fi-FI" dirty="0" err="1"/>
              <a:t>Creutzin</a:t>
            </a:r>
            <a:r>
              <a:rPr lang="fi-FI" dirty="0"/>
              <a:t> kanssa </a:t>
            </a:r>
            <a:r>
              <a:rPr lang="fi-FI" dirty="0" err="1"/>
              <a:t>Suur</a:t>
            </a:r>
            <a:r>
              <a:rPr lang="fi-FI" dirty="0"/>
              <a:t>-Sarvilahdesta, joka myöskin sijaitsee Pernajassa, läänitys siirtyi aviomiehelle. Tämä läänitys laajennettiin kuningas Kustaa II Adolfin aikana lahjoitukseksi vuonna 1625.</a:t>
            </a:r>
          </a:p>
        </p:txBody>
      </p:sp>
    </p:spTree>
    <p:extLst>
      <p:ext uri="{BB962C8B-B14F-4D97-AF65-F5344CB8AC3E}">
        <p14:creationId xmlns:p14="http://schemas.microsoft.com/office/powerpoint/2010/main" val="486070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6BB2E5-F5C5-4876-9282-B0246E035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53EAE7-3851-4CE7-BE81-EF90F19EF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5EFB6A-0AF1-46B2-B103-4AA6C7B31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4D3E4EC-9CAC-455D-8511-5C0D0BEFC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DF40A7-2316-4304-8880-2FA7451E9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Lorentz Creutz ja Suur-Sarvilahden kartano 1683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/>
          <a:srcRect r="8894"/>
          <a:stretch/>
        </p:blipFill>
        <p:spPr>
          <a:xfrm>
            <a:off x="20" y="10"/>
            <a:ext cx="5983116" cy="4744794"/>
          </a:xfrm>
          <a:prstGeom prst="rect">
            <a:avLst/>
          </a:prstGeom>
        </p:spPr>
      </p:pic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556" r="4608" b="-4"/>
          <a:stretch/>
        </p:blipFill>
        <p:spPr>
          <a:xfrm>
            <a:off x="6103786" y="1965"/>
            <a:ext cx="3040214" cy="47477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4BD36A9-BAC7-415E-8DDB-4C743838F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0572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57808" y="516835"/>
            <a:ext cx="2325102" cy="2103875"/>
          </a:xfrm>
        </p:spPr>
        <p:txBody>
          <a:bodyPr>
            <a:normAutofit/>
          </a:bodyPr>
          <a:lstStyle/>
          <a:p>
            <a:r>
              <a:rPr lang="fi-FI" sz="3100"/>
              <a:t>Malmgårdin kartano, alun perin 1614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3195" y="2633962"/>
            <a:ext cx="20574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9A6F25-0FD2-467B-826B-8A740F12C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78" y="2736574"/>
            <a:ext cx="2313633" cy="3366047"/>
          </a:xfrm>
        </p:spPr>
        <p:txBody>
          <a:bodyPr>
            <a:normAutofit/>
          </a:bodyPr>
          <a:lstStyle/>
          <a:p>
            <a:endParaRPr lang="en-US" sz="1300"/>
          </a:p>
        </p:txBody>
      </p:sp>
      <p:pic>
        <p:nvPicPr>
          <p:cNvPr id="4" name="Sisällön paikkamerkki 3"/>
          <p:cNvPicPr>
            <a:picLocks noChangeAspect="1"/>
          </p:cNvPicPr>
          <p:nvPr/>
        </p:nvPicPr>
        <p:blipFill rotWithShape="1">
          <a:blip r:embed="rId2"/>
          <a:srcRect l="24584" r="22415" b="2"/>
          <a:stretch/>
        </p:blipFill>
        <p:spPr>
          <a:xfrm>
            <a:off x="3056282" y="10"/>
            <a:ext cx="608345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82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04" b="14766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>
                <a:solidFill>
                  <a:srgbClr val="FFFFFF"/>
                </a:solidFill>
              </a:rPr>
              <a:t>Wrede-suvun kartano Anjalassa (läänitettiin 1608)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0910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" y="0"/>
            <a:ext cx="34385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42900" y="640080"/>
            <a:ext cx="2744434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Johannes Gezelius vanhempi: Yxi lapsen paras tavara (1666)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08" b="11027"/>
          <a:stretch/>
        </p:blipFill>
        <p:spPr>
          <a:xfrm>
            <a:off x="3479799" y="10"/>
            <a:ext cx="566420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56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8662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 bwMode="auto">
          <a:xfrm>
            <a:off x="822960" y="286603"/>
            <a:ext cx="7543800" cy="1450757"/>
          </a:xfrm>
        </p:spPr>
        <p:txBody>
          <a:bodyPr numCol="1" anchorCtr="0" compatLnSpc="1">
            <a:prstTxWarp prst="textNoShape">
              <a:avLst/>
            </a:prstTxWarp>
            <a:normAutofit/>
          </a:bodyPr>
          <a:lstStyle/>
          <a:p>
            <a:r>
              <a:rPr lang="fi-FI">
                <a:effectLst/>
              </a:rPr>
              <a:t>Koulutus 1600-luvulla</a:t>
            </a:r>
          </a:p>
        </p:txBody>
      </p:sp>
      <p:graphicFrame>
        <p:nvGraphicFramePr>
          <p:cNvPr id="30724" name="Rectangle 3">
            <a:extLst>
              <a:ext uri="{FF2B5EF4-FFF2-40B4-BE49-F238E27FC236}">
                <a16:creationId xmlns:a16="http://schemas.microsoft.com/office/drawing/2014/main" id="{F85FD6F7-A871-4567-9951-C21F5084B2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6349758"/>
              </p:ext>
            </p:extLst>
          </p:nvPr>
        </p:nvGraphicFramePr>
        <p:xfrm>
          <a:off x="822722" y="2098515"/>
          <a:ext cx="75438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0E9A622-9996-4927-BBCD-AEE2687B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1DE3FC3-BAC1-4105-9620-4FB64EDCE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44270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369276" y="516835"/>
            <a:ext cx="2801627" cy="2103875"/>
          </a:xfrm>
        </p:spPr>
        <p:txBody>
          <a:bodyPr numCol="1" anchorCtr="0" compatLnSpc="1">
            <a:prstTxWarp prst="textNoShape">
              <a:avLst/>
            </a:prstTxWarp>
            <a:normAutofit/>
          </a:bodyPr>
          <a:lstStyle/>
          <a:p>
            <a:r>
              <a:rPr lang="fi-FI" sz="3100">
                <a:solidFill>
                  <a:srgbClr val="FFFFFF"/>
                </a:solidFill>
                <a:effectLst/>
              </a:rPr>
              <a:t>Turun Akatemia 1827</a:t>
            </a:r>
          </a:p>
        </p:txBody>
      </p:sp>
      <p:sp>
        <p:nvSpPr>
          <p:cNvPr id="31746" name="Rectangle 3"/>
          <p:cNvSpPr>
            <a:spLocks noGrp="1"/>
          </p:cNvSpPr>
          <p:nvPr>
            <p:ph idx="1"/>
          </p:nvPr>
        </p:nvSpPr>
        <p:spPr>
          <a:xfrm>
            <a:off x="369278" y="2653800"/>
            <a:ext cx="2801625" cy="3335519"/>
          </a:xfrm>
        </p:spPr>
        <p:txBody>
          <a:bodyPr>
            <a:normAutofit/>
          </a:bodyPr>
          <a:lstStyle/>
          <a:p>
            <a:endParaRPr lang="fi-FI" sz="1300">
              <a:solidFill>
                <a:srgbClr val="FFFFFF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EF02B21-6D04-4A6A-B03E-CF7642D59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3009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748" name="Picture 7" descr="Filosofisen tiedekunnan sinettileimasin 1653. Kuva Matti Ruotsalainen."/>
          <p:cNvPicPr>
            <a:picLocks noChangeAspect="1" noChangeArrowheads="1"/>
          </p:cNvPicPr>
          <p:nvPr/>
        </p:nvPicPr>
        <p:blipFill rotWithShape="1">
          <a:blip r:embed="rId2" cstate="print"/>
          <a:srcRect l="10655" r="9012" b="6"/>
          <a:stretch/>
        </p:blipFill>
        <p:spPr bwMode="auto">
          <a:xfrm>
            <a:off x="3609120" y="-2655"/>
            <a:ext cx="2704983" cy="3358597"/>
          </a:xfrm>
          <a:prstGeom prst="rect">
            <a:avLst/>
          </a:prstGeom>
          <a:noFill/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97E39010-823C-439A-B438-FEEDF5490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209" y="0"/>
            <a:ext cx="2707526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7" name="Picture 5" descr="Tiedosto:Academy Turku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14003" r="3" b="3"/>
          <a:stretch/>
        </p:blipFill>
        <p:spPr bwMode="auto">
          <a:xfrm>
            <a:off x="3609120" y="3504904"/>
            <a:ext cx="5530616" cy="3353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43199" y="286603"/>
            <a:ext cx="5063240" cy="14507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>
                <a:solidFill>
                  <a:schemeClr val="accent2"/>
                </a:solidFill>
              </a:rPr>
              <a:t>Suuri Pohjan sota 1700-1721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51520" y="1737360"/>
            <a:ext cx="5554919" cy="5076016"/>
          </a:xfrm>
        </p:spPr>
        <p:txBody>
          <a:bodyPr vert="horz" lIns="0" tIns="45720" rIns="0" bIns="45720" rtlCol="0" anchor="t">
            <a:normAutofit/>
          </a:bodyPr>
          <a:lstStyle/>
          <a:p>
            <a:endParaRPr lang="fi-FI" sz="1900" dirty="0"/>
          </a:p>
          <a:p>
            <a:r>
              <a:rPr lang="fi-FI" sz="2400" dirty="0"/>
              <a:t>1600-luvun lopulla Ruotsin kuninkaana nuori </a:t>
            </a:r>
            <a:r>
              <a:rPr lang="fi-FI" sz="2400" b="1" dirty="0"/>
              <a:t>Kaarle XII </a:t>
            </a:r>
            <a:r>
              <a:rPr lang="fi-FI" sz="2400" dirty="0"/>
              <a:t>(15-v.)</a:t>
            </a:r>
          </a:p>
          <a:p>
            <a:r>
              <a:rPr lang="fi-FI" sz="2400" dirty="0"/>
              <a:t>Viholliset Venäjä, Puola ja Tanska tekivät </a:t>
            </a:r>
            <a:r>
              <a:rPr lang="fi-FI" sz="2400" b="1" dirty="0"/>
              <a:t>liiton</a:t>
            </a:r>
            <a:r>
              <a:rPr lang="fi-FI" sz="2400" dirty="0"/>
              <a:t> Ruotsia vastaan v. 1699</a:t>
            </a:r>
          </a:p>
          <a:p>
            <a:r>
              <a:rPr lang="fi-FI" sz="2400" b="1" dirty="0"/>
              <a:t>Suureksi Pohjan sodaksi </a:t>
            </a:r>
            <a:r>
              <a:rPr lang="fi-FI" sz="2400" dirty="0"/>
              <a:t>kutsuttu sota alkoi v. 1700 </a:t>
            </a:r>
            <a:r>
              <a:rPr lang="fi-FI" sz="2400" i="1" dirty="0"/>
              <a:t>Etelä-Ruotsissa</a:t>
            </a:r>
            <a:r>
              <a:rPr lang="fi-FI" sz="2400" dirty="0"/>
              <a:t> ja </a:t>
            </a:r>
            <a:r>
              <a:rPr lang="fi-FI" sz="2400" i="1" dirty="0" err="1"/>
              <a:t>Holsteinissa</a:t>
            </a:r>
            <a:r>
              <a:rPr lang="fi-FI" sz="2400" dirty="0"/>
              <a:t> Saksassa Tanskaa vastaan: Ruotsi kukisti Tanskan</a:t>
            </a:r>
          </a:p>
          <a:p>
            <a:r>
              <a:rPr lang="fi-FI" sz="2400" dirty="0"/>
              <a:t>Marraskuussa 1700 käydyssä </a:t>
            </a:r>
            <a:r>
              <a:rPr lang="fi-FI" sz="2400" i="1" dirty="0"/>
              <a:t>Narvan taistelussa </a:t>
            </a:r>
            <a:r>
              <a:rPr lang="fi-FI" sz="2400" dirty="0"/>
              <a:t>Ruotsi kukisti Venäjän</a:t>
            </a:r>
          </a:p>
          <a:p>
            <a:endParaRPr lang="fi-FI" sz="19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617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047500" y="639097"/>
            <a:ext cx="3609804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Kaarle XII</a:t>
            </a:r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031"/>
          <a:stretch/>
        </p:blipFill>
        <p:spPr bwMode="auto">
          <a:xfrm>
            <a:off x="20" y="10"/>
            <a:ext cx="4571980" cy="6857990"/>
          </a:xfrm>
          <a:prstGeom prst="rect">
            <a:avLst/>
          </a:prstGeom>
          <a:noFill/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03789" y="4343400"/>
            <a:ext cx="329184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23876" b="3240"/>
          <a:stretch/>
        </p:blipFill>
        <p:spPr bwMode="auto">
          <a:xfrm>
            <a:off x="-24" y="10"/>
            <a:ext cx="9144023" cy="4915066"/>
          </a:xfrm>
          <a:prstGeom prst="rect">
            <a:avLst/>
          </a:prstGeom>
          <a:noFill/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3100">
                <a:solidFill>
                  <a:srgbClr val="FFFFFF"/>
                </a:solidFill>
              </a:rPr>
              <a:t>Ruotsin voitto Narvan taistelussa 1700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43199" y="286603"/>
            <a:ext cx="5063240" cy="1450757"/>
          </a:xfrm>
        </p:spPr>
        <p:txBody>
          <a:bodyPr>
            <a:normAutofit/>
          </a:bodyPr>
          <a:lstStyle/>
          <a:p>
            <a:r>
              <a:rPr lang="fi-FI" sz="4400" dirty="0">
                <a:solidFill>
                  <a:schemeClr val="accent2"/>
                </a:solidFill>
              </a:rPr>
              <a:t>Ruotsin laajeneminen suurvallaksi kpl 10.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79512" y="1844824"/>
            <a:ext cx="5626927" cy="4896544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fi-FI" b="1" dirty="0"/>
              <a:t>Ruotsin valloitukset:</a:t>
            </a:r>
          </a:p>
          <a:p>
            <a:r>
              <a:rPr lang="fi-FI" i="1" dirty="0"/>
              <a:t>Tallinna</a:t>
            </a:r>
            <a:r>
              <a:rPr lang="fi-FI" dirty="0"/>
              <a:t> 1561 (sopimuksella)</a:t>
            </a:r>
          </a:p>
          <a:p>
            <a:r>
              <a:rPr lang="fi-FI" i="1" dirty="0"/>
              <a:t>25-vuotinen sota Venäjää vastaan ja </a:t>
            </a:r>
            <a:r>
              <a:rPr lang="fi-FI" i="1" dirty="0" err="1"/>
              <a:t>Täyssinän</a:t>
            </a:r>
            <a:r>
              <a:rPr lang="fi-FI" i="1" dirty="0"/>
              <a:t> rauha </a:t>
            </a:r>
            <a:r>
              <a:rPr lang="fi-FI" dirty="0"/>
              <a:t>1595, </a:t>
            </a:r>
            <a:r>
              <a:rPr lang="fi-FI" i="1" dirty="0"/>
              <a:t>Inkerin sota Venäjällä </a:t>
            </a:r>
            <a:r>
              <a:rPr lang="fi-FI" dirty="0"/>
              <a:t>1610-1617 </a:t>
            </a:r>
            <a:r>
              <a:rPr lang="fi-FI" i="1" dirty="0"/>
              <a:t>ja</a:t>
            </a:r>
            <a:r>
              <a:rPr lang="fi-FI" dirty="0"/>
              <a:t> </a:t>
            </a:r>
            <a:r>
              <a:rPr lang="fi-FI" i="1" dirty="0" err="1"/>
              <a:t>Stolbovan</a:t>
            </a:r>
            <a:r>
              <a:rPr lang="fi-FI" i="1" dirty="0"/>
              <a:t> rauha </a:t>
            </a:r>
            <a:r>
              <a:rPr lang="fi-FI" dirty="0"/>
              <a:t>1617 --&gt; </a:t>
            </a:r>
            <a:r>
              <a:rPr lang="fi-FI" b="1" dirty="0"/>
              <a:t>Käkisalmi, Inkerinmaa, Itä-Suomi Jäämerelle asti Ruotsille</a:t>
            </a:r>
            <a:endParaRPr lang="fi-FI" b="1">
              <a:cs typeface="Calibri"/>
            </a:endParaRPr>
          </a:p>
          <a:p>
            <a:r>
              <a:rPr lang="fi-FI" i="1" dirty="0"/>
              <a:t>Puolan sota </a:t>
            </a:r>
            <a:r>
              <a:rPr lang="fi-FI" dirty="0"/>
              <a:t>(1600-1629) </a:t>
            </a:r>
            <a:r>
              <a:rPr lang="fi-FI" i="1" dirty="0"/>
              <a:t>ja </a:t>
            </a:r>
            <a:r>
              <a:rPr lang="fi-FI" i="1" dirty="0" err="1"/>
              <a:t>Altmarkin</a:t>
            </a:r>
            <a:r>
              <a:rPr lang="fi-FI" i="1" dirty="0"/>
              <a:t> välirauha </a:t>
            </a:r>
            <a:r>
              <a:rPr lang="fi-FI" dirty="0"/>
              <a:t>1629 --&gt; </a:t>
            </a:r>
            <a:r>
              <a:rPr lang="fi-FI" b="1" dirty="0"/>
              <a:t>Liivinmaa Ruotsille</a:t>
            </a:r>
            <a:endParaRPr lang="fi-FI" b="1">
              <a:cs typeface="Calibri"/>
            </a:endParaRPr>
          </a:p>
          <a:p>
            <a:r>
              <a:rPr lang="fi-FI" i="1" dirty="0"/>
              <a:t>Sodat Tanskaa vastaan </a:t>
            </a:r>
            <a:r>
              <a:rPr lang="fi-FI" dirty="0"/>
              <a:t>(</a:t>
            </a:r>
            <a:r>
              <a:rPr lang="fi-FI" dirty="0" err="1"/>
              <a:t>Brömsebron</a:t>
            </a:r>
            <a:r>
              <a:rPr lang="fi-FI" dirty="0"/>
              <a:t> rauha 1645 ja Roskilden rauha 1658) --&gt; nyk.</a:t>
            </a:r>
            <a:r>
              <a:rPr lang="fi-FI" b="1" dirty="0"/>
              <a:t> Etelä-Ruotsin ja Norjan alueita Ruotsille</a:t>
            </a:r>
            <a:endParaRPr lang="fi-FI" b="1">
              <a:cs typeface="Calibri"/>
            </a:endParaRPr>
          </a:p>
          <a:p>
            <a:r>
              <a:rPr lang="fi-FI" i="1" dirty="0"/>
              <a:t>30-vuotinen sota</a:t>
            </a:r>
            <a:r>
              <a:rPr lang="fi-FI" dirty="0"/>
              <a:t> (1618-1648) </a:t>
            </a:r>
            <a:r>
              <a:rPr lang="fi-FI" i="1" dirty="0" err="1"/>
              <a:t>Wetsfalenin</a:t>
            </a:r>
            <a:r>
              <a:rPr lang="fi-FI" i="1" dirty="0"/>
              <a:t> rauha </a:t>
            </a:r>
            <a:r>
              <a:rPr lang="fi-FI" dirty="0"/>
              <a:t>1648 --&gt; </a:t>
            </a:r>
            <a:r>
              <a:rPr lang="fi-FI" b="1" dirty="0"/>
              <a:t>Pohjois-Saksan alueet Ruotsille</a:t>
            </a:r>
            <a:endParaRPr lang="fi-FI" b="1">
              <a:cs typeface="Calibri"/>
            </a:endParaRPr>
          </a:p>
          <a:p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617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34070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" y="0"/>
            <a:ext cx="34385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42900" y="640080"/>
            <a:ext cx="2744434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>
                <a:solidFill>
                  <a:srgbClr val="FFFFFF"/>
                </a:solidFill>
              </a:rPr>
              <a:t>Pietari I Suuri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9497"/>
          <a:stretch/>
        </p:blipFill>
        <p:spPr>
          <a:xfrm>
            <a:off x="3479799" y="10"/>
            <a:ext cx="566420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56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25150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35230A27-1553-42F8-99D7-829868E13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772232D-B4D6-429F-B3D1-2D9891B85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3772" y="963997"/>
            <a:ext cx="2441018" cy="4938361"/>
          </a:xfrm>
        </p:spPr>
        <p:txBody>
          <a:bodyPr anchor="ctr">
            <a:normAutofit/>
          </a:bodyPr>
          <a:lstStyle/>
          <a:p>
            <a:pPr algn="r">
              <a:defRPr/>
            </a:pPr>
            <a:r>
              <a:rPr lang="fi-FI" sz="3800"/>
              <a:t>Suuri Pohjan sota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CC3441-26B3-4381-B3DF-8AE3C288B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87688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647389" y="404664"/>
            <a:ext cx="5173083" cy="5904655"/>
          </a:xfrm>
        </p:spPr>
        <p:txBody>
          <a:bodyPr anchor="ctr">
            <a:normAutofit/>
          </a:bodyPr>
          <a:lstStyle/>
          <a:p>
            <a:endParaRPr lang="fi-FI" sz="1600" dirty="0"/>
          </a:p>
          <a:p>
            <a:r>
              <a:rPr lang="fi-FI" sz="2400" dirty="0"/>
              <a:t>Ruotsi jatkoi sotaretkeä Narvasta </a:t>
            </a:r>
            <a:r>
              <a:rPr lang="fi-FI" sz="2400" b="1" dirty="0"/>
              <a:t>Puolaan</a:t>
            </a:r>
            <a:r>
              <a:rPr lang="fi-FI" sz="2400" dirty="0"/>
              <a:t>: Kaarle XII pakotti Puolan liittolaiseksi</a:t>
            </a:r>
          </a:p>
          <a:p>
            <a:r>
              <a:rPr lang="fi-FI" sz="2400" b="1" dirty="0"/>
              <a:t>Pietari Suuren </a:t>
            </a:r>
            <a:r>
              <a:rPr lang="fi-FI" sz="2400" dirty="0"/>
              <a:t>armeija ja Neva-joen suulle rakennettu </a:t>
            </a:r>
            <a:r>
              <a:rPr lang="fi-FI" sz="2400" b="1" dirty="0"/>
              <a:t>Pietari</a:t>
            </a:r>
            <a:r>
              <a:rPr lang="fi-FI" sz="2400" dirty="0"/>
              <a:t> tekivät Venäjästä  Ruotsille hankalan vastustajan</a:t>
            </a:r>
          </a:p>
          <a:p>
            <a:r>
              <a:rPr lang="fi-FI" sz="2400" dirty="0"/>
              <a:t>Ruotsin hyökkäykset Moskovaan ja kohti Pietaria epäonnistuivat,  </a:t>
            </a:r>
            <a:r>
              <a:rPr lang="fi-FI" sz="2400" b="1" dirty="0"/>
              <a:t>armeija ajautui talvella 1709 Etelä-Venäjälle ja Ukrainaan</a:t>
            </a:r>
          </a:p>
          <a:p>
            <a:r>
              <a:rPr lang="fi-FI" sz="2400" dirty="0"/>
              <a:t>Ratkaiseva taistelu Ukrainan </a:t>
            </a:r>
            <a:r>
              <a:rPr lang="fi-FI" sz="2400" b="1" dirty="0"/>
              <a:t>Pultavassa </a:t>
            </a:r>
            <a:r>
              <a:rPr lang="fi-FI" sz="2400" dirty="0"/>
              <a:t>kesäkuussa 1709: Ruotsi hävisi ja Kaarle pakeni </a:t>
            </a:r>
            <a:r>
              <a:rPr lang="fi-FI" sz="2400" b="1" dirty="0"/>
              <a:t>Osmanien</a:t>
            </a:r>
            <a:r>
              <a:rPr lang="fi-FI" sz="2400" dirty="0"/>
              <a:t> Ahmed III:n suojaan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CF6BB2E5-F5C5-4876-9282-B0246E035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E53EAE7-3851-4CE7-BE81-EF90F19EF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C5EFB6A-0AF1-46B2-B103-4AA6C7B31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C4D3E4EC-9CAC-455D-8511-5C0D0BEFC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DDF40A7-2316-4304-8880-2FA7451E9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3100">
                <a:solidFill>
                  <a:srgbClr val="FFFFFF"/>
                </a:solidFill>
              </a:rPr>
              <a:t>Pultavan taistelu 1709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577" r="10513"/>
          <a:stretch/>
        </p:blipFill>
        <p:spPr bwMode="auto">
          <a:xfrm>
            <a:off x="20" y="10"/>
            <a:ext cx="5983116" cy="4744794"/>
          </a:xfrm>
          <a:prstGeom prst="rect">
            <a:avLst/>
          </a:prstGeom>
          <a:noFill/>
        </p:spPr>
      </p:pic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107" r="42555"/>
          <a:stretch/>
        </p:blipFill>
        <p:spPr>
          <a:xfrm>
            <a:off x="6103786" y="1965"/>
            <a:ext cx="3040214" cy="4747788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44BD36A9-BAC7-415E-8DDB-4C743838F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43199" y="286603"/>
            <a:ext cx="5063240" cy="14507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>
                <a:solidFill>
                  <a:schemeClr val="accent2"/>
                </a:solidFill>
              </a:rPr>
              <a:t>Suuri Pohjan sota ja Isoviha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79512" y="1737360"/>
            <a:ext cx="5832648" cy="4859992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fi-FI" sz="2400" dirty="0"/>
              <a:t>Venäjä valtasi nyt </a:t>
            </a:r>
            <a:r>
              <a:rPr lang="fi-FI" sz="2400" b="1" dirty="0"/>
              <a:t>Suomen, Viron ja Liivinmaan Ruotsilta </a:t>
            </a:r>
          </a:p>
          <a:p>
            <a:r>
              <a:rPr lang="fi-FI" sz="2400" dirty="0">
                <a:sym typeface="Wingdings" panose="05000000000000000000" pitchFamily="2" charset="2"/>
              </a:rPr>
              <a:t> </a:t>
            </a:r>
            <a:r>
              <a:rPr lang="fi-FI" sz="2400" dirty="0"/>
              <a:t>Suomen valloitus eli </a:t>
            </a:r>
            <a:r>
              <a:rPr lang="fi-FI" sz="2400" b="1" dirty="0"/>
              <a:t>Isoviha </a:t>
            </a:r>
            <a:r>
              <a:rPr lang="fi-FI" sz="2400" dirty="0"/>
              <a:t>(1714-1721): venäläiset terrorisoivat väestöä (väkivaltaisuudet, ryöstöt)</a:t>
            </a:r>
          </a:p>
          <a:p>
            <a:r>
              <a:rPr lang="fi-FI" sz="2400" dirty="0"/>
              <a:t>Kaarle XII palasi Turkista Ruotsiin 1715 ja pyrki valtaamaan </a:t>
            </a:r>
            <a:r>
              <a:rPr lang="fi-FI" sz="2400" b="1" dirty="0"/>
              <a:t>Norjan</a:t>
            </a:r>
            <a:r>
              <a:rPr lang="fi-FI" sz="2400" dirty="0"/>
              <a:t> Tanskalta, mutta kuoli itse 1718 </a:t>
            </a:r>
            <a:r>
              <a:rPr lang="fi-FI" sz="2400" dirty="0" err="1"/>
              <a:t>Fredrikshaldissa</a:t>
            </a:r>
            <a:endParaRPr lang="fi-FI" sz="2400" dirty="0"/>
          </a:p>
          <a:p>
            <a:r>
              <a:rPr lang="fi-FI" sz="2400" b="1" dirty="0"/>
              <a:t>Uudenkaupungin rauhassa 1721 </a:t>
            </a:r>
            <a:r>
              <a:rPr lang="fi-FI" sz="2400" dirty="0"/>
              <a:t>Ruotsi menetti Käkisalmen, Inkerinmaan, Kaakkois-Suomen, Viron ja Liivinmaan, </a:t>
            </a:r>
            <a:r>
              <a:rPr lang="fi-FI" sz="2400" b="1" dirty="0"/>
              <a:t>Tukholman rauhanneuvotteluissa </a:t>
            </a:r>
            <a:r>
              <a:rPr lang="fi-FI" sz="2400" dirty="0"/>
              <a:t>Saksan alueet</a:t>
            </a:r>
          </a:p>
          <a:p>
            <a:r>
              <a:rPr lang="fi-FI" sz="2400" dirty="0">
                <a:sym typeface="Wingdings" panose="05000000000000000000" pitchFamily="2" charset="2"/>
              </a:rPr>
              <a:t></a:t>
            </a:r>
            <a:r>
              <a:rPr lang="fi-FI" sz="2400" dirty="0"/>
              <a:t>Ruotsin suurvalta-aika oli ohi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617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5499" y="4550229"/>
            <a:ext cx="8181805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200">
                <a:solidFill>
                  <a:schemeClr val="tx1">
                    <a:lumMod val="85000"/>
                    <a:lumOff val="15000"/>
                  </a:schemeClr>
                </a:solidFill>
              </a:rPr>
              <a:t>Uudenkaupungin rauha 1721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4154" y="640080"/>
            <a:ext cx="3431177" cy="3602736"/>
          </a:xfrm>
          <a:prstGeom prst="rect">
            <a:avLst/>
          </a:prstGeom>
          <a:noFill/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7997" y="886968"/>
            <a:ext cx="48006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8668" y="640080"/>
            <a:ext cx="3409485" cy="3602736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57808" y="516835"/>
            <a:ext cx="2325102" cy="21038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3100"/>
              <a:t>Karoliinit kantamassa Kaarle XII:n ruumista pois Norjasta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3195" y="2633962"/>
            <a:ext cx="20574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4" name="Sisällön paikkamerkki 2"/>
          <p:cNvSpPr>
            <a:spLocks noGrp="1"/>
          </p:cNvSpPr>
          <p:nvPr>
            <p:ph idx="1"/>
          </p:nvPr>
        </p:nvSpPr>
        <p:spPr>
          <a:xfrm>
            <a:off x="369278" y="2736574"/>
            <a:ext cx="2313633" cy="3366047"/>
          </a:xfrm>
        </p:spPr>
        <p:txBody>
          <a:bodyPr>
            <a:normAutofit/>
          </a:bodyPr>
          <a:lstStyle/>
          <a:p>
            <a:endParaRPr lang="fi-FI" sz="1300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6246" r="20550" b="-1"/>
          <a:stretch/>
        </p:blipFill>
        <p:spPr bwMode="auto">
          <a:xfrm>
            <a:off x="3056282" y="10"/>
            <a:ext cx="6083454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942" name="Rectangle 71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894613" y="634946"/>
            <a:ext cx="2767693" cy="14507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1900"/>
              <a:t>Kaarle </a:t>
            </a:r>
            <a:r>
              <a:rPr lang="fi-FI" sz="1900" err="1"/>
              <a:t>XII:nnen</a:t>
            </a:r>
            <a:r>
              <a:rPr lang="fi-FI" sz="1900"/>
              <a:t> muumio vuoden 1917 haudanavauksessa. Reikä ohimossa on kuninkaan surmanneen luodin jättämä.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0568" y="1351196"/>
            <a:ext cx="5517928" cy="4166036"/>
          </a:xfrm>
          <a:prstGeom prst="rect">
            <a:avLst/>
          </a:prstGeom>
          <a:noFill/>
        </p:spPr>
      </p:pic>
      <p:cxnSp>
        <p:nvCxnSpPr>
          <p:cNvPr id="39943" name="Straight Connector 73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19107" y="2085703"/>
            <a:ext cx="26746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38" name="Sisällön paikkamerkki 2"/>
          <p:cNvSpPr>
            <a:spLocks noGrp="1"/>
          </p:cNvSpPr>
          <p:nvPr>
            <p:ph idx="1"/>
          </p:nvPr>
        </p:nvSpPr>
        <p:spPr>
          <a:xfrm>
            <a:off x="5894613" y="2198914"/>
            <a:ext cx="2767693" cy="3670180"/>
          </a:xfrm>
        </p:spPr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39944" name="Rectangle 75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945" name="Rectangle 77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1068" b="3612"/>
          <a:stretch/>
        </p:blipFill>
        <p:spPr bwMode="auto">
          <a:xfrm>
            <a:off x="-24" y="10"/>
            <a:ext cx="9144023" cy="4915066"/>
          </a:xfrm>
          <a:prstGeom prst="rect">
            <a:avLst/>
          </a:prstGeom>
          <a:noFill/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3100">
                <a:solidFill>
                  <a:srgbClr val="FFFFFF"/>
                </a:solidFill>
              </a:rPr>
              <a:t>Kaarlen sarkofagi Tukholmassa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69277" y="516835"/>
            <a:ext cx="2313633" cy="2103875"/>
          </a:xfrm>
        </p:spPr>
        <p:txBody>
          <a:bodyPr>
            <a:normAutofit/>
          </a:bodyPr>
          <a:lstStyle/>
          <a:p>
            <a:r>
              <a:rPr lang="fi-FI" sz="3100">
                <a:solidFill>
                  <a:srgbClr val="FFFFFF"/>
                </a:solidFill>
              </a:rPr>
              <a:t>Kaarle XII:n sotaretki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F6AFA6-E828-4F17-AC91-B5AD05E71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78" y="2653800"/>
            <a:ext cx="2313633" cy="3335519"/>
          </a:xfrm>
        </p:spPr>
        <p:txBody>
          <a:bodyPr>
            <a:normAutofit/>
          </a:bodyPr>
          <a:lstStyle/>
          <a:p>
            <a:endParaRPr lang="en-US" sz="1300">
              <a:solidFill>
                <a:srgbClr val="FFFFFF"/>
              </a:solidFill>
            </a:endParaRPr>
          </a:p>
        </p:txBody>
      </p:sp>
      <p:pic>
        <p:nvPicPr>
          <p:cNvPr id="4" name="Sisällön paikkamerkki 3"/>
          <p:cNvPicPr>
            <a:picLocks noChangeAspect="1"/>
          </p:cNvPicPr>
          <p:nvPr/>
        </p:nvPicPr>
        <p:blipFill rotWithShape="1">
          <a:blip r:embed="rId2"/>
          <a:srcRect l="2521"/>
          <a:stretch/>
        </p:blipFill>
        <p:spPr>
          <a:xfrm>
            <a:off x="3056282" y="10"/>
            <a:ext cx="6083454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03968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23528" y="286603"/>
            <a:ext cx="8043232" cy="14507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dirty="0"/>
              <a:t>Säätyvallan aika (Vapauden aika) 1721-1772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51520" y="1845734"/>
            <a:ext cx="5412679" cy="4535594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fi-FI" sz="2400" dirty="0"/>
              <a:t>Kaarle XII:n jälkeen siirrettiin päätösvalta kuninkaalta </a:t>
            </a:r>
            <a:r>
              <a:rPr lang="fi-FI" sz="2400" b="1" dirty="0"/>
              <a:t>säätyvaltiopäiville</a:t>
            </a:r>
            <a:r>
              <a:rPr lang="fi-FI" sz="2400" dirty="0"/>
              <a:t>: mm. verot, sota, lait..</a:t>
            </a:r>
          </a:p>
          <a:p>
            <a:r>
              <a:rPr lang="fi-FI" sz="2400" dirty="0"/>
              <a:t>Toimeenpanovalta </a:t>
            </a:r>
            <a:r>
              <a:rPr lang="fi-FI" sz="2400" b="1" dirty="0"/>
              <a:t>valtaneuvostolla, </a:t>
            </a:r>
            <a:r>
              <a:rPr lang="fi-FI" sz="2400" dirty="0"/>
              <a:t>jonka oli nautittava säätyjen luottamusta = </a:t>
            </a:r>
            <a:r>
              <a:rPr lang="fi-FI" sz="2400" i="1" u="sng" dirty="0"/>
              <a:t>varhaisparlamentarismi</a:t>
            </a:r>
            <a:endParaRPr lang="fi-FI" sz="2400" u="sng">
              <a:cs typeface="Calibri"/>
            </a:endParaRPr>
          </a:p>
          <a:p>
            <a:r>
              <a:rPr lang="fi-FI" sz="2400" dirty="0"/>
              <a:t>Valtiopäiville syntyi kaksi puoluetta: </a:t>
            </a:r>
          </a:p>
          <a:p>
            <a:r>
              <a:rPr lang="fi-FI" sz="2400" dirty="0"/>
              <a:t>1.</a:t>
            </a:r>
            <a:r>
              <a:rPr lang="fi-FI" sz="2400" b="1" dirty="0"/>
              <a:t> Hatut </a:t>
            </a:r>
            <a:r>
              <a:rPr lang="fi-FI" sz="2400" dirty="0"/>
              <a:t>(aatelisto, ranskalaismielinen ja venäläisvastainen) </a:t>
            </a:r>
          </a:p>
          <a:p>
            <a:r>
              <a:rPr lang="fi-FI" sz="2400" b="1" dirty="0"/>
              <a:t>2. Myssyt</a:t>
            </a:r>
            <a:r>
              <a:rPr lang="fi-FI" sz="2400" dirty="0"/>
              <a:t> (aatelittomat, maltilliset suhteet Venäjään)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9E70206-5EA7-4770-86A5-E773C5A9C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5427" y="2476158"/>
            <a:ext cx="2351332" cy="2351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043" y="457200"/>
            <a:ext cx="8455914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49" y="521208"/>
            <a:ext cx="8359902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EB91E233-B9E3-4291-884F-12132F956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2623" y="579362"/>
            <a:ext cx="4117563" cy="562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616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047500" y="639097"/>
            <a:ext cx="3609804" cy="56952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defRPr/>
            </a:pP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Arvid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Horn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40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kansiapresidentti</a:t>
            </a:r>
            <a:r>
              <a:rPr lang="en-US" sz="4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valtaneuvoston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johtaja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Horn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oli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maltillinen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ulkopolitiikassa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ja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hän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sekä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kannatusta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että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vastustusta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valtiopäivillä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hatut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ja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myssyt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051" r="11898"/>
          <a:stretch/>
        </p:blipFill>
        <p:spPr bwMode="auto">
          <a:xfrm>
            <a:off x="20" y="10"/>
            <a:ext cx="4571980" cy="6857990"/>
          </a:xfrm>
          <a:prstGeom prst="rect">
            <a:avLst/>
          </a:prstGeom>
          <a:noFill/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03789" y="4343400"/>
            <a:ext cx="329184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230A27-1553-42F8-99D7-829868E13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2232D-B4D6-429F-B3D1-2D9891B85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963997"/>
            <a:ext cx="2697246" cy="4938361"/>
          </a:xfrm>
        </p:spPr>
        <p:txBody>
          <a:bodyPr anchor="ctr">
            <a:normAutofit/>
          </a:bodyPr>
          <a:lstStyle/>
          <a:p>
            <a:pPr algn="r">
              <a:defRPr/>
            </a:pPr>
            <a:r>
              <a:rPr lang="fi-FI" sz="3800" dirty="0"/>
              <a:t>Hattujen sota 1741-43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CC3441-26B3-4381-B3DF-8AE3C288B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87688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63888" y="404664"/>
            <a:ext cx="5256583" cy="5976663"/>
          </a:xfrm>
        </p:spPr>
        <p:txBody>
          <a:bodyPr anchor="ctr">
            <a:normAutofit/>
          </a:bodyPr>
          <a:lstStyle/>
          <a:p>
            <a:r>
              <a:rPr lang="fi-FI" dirty="0"/>
              <a:t>V. 1738 hatut syrjäyttivät myssyt valtiopäivillä ja aikoivat palauttaa Uudenkaupungin rauhassa menetetyt alueet</a:t>
            </a:r>
          </a:p>
          <a:p>
            <a:r>
              <a:rPr lang="fi-FI" dirty="0">
                <a:sym typeface="Wingdings" pitchFamily="2" charset="2"/>
              </a:rPr>
              <a:t> </a:t>
            </a:r>
            <a:r>
              <a:rPr lang="fi-FI" i="1" dirty="0">
                <a:sym typeface="Wingdings" pitchFamily="2" charset="2"/>
              </a:rPr>
              <a:t>Hattujen sota</a:t>
            </a:r>
            <a:endParaRPr lang="fi-FI" i="1" dirty="0">
              <a:cs typeface="Calibri"/>
            </a:endParaRPr>
          </a:p>
          <a:p>
            <a:r>
              <a:rPr lang="fi-FI" dirty="0">
                <a:sym typeface="Wingdings" pitchFamily="2" charset="2"/>
              </a:rPr>
              <a:t>Taisteluita mm. </a:t>
            </a:r>
            <a:r>
              <a:rPr lang="fi-FI" b="1" dirty="0">
                <a:sym typeface="Wingdings" pitchFamily="2" charset="2"/>
              </a:rPr>
              <a:t>Lappeenrannassa </a:t>
            </a:r>
            <a:r>
              <a:rPr lang="fi-FI" dirty="0">
                <a:sym typeface="Wingdings" pitchFamily="2" charset="2"/>
              </a:rPr>
              <a:t>1741 ja </a:t>
            </a:r>
            <a:r>
              <a:rPr lang="fi-FI" b="1" dirty="0">
                <a:sym typeface="Wingdings" pitchFamily="2" charset="2"/>
              </a:rPr>
              <a:t>Haminassa </a:t>
            </a:r>
            <a:r>
              <a:rPr lang="fi-FI" dirty="0">
                <a:sym typeface="Wingdings" pitchFamily="2" charset="2"/>
              </a:rPr>
              <a:t>1742, antautuminen </a:t>
            </a:r>
            <a:r>
              <a:rPr lang="fi-FI" b="1" dirty="0">
                <a:sym typeface="Wingdings" pitchFamily="2" charset="2"/>
              </a:rPr>
              <a:t>Helsingissä</a:t>
            </a:r>
            <a:r>
              <a:rPr lang="fi-FI" dirty="0">
                <a:sym typeface="Wingdings" pitchFamily="2" charset="2"/>
              </a:rPr>
              <a:t> 1742</a:t>
            </a:r>
          </a:p>
          <a:p>
            <a:r>
              <a:rPr lang="fi-FI" dirty="0">
                <a:sym typeface="Wingdings" pitchFamily="2" charset="2"/>
              </a:rPr>
              <a:t>Venäjän keisarinna </a:t>
            </a:r>
            <a:r>
              <a:rPr lang="fi-FI" b="1" dirty="0">
                <a:sym typeface="Wingdings" pitchFamily="2" charset="2"/>
              </a:rPr>
              <a:t>Elisabethilta manifesti </a:t>
            </a:r>
            <a:r>
              <a:rPr lang="fi-FI" dirty="0">
                <a:sym typeface="Wingdings" pitchFamily="2" charset="2"/>
              </a:rPr>
              <a:t>suomalaisille: tuki suomalaisten irtaantumista Ruotsista, jos kääntyisivät Ruotsia vastaan</a:t>
            </a:r>
          </a:p>
          <a:p>
            <a:r>
              <a:rPr lang="fi-FI" dirty="0">
                <a:sym typeface="Wingdings" pitchFamily="2" charset="2"/>
              </a:rPr>
              <a:t>Venäläiset miehittivät taas koko Suomen, </a:t>
            </a:r>
            <a:r>
              <a:rPr lang="fi-FI" b="1" dirty="0">
                <a:sym typeface="Wingdings" pitchFamily="2" charset="2"/>
              </a:rPr>
              <a:t>ns. pikkuvihan aika 1742-43</a:t>
            </a:r>
          </a:p>
          <a:p>
            <a:r>
              <a:rPr lang="fi-FI" dirty="0">
                <a:sym typeface="Wingdings" pitchFamily="2" charset="2"/>
              </a:rPr>
              <a:t>Rauha solmittiin </a:t>
            </a:r>
            <a:r>
              <a:rPr lang="fi-FI" b="1" dirty="0">
                <a:sym typeface="Wingdings" pitchFamily="2" charset="2"/>
              </a:rPr>
              <a:t>1743 Turussa</a:t>
            </a:r>
            <a:r>
              <a:rPr lang="fi-FI" dirty="0">
                <a:sym typeface="Wingdings" pitchFamily="2" charset="2"/>
              </a:rPr>
              <a:t>: rajalinja </a:t>
            </a:r>
            <a:r>
              <a:rPr lang="fi-FI" b="1" dirty="0">
                <a:sym typeface="Wingdings" pitchFamily="2" charset="2"/>
              </a:rPr>
              <a:t>Kymijoelle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69277" y="516835"/>
            <a:ext cx="2313633" cy="21038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3100">
                <a:solidFill>
                  <a:srgbClr val="FFFFFF"/>
                </a:solidFill>
              </a:rPr>
              <a:t>Turun rauha 1743</a:t>
            </a:r>
          </a:p>
        </p:txBody>
      </p:sp>
      <p:sp>
        <p:nvSpPr>
          <p:cNvPr id="46082" name="Sisällön paikkamerkki 2"/>
          <p:cNvSpPr>
            <a:spLocks noGrp="1"/>
          </p:cNvSpPr>
          <p:nvPr>
            <p:ph idx="1"/>
          </p:nvPr>
        </p:nvSpPr>
        <p:spPr>
          <a:xfrm>
            <a:off x="369278" y="2653800"/>
            <a:ext cx="2313633" cy="3335519"/>
          </a:xfrm>
        </p:spPr>
        <p:txBody>
          <a:bodyPr>
            <a:normAutofit/>
          </a:bodyPr>
          <a:lstStyle/>
          <a:p>
            <a:endParaRPr lang="fi-FI" sz="1300">
              <a:solidFill>
                <a:srgbClr val="FFFFFF"/>
              </a:solidFill>
            </a:endParaRP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920" r="195"/>
          <a:stretch/>
        </p:blipFill>
        <p:spPr bwMode="auto">
          <a:xfrm>
            <a:off x="3056282" y="10"/>
            <a:ext cx="6083454" cy="6857990"/>
          </a:xfrm>
          <a:prstGeom prst="rect">
            <a:avLst/>
          </a:prstGeom>
          <a:noFill/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8607"/>
          <a:stretch/>
        </p:blipFill>
        <p:spPr bwMode="auto">
          <a:xfrm>
            <a:off x="-24" y="10"/>
            <a:ext cx="9144023" cy="4915066"/>
          </a:xfrm>
          <a:prstGeom prst="rect">
            <a:avLst/>
          </a:prstGeom>
          <a:noFill/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defRPr/>
            </a:pPr>
            <a:r>
              <a:rPr lang="en-US" sz="3100" dirty="0" err="1">
                <a:solidFill>
                  <a:srgbClr val="FFFFFF"/>
                </a:solidFill>
              </a:rPr>
              <a:t>Svartholman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merilinnoitus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Loviisassa</a:t>
            </a:r>
            <a:r>
              <a:rPr lang="en-US" sz="3100" dirty="0">
                <a:solidFill>
                  <a:srgbClr val="FFFFFF"/>
                </a:solidFill>
              </a:rPr>
              <a:t>, </a:t>
            </a:r>
            <a:r>
              <a:rPr lang="en-US" sz="3100" dirty="0" err="1">
                <a:solidFill>
                  <a:srgbClr val="FFFFFF"/>
                </a:solidFill>
              </a:rPr>
              <a:t>Ruotsin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rakentama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rajalinnoitus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Hattujen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sodan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jälkeen</a:t>
            </a:r>
            <a:r>
              <a:rPr lang="en-US" sz="31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BE268116-E2A7-4F98-8812-192B497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5499" y="4958361"/>
            <a:ext cx="8181805" cy="593925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Viaporin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rakentaminen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1748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alkaen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ruotsalaiset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vahvistivat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itärajan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puolusta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Hattujen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sodan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jälkeen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8511" r="-2" b="23012"/>
          <a:stretch/>
        </p:blipFill>
        <p:spPr bwMode="auto">
          <a:xfrm>
            <a:off x="179512" y="260648"/>
            <a:ext cx="8558699" cy="3766144"/>
          </a:xfrm>
          <a:prstGeom prst="rect">
            <a:avLst/>
          </a:prstGeom>
          <a:noFill/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3D8893D-DEBE-4F67-901F-166F75E9C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FBEFFA83-BC6D-4CD2-A2BA-98AD67423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B5696BF-D495-4CAC-AA8A-4EBFF2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1520" y="286603"/>
            <a:ext cx="5554919" cy="145075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i-FI" dirty="0">
                <a:solidFill>
                  <a:schemeClr val="accent2"/>
                </a:solidFill>
              </a:rPr>
              <a:t>Kustaa III:n vallankaappaus ja paluu itsevaltiuteen (kpl 15.)</a:t>
            </a:r>
          </a:p>
        </p:txBody>
      </p:sp>
      <p:sp>
        <p:nvSpPr>
          <p:cNvPr id="49154" name="Sisällön paikkamerkki 2"/>
          <p:cNvSpPr>
            <a:spLocks noGrp="1"/>
          </p:cNvSpPr>
          <p:nvPr>
            <p:ph idx="1"/>
          </p:nvPr>
        </p:nvSpPr>
        <p:spPr>
          <a:xfrm>
            <a:off x="251520" y="1772816"/>
            <a:ext cx="5554919" cy="4096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3200" dirty="0"/>
              <a:t>1771 Ruotsin kuninkaaksi tuli </a:t>
            </a:r>
            <a:r>
              <a:rPr lang="fi-FI" sz="3200" b="1" dirty="0"/>
              <a:t>Kustaa III</a:t>
            </a:r>
            <a:endParaRPr lang="fi-FI" sz="3200" dirty="0"/>
          </a:p>
          <a:p>
            <a:pPr marL="0" indent="0">
              <a:buNone/>
            </a:pPr>
            <a:r>
              <a:rPr lang="fi-FI" sz="3200" dirty="0"/>
              <a:t>Hyväksytti säädyillä </a:t>
            </a:r>
            <a:r>
              <a:rPr lang="fi-FI" sz="3200" i="1" dirty="0"/>
              <a:t>uuden hallitusmuodon</a:t>
            </a:r>
            <a:r>
              <a:rPr lang="fi-FI" sz="3200" dirty="0"/>
              <a:t>: lainsäädäntövalta yhteisesti kuninkaalle ja valtiopäiville</a:t>
            </a:r>
          </a:p>
          <a:p>
            <a:pPr marL="0" indent="0">
              <a:buNone/>
            </a:pPr>
            <a:r>
              <a:rPr lang="fi-FI" sz="3200" dirty="0"/>
              <a:t>Kuningas määräsi </a:t>
            </a:r>
            <a:r>
              <a:rPr lang="fi-FI" sz="3200" i="1" dirty="0"/>
              <a:t>ulkopolitiikasta </a:t>
            </a:r>
            <a:r>
              <a:rPr lang="fi-FI" sz="3200" dirty="0"/>
              <a:t>ja nimitti </a:t>
            </a:r>
            <a:r>
              <a:rPr lang="fi-FI" sz="3200" i="1" dirty="0"/>
              <a:t>valtaneuvoston</a:t>
            </a:r>
            <a:r>
              <a:rPr lang="fi-FI" sz="3200" dirty="0"/>
              <a:t>  </a:t>
            </a:r>
            <a:r>
              <a:rPr lang="fi-FI" sz="3200" dirty="0">
                <a:sym typeface="Wingdings" pitchFamily="2" charset="2"/>
              </a:rPr>
              <a:t> alkoi ns. </a:t>
            </a:r>
            <a:r>
              <a:rPr lang="fi-FI" sz="3200" b="1" dirty="0">
                <a:sym typeface="Wingdings" pitchFamily="2" charset="2"/>
              </a:rPr>
              <a:t>kustavilainen aika </a:t>
            </a:r>
            <a:r>
              <a:rPr lang="fi-FI" sz="3200" dirty="0">
                <a:sym typeface="Wingdings" pitchFamily="2" charset="2"/>
              </a:rPr>
              <a:t>(1771-1809)</a:t>
            </a:r>
            <a:endParaRPr lang="fi-FI" sz="32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617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1628800"/>
            <a:ext cx="2381250" cy="302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286604"/>
            <a:ext cx="4104456" cy="1450757"/>
          </a:xfrm>
        </p:spPr>
        <p:txBody>
          <a:bodyPr/>
          <a:lstStyle/>
          <a:p>
            <a:pPr>
              <a:defRPr/>
            </a:pPr>
            <a:r>
              <a:rPr lang="fi-FI" dirty="0"/>
              <a:t>Kustaa III (1746-1792</a:t>
            </a:r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2060848"/>
            <a:ext cx="2952328" cy="4003357"/>
          </a:xfrm>
          <a:prstGeom prst="rect">
            <a:avLst/>
          </a:prstGeom>
        </p:spPr>
      </p:pic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6632"/>
            <a:ext cx="3888432" cy="605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26" name="Rectangle 2"/>
          <p:cNvSpPr>
            <a:spLocks noGrp="1"/>
          </p:cNvSpPr>
          <p:nvPr>
            <p:ph type="title"/>
          </p:nvPr>
        </p:nvSpPr>
        <p:spPr bwMode="auto">
          <a:xfrm>
            <a:off x="369277" y="605896"/>
            <a:ext cx="2313633" cy="5646208"/>
          </a:xfrm>
        </p:spPr>
        <p:txBody>
          <a:bodyPr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fi-FI" sz="3100">
                <a:solidFill>
                  <a:srgbClr val="FFFFFF"/>
                </a:solidFill>
                <a:effectLst/>
              </a:rPr>
              <a:t>Kustaan sota (1788-1790) ja yhdistys- ja vakuuskirja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27" name="Rectangle 3"/>
          <p:cNvSpPr>
            <a:spLocks noGrp="1"/>
          </p:cNvSpPr>
          <p:nvPr>
            <p:ph idx="1"/>
          </p:nvPr>
        </p:nvSpPr>
        <p:spPr>
          <a:xfrm>
            <a:off x="3275856" y="605896"/>
            <a:ext cx="5616624" cy="5919448"/>
          </a:xfrm>
        </p:spPr>
        <p:txBody>
          <a:bodyPr anchor="ctr">
            <a:noAutofit/>
          </a:bodyPr>
          <a:lstStyle/>
          <a:p>
            <a:r>
              <a:rPr lang="fi-FI" sz="2800" dirty="0"/>
              <a:t>Kustaa III aloitti </a:t>
            </a:r>
            <a:r>
              <a:rPr lang="fi-FI" sz="2800" b="1" dirty="0"/>
              <a:t>sodan Venäjää vastaan</a:t>
            </a:r>
            <a:r>
              <a:rPr lang="fi-FI" sz="2800" dirty="0"/>
              <a:t> 1788: tavoitteena palauttaa Vanhan Suomen alueet</a:t>
            </a:r>
          </a:p>
          <a:p>
            <a:r>
              <a:rPr lang="fi-FI" sz="2800" dirty="0"/>
              <a:t>Hyökkäys Haminaan tyrehtyi lopulta upseerien vastustukseen (ns. </a:t>
            </a:r>
            <a:r>
              <a:rPr lang="fi-FI" sz="2800" b="1" dirty="0"/>
              <a:t>Anjalan liitto 1788</a:t>
            </a:r>
            <a:r>
              <a:rPr lang="fi-FI" sz="2800" dirty="0"/>
              <a:t>)</a:t>
            </a:r>
          </a:p>
          <a:p>
            <a:r>
              <a:rPr lang="fi-FI" sz="2800" dirty="0"/>
              <a:t>Kustaa III selvisi kapinasta, kun </a:t>
            </a:r>
            <a:r>
              <a:rPr lang="fi-FI" sz="2800" b="1" dirty="0"/>
              <a:t>Tanska </a:t>
            </a:r>
            <a:r>
              <a:rPr lang="fi-FI" sz="2800" dirty="0"/>
              <a:t>hyökkäsi etelästä Ruotsiin</a:t>
            </a:r>
          </a:p>
          <a:p>
            <a:r>
              <a:rPr lang="fi-FI" sz="2800" b="1" dirty="0"/>
              <a:t>1789 Yhdistys- ja vakuuskirjassa </a:t>
            </a:r>
            <a:r>
              <a:rPr lang="fi-FI" sz="2800" dirty="0"/>
              <a:t>Kustaa III kavensi valtiopäivien valtaa esim. lakien aloiteoikeudessa, </a:t>
            </a:r>
            <a:r>
              <a:rPr lang="fi-FI" sz="2800"/>
              <a:t>valtaneuvosto lakkautettiin</a:t>
            </a:r>
            <a:endParaRPr lang="fi-FI" sz="2800" dirty="0"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74" name="Rectangle 2"/>
          <p:cNvSpPr>
            <a:spLocks noGrp="1"/>
          </p:cNvSpPr>
          <p:nvPr>
            <p:ph type="title"/>
          </p:nvPr>
        </p:nvSpPr>
        <p:spPr bwMode="auto">
          <a:xfrm>
            <a:off x="743199" y="286603"/>
            <a:ext cx="5063240" cy="1450757"/>
          </a:xfrm>
        </p:spPr>
        <p:txBody>
          <a:bodyPr numCol="1" anchorCtr="0" compatLnSpc="1">
            <a:prstTxWarp prst="textNoShape">
              <a:avLst/>
            </a:prstTxWarp>
            <a:normAutofit/>
          </a:bodyPr>
          <a:lstStyle/>
          <a:p>
            <a:r>
              <a:rPr lang="fi-FI" sz="3700">
                <a:solidFill>
                  <a:schemeClr val="accent2"/>
                </a:solidFill>
                <a:effectLst/>
              </a:rPr>
              <a:t>Ruotsinsalmen meritaistelut 1789-1790</a:t>
            </a:r>
          </a:p>
        </p:txBody>
      </p:sp>
      <p:sp>
        <p:nvSpPr>
          <p:cNvPr id="54275" name="Rectangle 3"/>
          <p:cNvSpPr>
            <a:spLocks noGrp="1"/>
          </p:cNvSpPr>
          <p:nvPr>
            <p:ph idx="1"/>
          </p:nvPr>
        </p:nvSpPr>
        <p:spPr>
          <a:xfrm>
            <a:off x="251520" y="1916832"/>
            <a:ext cx="5554919" cy="4680520"/>
          </a:xfrm>
        </p:spPr>
        <p:txBody>
          <a:bodyPr>
            <a:normAutofit fontScale="92500" lnSpcReduction="10000"/>
          </a:bodyPr>
          <a:lstStyle/>
          <a:p>
            <a:r>
              <a:rPr lang="fi-FI" sz="2400" dirty="0"/>
              <a:t>Kustaa III jatkoi sotaa Venäjää vastaan (erityisesti meriteitse)</a:t>
            </a:r>
          </a:p>
          <a:p>
            <a:r>
              <a:rPr lang="fi-FI" sz="2400" b="1" dirty="0"/>
              <a:t>Ruotsinsalmen I taistelussa</a:t>
            </a:r>
            <a:r>
              <a:rPr lang="fi-FI" sz="2400" dirty="0"/>
              <a:t> 1789 Ruotsi hävisi Venäjälle</a:t>
            </a:r>
          </a:p>
          <a:p>
            <a:r>
              <a:rPr lang="fi-FI" sz="2400" b="1" dirty="0"/>
              <a:t>Ruotsinsalmen II taistelussa </a:t>
            </a:r>
            <a:r>
              <a:rPr lang="fi-FI" sz="2400" dirty="0"/>
              <a:t>1790 (Pohjoismaiden suurin meritaistelu) Ruotsi sen sijaan löi venäläisjoukot: </a:t>
            </a:r>
            <a:r>
              <a:rPr lang="fi-FI" sz="2400" i="1" dirty="0"/>
              <a:t>n. 50 alusta tuhoutui,  3000 venäläistä kaatui ja 6000 miestä vangittiin</a:t>
            </a:r>
          </a:p>
          <a:p>
            <a:r>
              <a:rPr lang="fi-FI" sz="2400" dirty="0"/>
              <a:t>Sota päättyi </a:t>
            </a:r>
            <a:r>
              <a:rPr lang="fi-FI" sz="2400" b="1" dirty="0" err="1"/>
              <a:t>Värälän</a:t>
            </a:r>
            <a:r>
              <a:rPr lang="fi-FI" sz="2400" b="1" dirty="0"/>
              <a:t> rauhaan </a:t>
            </a:r>
            <a:r>
              <a:rPr lang="fi-FI" sz="2400" dirty="0"/>
              <a:t>kuitenkin ilman rajamuutoksia</a:t>
            </a:r>
          </a:p>
          <a:p>
            <a:r>
              <a:rPr lang="fi-FI" sz="2400" dirty="0"/>
              <a:t>Venäjä aloitti </a:t>
            </a:r>
            <a:r>
              <a:rPr lang="fi-FI" sz="2400" dirty="0" err="1"/>
              <a:t>Kaakkois</a:t>
            </a:r>
            <a:r>
              <a:rPr lang="fi-FI" sz="2400" dirty="0"/>
              <a:t>-Suomen puolustusketjun (mm. </a:t>
            </a:r>
            <a:r>
              <a:rPr lang="fi-FI" sz="2400" b="1" dirty="0"/>
              <a:t>Ruotsinsalmen linnoitukset ja </a:t>
            </a:r>
            <a:r>
              <a:rPr lang="fi-FI" sz="2400" b="1" dirty="0" err="1"/>
              <a:t>Kyminlinnoitus</a:t>
            </a:r>
            <a:r>
              <a:rPr lang="fi-FI" sz="2400" b="1" dirty="0"/>
              <a:t>)</a:t>
            </a:r>
            <a:r>
              <a:rPr lang="fi-FI" sz="2400" dirty="0"/>
              <a:t> rakentamisen, </a:t>
            </a:r>
            <a:r>
              <a:rPr lang="fi-FI" sz="2400" b="1" dirty="0"/>
              <a:t>Ruotsinsalmeen </a:t>
            </a:r>
            <a:r>
              <a:rPr lang="fi-FI" sz="2400" dirty="0"/>
              <a:t>kohosi suuri </a:t>
            </a:r>
            <a:r>
              <a:rPr lang="fi-FI" sz="2400" b="1" dirty="0"/>
              <a:t>linnoituskaupunki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617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365" y="2996953"/>
            <a:ext cx="3072341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Ruotsinsalmen taistelut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https://www.youtube.com/watch?v=4EzvZQuqKhc</a:t>
            </a:r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>
                <a:hlinkClick r:id="rId3"/>
              </a:rPr>
              <a:t>https://www.youtube.com/watch?v=1a6kYJRdJz0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4019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3461008" cy="1450757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900" y="-7463"/>
            <a:ext cx="5598012" cy="6875059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5796136" y="1988840"/>
            <a:ext cx="2952328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2400" b="1" i="1" dirty="0"/>
              <a:t>Ruotsi laajimmillaan 1600-luvulla: </a:t>
            </a:r>
            <a:r>
              <a:rPr lang="fi-FI" sz="2400" b="1" dirty="0"/>
              <a:t>Käkisalmi, Inkerinmaa, Viro, Liivinmaa, Jämtland, Skåne, </a:t>
            </a:r>
            <a:r>
              <a:rPr lang="fi-FI" sz="2400" b="1" dirty="0" err="1"/>
              <a:t>Bohuslän</a:t>
            </a:r>
            <a:r>
              <a:rPr lang="fi-FI" sz="2400" b="1" dirty="0"/>
              <a:t>, Halland, Bremen-Verden, </a:t>
            </a:r>
            <a:r>
              <a:rPr lang="fi-FI" sz="2400" b="1" dirty="0" err="1"/>
              <a:t>Wismar</a:t>
            </a:r>
            <a:r>
              <a:rPr lang="fi-FI" sz="2400" b="1" dirty="0"/>
              <a:t>, Länsi-Pommeri vallattiin naapurimailta</a:t>
            </a:r>
          </a:p>
        </p:txBody>
      </p:sp>
    </p:spTree>
    <p:extLst>
      <p:ext uri="{BB962C8B-B14F-4D97-AF65-F5344CB8AC3E}">
        <p14:creationId xmlns:p14="http://schemas.microsoft.com/office/powerpoint/2010/main" val="8694230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3258" name="Straight Connector 77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BE268116-E2A7-4F98-8812-192B497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50" name="Rectangle 2"/>
          <p:cNvSpPr>
            <a:spLocks noGrp="1"/>
          </p:cNvSpPr>
          <p:nvPr>
            <p:ph type="title"/>
          </p:nvPr>
        </p:nvSpPr>
        <p:spPr bwMode="auto">
          <a:xfrm>
            <a:off x="475499" y="4550229"/>
            <a:ext cx="8181805" cy="1057655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Ruotsinsalmen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II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meritaistelu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1790</a:t>
            </a:r>
          </a:p>
        </p:txBody>
      </p:sp>
      <p:pic>
        <p:nvPicPr>
          <p:cNvPr id="53253" name="Picture 5" descr="Tiedosto:Johan Tietrich Schoultz målning Slaget vid Svensksund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t="33009" r="2" b="2"/>
          <a:stretch/>
        </p:blipFill>
        <p:spPr bwMode="auto">
          <a:xfrm>
            <a:off x="476592" y="640080"/>
            <a:ext cx="8187348" cy="3602736"/>
          </a:xfrm>
          <a:prstGeom prst="rect">
            <a:avLst/>
          </a:prstGeom>
          <a:noFill/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3D8893D-DEBE-4F67-901F-166F75E9C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FBEFFA83-BC6D-4CD2-A2BA-98AD67423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B5696BF-D495-4CAC-AA8A-4EBFF2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5627614-0421-44C9-BA45-98C62DB3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2" name="Rectangle 72">
            <a:extLst>
              <a:ext uri="{FF2B5EF4-FFF2-40B4-BE49-F238E27FC236}">
                <a16:creationId xmlns:a16="http://schemas.microsoft.com/office/drawing/2014/main" id="{A95CF63B-42D2-437D-AF2A-6C97E4CAD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33" name="Straight Connector 74">
            <a:extLst>
              <a:ext uri="{FF2B5EF4-FFF2-40B4-BE49-F238E27FC236}">
                <a16:creationId xmlns:a16="http://schemas.microsoft.com/office/drawing/2014/main" id="{42D988CC-1BCA-4015-B859-258C2B79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4" name="Rectangle 76">
            <a:extLst>
              <a:ext uri="{FF2B5EF4-FFF2-40B4-BE49-F238E27FC236}">
                <a16:creationId xmlns:a16="http://schemas.microsoft.com/office/drawing/2014/main" id="{B7540109-CF43-47F9-8FE7-EDA4BD692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" y="0"/>
            <a:ext cx="91428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78">
            <a:extLst>
              <a:ext uri="{FF2B5EF4-FFF2-40B4-BE49-F238E27FC236}">
                <a16:creationId xmlns:a16="http://schemas.microsoft.com/office/drawing/2014/main" id="{3D4FA15D-C738-4D25-9598-13735B0C5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5160348"/>
            <a:ext cx="8019169" cy="11739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1" dirty="0" err="1">
                <a:solidFill>
                  <a:srgbClr val="FFFFFF"/>
                </a:solidFill>
              </a:rPr>
              <a:t>Ruotsinsalmen</a:t>
            </a:r>
            <a:r>
              <a:rPr lang="en-US" sz="3100" b="1" dirty="0">
                <a:solidFill>
                  <a:srgbClr val="FFFFFF"/>
                </a:solidFill>
              </a:rPr>
              <a:t> </a:t>
            </a:r>
            <a:r>
              <a:rPr lang="en-US" sz="3100" b="1" dirty="0" err="1">
                <a:solidFill>
                  <a:srgbClr val="FFFFFF"/>
                </a:solidFill>
              </a:rPr>
              <a:t>merilinnoitukset</a:t>
            </a:r>
            <a:r>
              <a:rPr lang="en-US" sz="3100" dirty="0">
                <a:solidFill>
                  <a:srgbClr val="FFFFFF"/>
                </a:solidFill>
              </a:rPr>
              <a:t>: </a:t>
            </a:r>
            <a:r>
              <a:rPr lang="en-US" sz="3100" dirty="0" err="1">
                <a:solidFill>
                  <a:srgbClr val="FFFFFF"/>
                </a:solidFill>
              </a:rPr>
              <a:t>Kyminlinnoitus</a:t>
            </a:r>
            <a:r>
              <a:rPr lang="en-US" sz="3100" dirty="0">
                <a:solidFill>
                  <a:srgbClr val="FFFFFF"/>
                </a:solidFill>
              </a:rPr>
              <a:t>, Fort Katarina, Fort Elisabeth ja Fort </a:t>
            </a:r>
            <a:r>
              <a:rPr lang="en-US" sz="3100" dirty="0" err="1">
                <a:solidFill>
                  <a:srgbClr val="FFFFFF"/>
                </a:solidFill>
              </a:rPr>
              <a:t>Slava</a:t>
            </a:r>
            <a:endParaRPr lang="en-US" sz="3100" dirty="0">
              <a:solidFill>
                <a:srgbClr val="FFFFFF"/>
              </a:solidFill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/>
          <a:srcRect l="27165" r="38053" b="2"/>
          <a:stretch/>
        </p:blipFill>
        <p:spPr>
          <a:xfrm>
            <a:off x="20" y="10"/>
            <a:ext cx="2194780" cy="474818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l="22174" r="16287" b="-1"/>
          <a:stretch/>
        </p:blipFill>
        <p:spPr>
          <a:xfrm>
            <a:off x="2317509" y="10"/>
            <a:ext cx="2191952" cy="474922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4"/>
          <a:srcRect l="37830" r="36402" b="-1"/>
          <a:stretch/>
        </p:blipFill>
        <p:spPr>
          <a:xfrm>
            <a:off x="4632170" y="10"/>
            <a:ext cx="2194560" cy="4748140"/>
          </a:xfrm>
          <a:prstGeom prst="rect">
            <a:avLst/>
          </a:prstGeom>
        </p:spPr>
      </p:pic>
      <p:pic>
        <p:nvPicPr>
          <p:cNvPr id="1026" name="Picture 2" descr="Kuvahaun tulos haulle fort katarin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0" r="37925" b="-1"/>
          <a:stretch/>
        </p:blipFill>
        <p:spPr bwMode="auto">
          <a:xfrm>
            <a:off x="6949440" y="10"/>
            <a:ext cx="2194560" cy="474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Rectangle 80">
            <a:extLst>
              <a:ext uri="{FF2B5EF4-FFF2-40B4-BE49-F238E27FC236}">
                <a16:creationId xmlns:a16="http://schemas.microsoft.com/office/drawing/2014/main" id="{1E7252E9-008D-4B3D-9621-A2CCC288D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04653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Ruotsinsalmen kaupunki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39553" y="2060848"/>
            <a:ext cx="7827208" cy="3808246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fi-FI" sz="2400" dirty="0"/>
              <a:t>- Laajimmillaan n. 8000-10 000 asukasta</a:t>
            </a:r>
          </a:p>
          <a:p>
            <a:r>
              <a:rPr lang="fi-FI" sz="2400" dirty="0"/>
              <a:t>- Linnoitukset: Katariina, Varissaari, </a:t>
            </a:r>
            <a:r>
              <a:rPr lang="fi-FI" sz="2400" dirty="0" err="1"/>
              <a:t>Kukouri</a:t>
            </a:r>
            <a:r>
              <a:rPr lang="fi-FI" sz="2400" dirty="0"/>
              <a:t>, </a:t>
            </a:r>
            <a:r>
              <a:rPr lang="fi-FI" sz="2400" dirty="0" err="1"/>
              <a:t>Redutti</a:t>
            </a:r>
            <a:r>
              <a:rPr lang="fi-FI" sz="2400" dirty="0"/>
              <a:t> Kotka, </a:t>
            </a:r>
            <a:r>
              <a:rPr lang="fi-FI" sz="2400" dirty="0" err="1"/>
              <a:t>Tiutinen</a:t>
            </a:r>
            <a:r>
              <a:rPr lang="fi-FI" sz="2400" dirty="0"/>
              <a:t>, Kyminlinna</a:t>
            </a:r>
          </a:p>
          <a:p>
            <a:r>
              <a:rPr lang="fi-FI" sz="2400" dirty="0"/>
              <a:t>- 1,5 km pitkä kanava halkoi kaupungin (nykyiseltä torilta </a:t>
            </a:r>
            <a:r>
              <a:rPr lang="fi-FI" sz="2400" dirty="0" err="1"/>
              <a:t>McDonaldsille</a:t>
            </a:r>
            <a:r>
              <a:rPr lang="fi-FI" sz="2400" dirty="0"/>
              <a:t> kiertäen konserttitalon kautta)</a:t>
            </a:r>
          </a:p>
          <a:p>
            <a:r>
              <a:rPr lang="fi-FI" sz="2400" dirty="0"/>
              <a:t>- Väkimäärä romahti Suomen sodan 1808-1809 jälkeen</a:t>
            </a:r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4099573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98" name="Rectangle 2"/>
          <p:cNvSpPr>
            <a:spLocks noGrp="1"/>
          </p:cNvSpPr>
          <p:nvPr>
            <p:ph type="title"/>
          </p:nvPr>
        </p:nvSpPr>
        <p:spPr bwMode="auto">
          <a:xfrm>
            <a:off x="369277" y="516835"/>
            <a:ext cx="2313633" cy="2103875"/>
          </a:xfrm>
        </p:spPr>
        <p:txBody>
          <a:bodyPr numCol="1" anchorCtr="0" compatLnSpc="1">
            <a:prstTxWarp prst="textNoShape">
              <a:avLst/>
            </a:prstTxWarp>
            <a:normAutofit/>
          </a:bodyPr>
          <a:lstStyle/>
          <a:p>
            <a:r>
              <a:rPr lang="fi-FI" sz="3100">
                <a:solidFill>
                  <a:srgbClr val="FFFFFF"/>
                </a:solidFill>
                <a:effectLst/>
              </a:rPr>
              <a:t>Kustaa III:n kuolinnaamio</a:t>
            </a:r>
          </a:p>
        </p:txBody>
      </p:sp>
      <p:sp>
        <p:nvSpPr>
          <p:cNvPr id="55299" name="Rectangle 3"/>
          <p:cNvSpPr>
            <a:spLocks noGrp="1"/>
          </p:cNvSpPr>
          <p:nvPr>
            <p:ph idx="1"/>
          </p:nvPr>
        </p:nvSpPr>
        <p:spPr>
          <a:xfrm>
            <a:off x="369278" y="2653800"/>
            <a:ext cx="2313633" cy="3335519"/>
          </a:xfrm>
        </p:spPr>
        <p:txBody>
          <a:bodyPr>
            <a:normAutofit/>
          </a:bodyPr>
          <a:lstStyle/>
          <a:p>
            <a:endParaRPr lang="fi-FI" sz="1300">
              <a:solidFill>
                <a:srgbClr val="FFFFFF"/>
              </a:solidFill>
            </a:endParaRPr>
          </a:p>
        </p:txBody>
      </p:sp>
      <p:pic>
        <p:nvPicPr>
          <p:cNvPr id="55301" name="Picture 5" descr="Tiedosto:Gustav III. von Schweden, Totenmaske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3580"/>
          <a:stretch/>
        </p:blipFill>
        <p:spPr bwMode="auto">
          <a:xfrm>
            <a:off x="3056282" y="10"/>
            <a:ext cx="6083454" cy="6857990"/>
          </a:xfrm>
          <a:prstGeom prst="rect">
            <a:avLst/>
          </a:prstGeom>
          <a:noFill/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B56E75-BB94-475E-AE87-8F22E95BF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Hyödyn aika (n. 1750-1800-l.)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78B9DD7-893B-4E1E-8F93-35A8134C9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fi-FI">
                <a:cs typeface="Calibri"/>
              </a:rPr>
              <a:t>Talous:</a:t>
            </a:r>
          </a:p>
          <a:p>
            <a:r>
              <a:rPr lang="fi-FI" dirty="0">
                <a:cs typeface="Calibri"/>
              </a:rPr>
              <a:t>Elinkeinotoiminnan vapautuminen: porvarisoikeudet, </a:t>
            </a:r>
            <a:r>
              <a:rPr lang="fi-FI">
                <a:cs typeface="Calibri"/>
              </a:rPr>
              <a:t>tapulikaupunkioikeudet (Anders Chydenous</a:t>
            </a:r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0685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047500" y="639097"/>
            <a:ext cx="3609804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3800">
                <a:solidFill>
                  <a:schemeClr val="tx1">
                    <a:lumMod val="85000"/>
                    <a:lumOff val="15000"/>
                  </a:schemeClr>
                </a:solidFill>
              </a:rPr>
              <a:t>Kustaa II Aadolf, kuninkaana 1611-1632 </a:t>
            </a:r>
            <a:r>
              <a:rPr lang="en-US" sz="380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https://www.youtube.com/watch?v=dxvuMT462HQ</a:t>
            </a:r>
            <a:endParaRPr lang="en-US" sz="3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8362"/>
          <a:stretch/>
        </p:blipFill>
        <p:spPr bwMode="auto">
          <a:xfrm>
            <a:off x="20" y="10"/>
            <a:ext cx="4571980" cy="6857990"/>
          </a:xfrm>
          <a:prstGeom prst="rect">
            <a:avLst/>
          </a:prstGeom>
          <a:noFill/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03789" y="4343400"/>
            <a:ext cx="329184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423A50-1481-254D-A62B-DD8D5D65B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2400" b="1" dirty="0"/>
              <a:t>Jacob de la </a:t>
            </a:r>
            <a:r>
              <a:rPr lang="fi-FI" sz="2400" b="1" dirty="0" err="1"/>
              <a:t>Gardie</a:t>
            </a:r>
            <a:r>
              <a:rPr lang="fi-FI" sz="2400" b="1" dirty="0"/>
              <a:t> eli Laiska-Jaakko</a:t>
            </a:r>
            <a:r>
              <a:rPr lang="fi-FI" sz="2400" dirty="0"/>
              <a:t>: Ruotsi sekaantui Venäjän vallanperimystaisteluun ja de la </a:t>
            </a:r>
            <a:r>
              <a:rPr lang="fi-FI" sz="2400" dirty="0" err="1"/>
              <a:t>Gardien</a:t>
            </a:r>
            <a:r>
              <a:rPr lang="fi-FI" sz="2400" dirty="0"/>
              <a:t> joukot lähtivät Venäjän sotaretkelle 1609-1613. De la </a:t>
            </a:r>
            <a:r>
              <a:rPr lang="fi-FI" sz="2400" dirty="0" err="1"/>
              <a:t>Gardien</a:t>
            </a:r>
            <a:r>
              <a:rPr lang="fi-FI" sz="2400" dirty="0"/>
              <a:t> joukot etenivät jopa Moskovaan asti ja miehittivät sitä. Toinen sotaretki tehtiin v. 1611 Inkeriin.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FB652B28-BE02-8247-B62B-BC2704D61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776" y="1844824"/>
            <a:ext cx="329333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49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" y="0"/>
            <a:ext cx="34385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42900" y="640080"/>
            <a:ext cx="2744434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>
                <a:solidFill>
                  <a:srgbClr val="FFFFFF"/>
                </a:solidFill>
              </a:rPr>
              <a:t>Stolbovan rauha 1617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2AB0F954-6A0A-334B-A243-E02078E00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687" r="-1" b="5153"/>
          <a:stretch/>
        </p:blipFill>
        <p:spPr>
          <a:xfrm>
            <a:off x="3479799" y="10"/>
            <a:ext cx="566420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56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8974956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">
  <a:themeElements>
    <a:clrScheme name="Retr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1558</Words>
  <Application>Microsoft Office PowerPoint</Application>
  <PresentationFormat>Näytössä katseltava diaesitys (4:3)</PresentationFormat>
  <Paragraphs>156</Paragraphs>
  <Slides>64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64</vt:i4>
      </vt:variant>
    </vt:vector>
  </HeadingPairs>
  <TitlesOfParts>
    <vt:vector size="66" baseType="lpstr">
      <vt:lpstr>HDOfficeLightV0</vt:lpstr>
      <vt:lpstr>Retro</vt:lpstr>
      <vt:lpstr>1600-luvun suurvalta-aika ja 1700-luku</vt:lpstr>
      <vt:lpstr>Ruotsin laajeneminen suurvallaksi kpl 10.</vt:lpstr>
      <vt:lpstr>Ruotsin laajeneminen suurvallaksi kpl 10.</vt:lpstr>
      <vt:lpstr>Ruotsin laajeneminen suurvallaksi kpl 10.</vt:lpstr>
      <vt:lpstr>PowerPoint-esitys</vt:lpstr>
      <vt:lpstr>PowerPoint-esitys</vt:lpstr>
      <vt:lpstr>Kustaa II Aadolf, kuninkaana 1611-1632 https://www.youtube.com/watch?v=dxvuMT462HQ</vt:lpstr>
      <vt:lpstr>Jacob de la Gardie eli Laiska-Jaakko: Ruotsi sekaantui Venäjän vallanperimystaisteluun ja de la Gardien joukot lähtivät Venäjän sotaretkelle 1609-1613. De la Gardien joukot etenivät jopa Moskovaan asti ja miehittivät sitä. Toinen sotaretki tehtiin v. 1611 Inkeriin.</vt:lpstr>
      <vt:lpstr>Stolbovan rauha 1617</vt:lpstr>
      <vt:lpstr>30-vuotinen sota</vt:lpstr>
      <vt:lpstr>Ruotsalaisten maihinnousu</vt:lpstr>
      <vt:lpstr>Piirros Breitenfelin taistelusta 1631</vt:lpstr>
      <vt:lpstr>Lutzenin taistelu ja Kustaa II Aadolfin kuolema 6.11.1632</vt:lpstr>
      <vt:lpstr>Sotien seurauksia</vt:lpstr>
      <vt:lpstr>Kuningatar Kristiina (1632-1654) : Kustaa II Aadolfin tytär, aluksi maa holhoojahallituksessa, täysi-ikäisenä alkoi hallita maata, kääntyi katoliseksi ja muutti Roomaan</vt:lpstr>
      <vt:lpstr>1600-luvun yhteiskunta: päätöksenteko, oikeuslaitos ja hallinto kpl 10-11.</vt:lpstr>
      <vt:lpstr>1600-luvulla siirryttiin hallinnossa lääneihin (verotus, sotalaitos, lakien ja määräysten noudattaminen. Läänejä johti maaherra. Läänit olivat olemassa aina v. 2009. Ne korvattiin aluehallinto- ja ely-keskuksilla.</vt:lpstr>
      <vt:lpstr>Turun hovioikeus 1623</vt:lpstr>
      <vt:lpstr>Tukholman kuninkaanlinna</vt:lpstr>
      <vt:lpstr>Suuri reduktio ja siirtyminen itsevaltiuteen kpl 11.</vt:lpstr>
      <vt:lpstr>Kaarle XI 1655-1697, Kaarle X Kustaan poika (kuningatar Kristiinan serkku). Kaarle XI tuli valtaa nelivuotiaana ja maata johti aluksi holhoojahallitus. Hänen aikana siirryttiin itsevaltiuteen.</vt:lpstr>
      <vt:lpstr>Kauppa ja kaupungit 1600-luvulla kpl 12.</vt:lpstr>
      <vt:lpstr>Tervamiilu</vt:lpstr>
      <vt:lpstr>Kaupungit keskiajalta 1600-luvulle</vt:lpstr>
      <vt:lpstr>Strömforsin ruukki 1695</vt:lpstr>
      <vt:lpstr>Maatalous ja suuret nälkävuodet 1600-luvulla kpl 12. </vt:lpstr>
      <vt:lpstr>Pietari Brahe 1602-1680  Suomen kenraalikuvernöörinä(1637-40, 1648-51): tiet, postilaitos, kaupungit, Turun Akatemia, hallinto </vt:lpstr>
      <vt:lpstr>Brahen perustamat kaupungit</vt:lpstr>
      <vt:lpstr>1600-luvun yhteiskunta</vt:lpstr>
      <vt:lpstr>Creutzit Pernajalla</vt:lpstr>
      <vt:lpstr>Lorentz Creutz ja Suur-Sarvilahden kartano 1683</vt:lpstr>
      <vt:lpstr>Malmgårdin kartano, alun perin 1614</vt:lpstr>
      <vt:lpstr>Wrede-suvun kartano Anjalassa (läänitettiin 1608)</vt:lpstr>
      <vt:lpstr>Johannes Gezelius vanhempi: Yxi lapsen paras tavara (1666)</vt:lpstr>
      <vt:lpstr>Koulutus 1600-luvulla</vt:lpstr>
      <vt:lpstr>Turun Akatemia 1827</vt:lpstr>
      <vt:lpstr>Suuri Pohjan sota 1700-1721</vt:lpstr>
      <vt:lpstr>Kaarle XII</vt:lpstr>
      <vt:lpstr>Ruotsin voitto Narvan taistelussa 1700</vt:lpstr>
      <vt:lpstr>Pietari I Suuri</vt:lpstr>
      <vt:lpstr>Suuri Pohjan sota</vt:lpstr>
      <vt:lpstr>Pultavan taistelu 1709</vt:lpstr>
      <vt:lpstr>Suuri Pohjan sota ja Isoviha</vt:lpstr>
      <vt:lpstr>Uudenkaupungin rauha 1721</vt:lpstr>
      <vt:lpstr>Karoliinit kantamassa Kaarle XII:n ruumista pois Norjasta</vt:lpstr>
      <vt:lpstr>Kaarle XII:nnen muumio vuoden 1917 haudanavauksessa. Reikä ohimossa on kuninkaan surmanneen luodin jättämä.</vt:lpstr>
      <vt:lpstr>Kaarlen sarkofagi Tukholmassa</vt:lpstr>
      <vt:lpstr>Kaarle XII:n sotaretki</vt:lpstr>
      <vt:lpstr>Säätyvallan aika (Vapauden aika) 1721-1772</vt:lpstr>
      <vt:lpstr>Arvid Horn, kansiapresidentti eli valtaneuvoston johtaja. Horn oli maltillinen ulkopolitiikassa ja hän sai sekä kannatusta että vastustusta valtiopäivillä (hatut ja myssyt)</vt:lpstr>
      <vt:lpstr>Hattujen sota 1741-43</vt:lpstr>
      <vt:lpstr>Turun rauha 1743</vt:lpstr>
      <vt:lpstr>Svartholman merilinnoitus Loviisassa, Ruotsin rakentama rajalinnoitus Hattujen sodan jälkeen.</vt:lpstr>
      <vt:lpstr>Viaporin rakentaminen 1748 alkaen, ruotsalaiset vahvistivat itärajan puolusta Hattujen sodan jälkeen.</vt:lpstr>
      <vt:lpstr>Kustaa III:n vallankaappaus ja paluu itsevaltiuteen (kpl 15.)</vt:lpstr>
      <vt:lpstr>Kustaa III (1746-1792</vt:lpstr>
      <vt:lpstr>Kustaan sota (1788-1790) ja yhdistys- ja vakuuskirja</vt:lpstr>
      <vt:lpstr>Ruotsinsalmen meritaistelut 1789-1790</vt:lpstr>
      <vt:lpstr>Ruotsinsalmen taistelut</vt:lpstr>
      <vt:lpstr>Ruotsinsalmen II meritaistelu 1790</vt:lpstr>
      <vt:lpstr>Ruotsinsalmen merilinnoitukset: Kyminlinnoitus, Fort Katarina, Fort Elisabeth ja Fort Slava</vt:lpstr>
      <vt:lpstr>Ruotsinsalmen kaupunki</vt:lpstr>
      <vt:lpstr>Kustaa III:n kuolinnaamio</vt:lpstr>
      <vt:lpstr>Hyödyn aika (n. 1750-1800-l.)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1600-luvun suurvalta-aika</dc:title>
  <dc:creator>Anttila Petri Juha</dc:creator>
  <cp:lastModifiedBy>Anttila Petri</cp:lastModifiedBy>
  <cp:revision>529</cp:revision>
  <dcterms:created xsi:type="dcterms:W3CDTF">2019-09-03T04:11:59Z</dcterms:created>
  <dcterms:modified xsi:type="dcterms:W3CDTF">2021-03-29T05:21:36Z</dcterms:modified>
</cp:coreProperties>
</file>