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7" r:id="rId3"/>
    <p:sldId id="338" r:id="rId4"/>
    <p:sldId id="340" r:id="rId5"/>
    <p:sldId id="339" r:id="rId6"/>
    <p:sldId id="311" r:id="rId7"/>
    <p:sldId id="349" r:id="rId8"/>
    <p:sldId id="341" r:id="rId9"/>
    <p:sldId id="343" r:id="rId10"/>
    <p:sldId id="350" r:id="rId11"/>
    <p:sldId id="345" r:id="rId12"/>
    <p:sldId id="346" r:id="rId13"/>
    <p:sldId id="348" r:id="rId14"/>
    <p:sldId id="312" r:id="rId15"/>
    <p:sldId id="329" r:id="rId16"/>
    <p:sldId id="323" r:id="rId17"/>
    <p:sldId id="326" r:id="rId1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5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3B041-FC9D-42BF-9415-5447E0D59C82}" type="datetimeFigureOut">
              <a:rPr lang="fi-FI" smtClean="0"/>
              <a:t>2.9.2015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F70AD-3E24-4283-954C-5DEA9D1FCE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7890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9487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8743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9304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0638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6457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1457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9796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49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1812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100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144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118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5807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0963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567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0567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261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peda.net/oppimateriaalit/e-oppi/alakoulu/Biologia_maantieto_5_6/afrikka/egypti/te/6gmn" TargetMode="External"/><Relationship Id="rId4" Type="http://schemas.openxmlformats.org/officeDocument/2006/relationships/hyperlink" Target="https://peda.net/oppimateriaalit/e-oppi/alakoulu/Biologia_maantieto_5_6/afrikk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peda.net/oppimateriaalit/e-oppi/ylakoulu/maantieto/amerikka/3eis2" TargetMode="External"/><Relationship Id="rId4" Type="http://schemas.openxmlformats.org/officeDocument/2006/relationships/hyperlink" Target="https://peda.net/oppimateriaalit/e-oppi/ylakoulu/maantieto/amerikka/karttatietou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da.net/id/3RGr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187624" y="1268760"/>
            <a:ext cx="6984776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fi-FI" sz="4000" dirty="0" err="1" smtClean="0">
                <a:solidFill>
                  <a:schemeClr val="accent1"/>
                </a:solidFill>
              </a:rPr>
              <a:t>Digitalisaatio</a:t>
            </a:r>
            <a:r>
              <a:rPr lang="fi-FI" sz="4000" dirty="0" smtClean="0">
                <a:solidFill>
                  <a:schemeClr val="accent1"/>
                </a:solidFill>
              </a:rPr>
              <a:t> &amp; maantiedon/maantieteen opetus</a:t>
            </a:r>
            <a:endParaRPr lang="fi" sz="4000" dirty="0">
              <a:solidFill>
                <a:srgbClr val="4A86E8"/>
              </a:solidFill>
            </a:endParaRPr>
          </a:p>
        </p:txBody>
      </p:sp>
      <p:sp>
        <p:nvSpPr>
          <p:cNvPr id="2" name="AutoShape 2" descr="https://peda.net/oppimateriaalit/e-oppi/lukio/maantiede/tellus2/2ai/kuvitus/kuvitus/hg:file/photo/7eebf402461abe0fe6de7bc68ff62f3697406136/_ge2_kulttuurit_hindu_ganges_silentwings_shutterstock_114630175_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AutoShape 4" descr="https://peda.net/oppimateriaalit/e-oppi/lukio/maantiede/tellus2/2ai/kuvitus/kuvitus/hg:file/photo/7eebf402461abe0fe6de7bc68ff62f3697406136/_ge2_kulttuurit_hindu_ganges_silentwings_shutterstock_114630175_p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AutoShape 6" descr="https://peda.net/oppimateriaalit/e-oppi/lukio/maantiede/tellus2/2ai/kuvitus/kuvitus/hg:file/photo/7eebf402461abe0fe6de7bc68ff62f3697406136/_ge2_kulttuurit_hindu_ganges_silentwings_shutterstock_114630175_p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AutoShape 8" descr="https://peda.net/oppimateriaalit/e-oppi/lukio/maantiede/tellus2/2ai/kuvitus/kuvitus/hg:file/photo/7eebf402461abe0fe6de7bc68ff62f3697406136/_ge2_kulttuurit_hindu_ganges_silentwings_shutterstock_114630175_p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3995936" y="4077072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accent1"/>
                </a:solidFill>
              </a:rPr>
              <a:t>Simo Veistola</a:t>
            </a:r>
          </a:p>
          <a:p>
            <a:r>
              <a:rPr lang="fi-FI" sz="1600" dirty="0" smtClean="0">
                <a:solidFill>
                  <a:schemeClr val="accent1"/>
                </a:solidFill>
              </a:rPr>
              <a:t>FT, MBA</a:t>
            </a:r>
          </a:p>
          <a:p>
            <a:r>
              <a:rPr lang="fi-FI" sz="1600" dirty="0" smtClean="0">
                <a:solidFill>
                  <a:schemeClr val="accent1"/>
                </a:solidFill>
              </a:rPr>
              <a:t>e-Oppi Oy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mtClean="0">
                <a:solidFill>
                  <a:srgbClr val="4A86E8"/>
                </a:solidFill>
              </a:rPr>
              <a:t>Oppimateriaaleja eri alustoille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fi-FI" b="1" dirty="0" smtClean="0">
                <a:solidFill>
                  <a:schemeClr val="accent1"/>
                </a:solidFill>
              </a:rPr>
              <a:t>Johtava sähköisten oppimateriaalien kustantaja</a:t>
            </a:r>
          </a:p>
          <a:p>
            <a:pPr>
              <a:buClr>
                <a:schemeClr val="accent1"/>
              </a:buClr>
              <a:buSzPct val="100000"/>
            </a:pPr>
            <a:r>
              <a:rPr lang="fi-FI" b="1" dirty="0" smtClean="0">
                <a:solidFill>
                  <a:schemeClr val="accent1"/>
                </a:solidFill>
              </a:rPr>
              <a:t>Töissä mm. 3 filosofian tohtoria</a:t>
            </a:r>
          </a:p>
          <a:p>
            <a:pPr>
              <a:buClr>
                <a:schemeClr val="accent1"/>
              </a:buClr>
              <a:buSzPct val="100000"/>
            </a:pPr>
            <a:r>
              <a:rPr lang="fi-FI" b="1" dirty="0" smtClean="0">
                <a:solidFill>
                  <a:schemeClr val="accent1"/>
                </a:solidFill>
              </a:rPr>
              <a:t>Oppimistulosten parantaminen uudenlaisilla muokattavilla ja vuorovaikutteisilla e-materiaaleilla.</a:t>
            </a:r>
          </a:p>
        </p:txBody>
      </p:sp>
    </p:spTree>
    <p:extLst>
      <p:ext uri="{BB962C8B-B14F-4D97-AF65-F5344CB8AC3E}">
        <p14:creationId xmlns:p14="http://schemas.microsoft.com/office/powerpoint/2010/main" val="33317094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dirty="0" smtClean="0">
                <a:solidFill>
                  <a:srgbClr val="4A86E8"/>
                </a:solidFill>
              </a:rPr>
              <a:t>Alakoulu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fi-FI" sz="1200" b="1" dirty="0">
                <a:solidFill>
                  <a:schemeClr val="accent1"/>
                </a:solidFill>
                <a:hlinkClick r:id="rId4"/>
              </a:rPr>
              <a:t>https://</a:t>
            </a:r>
            <a:r>
              <a:rPr lang="fi-FI" sz="1200" b="1" dirty="0" smtClean="0">
                <a:solidFill>
                  <a:schemeClr val="accent1"/>
                </a:solidFill>
                <a:hlinkClick r:id="rId4"/>
              </a:rPr>
              <a:t>peda.net/oppimateriaalit/e-oppi/alakoulu/Biologia_maantieto_5_6/afrikka</a:t>
            </a:r>
            <a:endParaRPr lang="fi-FI" sz="1200" b="1" dirty="0" smtClean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SzPct val="100000"/>
            </a:pPr>
            <a:r>
              <a:rPr lang="fi-FI" sz="1200" b="1" dirty="0">
                <a:solidFill>
                  <a:schemeClr val="accent1"/>
                </a:solidFill>
                <a:hlinkClick r:id="rId5"/>
              </a:rPr>
              <a:t>https://</a:t>
            </a:r>
            <a:r>
              <a:rPr lang="fi-FI" sz="1200" b="1" dirty="0" smtClean="0">
                <a:solidFill>
                  <a:schemeClr val="accent1"/>
                </a:solidFill>
                <a:hlinkClick r:id="rId5"/>
              </a:rPr>
              <a:t>peda.net/oppimateriaalit/e-oppi/alakoulu/Biologia_maantieto_5_6/afrikka/egypti/te/6gmn</a:t>
            </a:r>
            <a:r>
              <a:rPr lang="fi-FI" sz="1200" b="1" dirty="0" smtClean="0">
                <a:solidFill>
                  <a:schemeClr val="accent1"/>
                </a:solidFill>
              </a:rPr>
              <a:t> </a:t>
            </a:r>
          </a:p>
          <a:p>
            <a:pPr>
              <a:buClr>
                <a:schemeClr val="accent1"/>
              </a:buClr>
              <a:buSzPct val="100000"/>
            </a:pPr>
            <a:endParaRPr lang="fi-FI" sz="1200" b="1" dirty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SzPct val="100000"/>
            </a:pPr>
            <a:endParaRPr lang="fi-FI" sz="1200" b="1" dirty="0" smtClean="0">
              <a:solidFill>
                <a:schemeClr val="accent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04864"/>
            <a:ext cx="4488160" cy="336612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0072" y="2217894"/>
            <a:ext cx="3325130" cy="332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202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dirty="0" smtClean="0">
                <a:solidFill>
                  <a:srgbClr val="4A86E8"/>
                </a:solidFill>
              </a:rPr>
              <a:t>Yläkoulu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fi-FI" sz="1200" b="1" dirty="0">
                <a:solidFill>
                  <a:schemeClr val="accent1"/>
                </a:solidFill>
                <a:hlinkClick r:id="rId4"/>
              </a:rPr>
              <a:t>https://</a:t>
            </a:r>
            <a:r>
              <a:rPr lang="fi-FI" sz="1200" b="1" dirty="0" smtClean="0">
                <a:solidFill>
                  <a:schemeClr val="accent1"/>
                </a:solidFill>
                <a:hlinkClick r:id="rId4"/>
              </a:rPr>
              <a:t>peda.net/oppimateriaalit/e-oppi/ylakoulu/maantieto/amerikka/karttatietous</a:t>
            </a:r>
            <a:endParaRPr lang="fi-FI" sz="1200" b="1" dirty="0" smtClean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SzPct val="100000"/>
            </a:pPr>
            <a:r>
              <a:rPr lang="fi-FI" sz="1200" b="1" dirty="0">
                <a:solidFill>
                  <a:schemeClr val="accent1"/>
                </a:solidFill>
                <a:hlinkClick r:id="rId5"/>
              </a:rPr>
              <a:t>https://</a:t>
            </a:r>
            <a:r>
              <a:rPr lang="fi-FI" sz="1200" b="1" dirty="0" smtClean="0">
                <a:solidFill>
                  <a:schemeClr val="accent1"/>
                </a:solidFill>
                <a:hlinkClick r:id="rId5"/>
              </a:rPr>
              <a:t>peda.net/oppimateriaalit/e-oppi/ylakoulu/maantieto/amerikka/3eis2</a:t>
            </a:r>
            <a:r>
              <a:rPr lang="fi-FI" sz="1200" b="1" dirty="0" smtClean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40" y="2348880"/>
            <a:ext cx="3161928" cy="26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382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dirty="0" smtClean="0">
                <a:solidFill>
                  <a:srgbClr val="4A86E8"/>
                </a:solidFill>
              </a:rPr>
              <a:t>Lukio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fi-FI" sz="1200" dirty="0">
                <a:hlinkClick r:id="rId4"/>
              </a:rPr>
              <a:t>https://</a:t>
            </a:r>
            <a:r>
              <a:rPr lang="fi-FI" sz="1200" dirty="0" smtClean="0">
                <a:hlinkClick r:id="rId4"/>
              </a:rPr>
              <a:t>peda.net/id/3RGr4</a:t>
            </a:r>
            <a:r>
              <a:rPr lang="fi-FI" sz="1200" dirty="0" smtClean="0"/>
              <a:t> </a:t>
            </a:r>
            <a:endParaRPr lang="fi-FI" sz="12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629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3200" dirty="0" smtClean="0">
                <a:solidFill>
                  <a:srgbClr val="4A86E8"/>
                </a:solidFill>
              </a:rPr>
              <a:t>Mihin oppimateriaaleja tarvitaan?</a:t>
            </a:r>
            <a:endParaRPr lang="fi" sz="3200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fi-FI" b="1" dirty="0" smtClean="0">
                <a:solidFill>
                  <a:schemeClr val="accent1"/>
                </a:solidFill>
              </a:rPr>
              <a:t>Opettaja – oppilas: henkilösuhde</a:t>
            </a:r>
          </a:p>
          <a:p>
            <a:pPr>
              <a:buClr>
                <a:schemeClr val="accent1"/>
              </a:buClr>
              <a:buSzPct val="100000"/>
            </a:pPr>
            <a:r>
              <a:rPr lang="fi-FI" b="1" dirty="0" smtClean="0">
                <a:solidFill>
                  <a:schemeClr val="accent1"/>
                </a:solidFill>
              </a:rPr>
              <a:t>Opettaja - oppilasryhmä</a:t>
            </a:r>
          </a:p>
          <a:p>
            <a:pPr>
              <a:buClr>
                <a:schemeClr val="accent1"/>
              </a:buClr>
              <a:buSzPct val="100000"/>
            </a:pPr>
            <a:endParaRPr lang="fi-FI" dirty="0" smtClean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SzPct val="100000"/>
            </a:pPr>
            <a:endParaRPr lang="fi-FI" dirty="0" smtClean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5785"/>
            <a:ext cx="3804309" cy="23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852936"/>
            <a:ext cx="54387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5604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3200" dirty="0" smtClean="0">
                <a:solidFill>
                  <a:srgbClr val="4A86E8"/>
                </a:solidFill>
              </a:rPr>
              <a:t>Mihin oppimateriaaleja tarvitaan?</a:t>
            </a:r>
            <a:endParaRPr lang="fi" sz="3200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fi-FI" b="1" dirty="0" smtClean="0">
                <a:solidFill>
                  <a:schemeClr val="accent1"/>
                </a:solidFill>
              </a:rPr>
              <a:t>Oppilas – oppiaines: opiskelu</a:t>
            </a:r>
          </a:p>
          <a:p>
            <a:pPr lvl="1">
              <a:buClr>
                <a:schemeClr val="accent1"/>
              </a:buClr>
            </a:pPr>
            <a:r>
              <a:rPr lang="fi-FI" b="1" dirty="0" smtClean="0">
                <a:solidFill>
                  <a:schemeClr val="accent1"/>
                </a:solidFill>
              </a:rPr>
              <a:t>Muistiinpanot, ohjaavat tehtävät, muokattavuus</a:t>
            </a:r>
          </a:p>
          <a:p>
            <a:pPr>
              <a:buClr>
                <a:schemeClr val="accent1"/>
              </a:buClr>
              <a:buSzPct val="100000"/>
            </a:pPr>
            <a:endParaRPr lang="fi-FI" dirty="0" smtClean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88" y="2797048"/>
            <a:ext cx="4503724" cy="303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5237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>
                <a:solidFill>
                  <a:srgbClr val="4A86E8"/>
                </a:solidFill>
              </a:rPr>
              <a:t>e</a:t>
            </a:r>
            <a:r>
              <a:rPr lang="fi" dirty="0" smtClean="0">
                <a:solidFill>
                  <a:srgbClr val="4A86E8"/>
                </a:solidFill>
              </a:rPr>
              <a:t>-Oppi Oy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Clr>
                <a:schemeClr val="accent1"/>
              </a:buClr>
              <a:buSzPct val="100000"/>
              <a:buNone/>
            </a:pPr>
            <a:r>
              <a:rPr lang="fi-FI" b="1" dirty="0" smtClean="0">
                <a:solidFill>
                  <a:schemeClr val="accent1"/>
                </a:solidFill>
              </a:rPr>
              <a:t>Sähköisiä oppimateriaaleja</a:t>
            </a:r>
          </a:p>
          <a:p>
            <a:pPr lvl="1">
              <a:buClr>
                <a:schemeClr val="accent1"/>
              </a:buClr>
            </a:pPr>
            <a:r>
              <a:rPr lang="fi-FI" b="1" dirty="0" err="1" smtClean="0">
                <a:solidFill>
                  <a:schemeClr val="accent1"/>
                </a:solidFill>
              </a:rPr>
              <a:t>Peda.net</a:t>
            </a:r>
            <a:r>
              <a:rPr lang="fi-FI" b="1" dirty="0" smtClean="0">
                <a:solidFill>
                  <a:schemeClr val="accent1"/>
                </a:solidFill>
              </a:rPr>
              <a:t> –alusta</a:t>
            </a:r>
          </a:p>
          <a:p>
            <a:pPr lvl="1">
              <a:buClr>
                <a:schemeClr val="accent1"/>
              </a:buClr>
            </a:pPr>
            <a:r>
              <a:rPr lang="fi-FI" b="1" dirty="0" err="1" smtClean="0">
                <a:solidFill>
                  <a:schemeClr val="accent1"/>
                </a:solidFill>
              </a:rPr>
              <a:t>Edustore</a:t>
            </a:r>
            <a:r>
              <a:rPr lang="fi-FI" b="1" dirty="0" smtClean="0">
                <a:solidFill>
                  <a:schemeClr val="accent1"/>
                </a:solidFill>
              </a:rPr>
              <a:t> </a:t>
            </a:r>
          </a:p>
          <a:p>
            <a:pPr lvl="1">
              <a:buClr>
                <a:schemeClr val="accent1"/>
              </a:buClr>
            </a:pPr>
            <a:r>
              <a:rPr lang="fi-FI" b="1" dirty="0" smtClean="0">
                <a:solidFill>
                  <a:schemeClr val="accent1"/>
                </a:solidFill>
              </a:rPr>
              <a:t>(myös </a:t>
            </a:r>
            <a:r>
              <a:rPr lang="fi-FI" b="1" dirty="0" err="1" smtClean="0">
                <a:solidFill>
                  <a:schemeClr val="accent1"/>
                </a:solidFill>
              </a:rPr>
              <a:t>AppStore</a:t>
            </a:r>
            <a:r>
              <a:rPr lang="fi-FI" b="1" dirty="0" smtClean="0">
                <a:solidFill>
                  <a:schemeClr val="accent1"/>
                </a:solidFill>
              </a:rPr>
              <a:t>, </a:t>
            </a:r>
            <a:r>
              <a:rPr lang="fi-FI" b="1" dirty="0" err="1" smtClean="0">
                <a:solidFill>
                  <a:schemeClr val="accent1"/>
                </a:solidFill>
              </a:rPr>
              <a:t>OnEdu</a:t>
            </a:r>
            <a:r>
              <a:rPr lang="fi-FI" b="1" dirty="0" smtClean="0">
                <a:solidFill>
                  <a:schemeClr val="accent1"/>
                </a:solidFill>
              </a:rPr>
              <a:t>, Elisa, </a:t>
            </a:r>
            <a:r>
              <a:rPr lang="fi-FI" b="1" dirty="0" err="1" smtClean="0">
                <a:solidFill>
                  <a:schemeClr val="accent1"/>
                </a:solidFill>
              </a:rPr>
              <a:t>Ellibs</a:t>
            </a:r>
            <a:r>
              <a:rPr lang="fi-FI" b="1" dirty="0" smtClean="0">
                <a:solidFill>
                  <a:schemeClr val="accent1"/>
                </a:solidFill>
              </a:rPr>
              <a:t>)</a:t>
            </a:r>
          </a:p>
          <a:p>
            <a:pPr marL="0" indent="0">
              <a:buClr>
                <a:schemeClr val="accent1"/>
              </a:buClr>
              <a:buNone/>
            </a:pPr>
            <a:endParaRPr lang="fi-FI" b="1" dirty="0" smtClean="0">
              <a:solidFill>
                <a:schemeClr val="accent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fi-FI" b="1" dirty="0" err="1" smtClean="0">
                <a:solidFill>
                  <a:schemeClr val="accent1"/>
                </a:solidFill>
              </a:rPr>
              <a:t>Peda.netissä</a:t>
            </a:r>
            <a:r>
              <a:rPr lang="fi-FI" b="1" dirty="0" smtClean="0">
                <a:solidFill>
                  <a:schemeClr val="accent1"/>
                </a:solidFill>
              </a:rPr>
              <a:t> materiaalit muokattavia ja vuorovaikutteisia.</a:t>
            </a:r>
          </a:p>
        </p:txBody>
      </p:sp>
    </p:spTree>
    <p:extLst>
      <p:ext uri="{BB962C8B-B14F-4D97-AF65-F5344CB8AC3E}">
        <p14:creationId xmlns:p14="http://schemas.microsoft.com/office/powerpoint/2010/main" val="9999075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E</a:t>
            </a:r>
            <a:r>
              <a:rPr lang="fi" dirty="0" smtClean="0">
                <a:solidFill>
                  <a:srgbClr val="4A86E8"/>
                </a:solidFill>
              </a:rPr>
              <a:t>-Opin materiaalit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fi-FI" b="1" dirty="0" smtClean="0">
                <a:solidFill>
                  <a:schemeClr val="accent1"/>
                </a:solidFill>
              </a:rPr>
              <a:t>Kertaavia</a:t>
            </a:r>
          </a:p>
          <a:p>
            <a:pPr>
              <a:buClr>
                <a:schemeClr val="accent1"/>
              </a:buClr>
              <a:buSzPct val="100000"/>
            </a:pPr>
            <a:r>
              <a:rPr lang="fi-FI" b="1" dirty="0" smtClean="0">
                <a:solidFill>
                  <a:schemeClr val="accent1"/>
                </a:solidFill>
              </a:rPr>
              <a:t>Syventäviä</a:t>
            </a:r>
          </a:p>
          <a:p>
            <a:pPr>
              <a:buClr>
                <a:schemeClr val="accent1"/>
              </a:buClr>
              <a:buSzPct val="100000"/>
            </a:pPr>
            <a:r>
              <a:rPr lang="fi-FI" b="1" dirty="0" smtClean="0">
                <a:solidFill>
                  <a:schemeClr val="accent1"/>
                </a:solidFill>
              </a:rPr>
              <a:t>Ohjaavia (oppimispolku)</a:t>
            </a:r>
          </a:p>
          <a:p>
            <a:pPr>
              <a:buClr>
                <a:schemeClr val="accent1"/>
              </a:buClr>
              <a:buSzPct val="100000"/>
            </a:pPr>
            <a:r>
              <a:rPr lang="fi-FI" b="1" dirty="0" smtClean="0">
                <a:solidFill>
                  <a:schemeClr val="accent1"/>
                </a:solidFill>
              </a:rPr>
              <a:t>Visualisoivia</a:t>
            </a:r>
          </a:p>
          <a:p>
            <a:pPr>
              <a:buClr>
                <a:schemeClr val="accent1"/>
              </a:buClr>
              <a:buSzPct val="100000"/>
            </a:pPr>
            <a:r>
              <a:rPr lang="fi-FI" b="1" dirty="0" smtClean="0">
                <a:solidFill>
                  <a:schemeClr val="accent1"/>
                </a:solidFill>
              </a:rPr>
              <a:t>Motivoivia</a:t>
            </a:r>
          </a:p>
          <a:p>
            <a:pPr>
              <a:buClr>
                <a:schemeClr val="accent1"/>
              </a:buClr>
              <a:buSzPct val="100000"/>
            </a:pPr>
            <a:r>
              <a:rPr lang="fi-FI" b="1" dirty="0" smtClean="0">
                <a:solidFill>
                  <a:schemeClr val="accent1"/>
                </a:solidFill>
              </a:rPr>
              <a:t>Muokattavia – vuorovaikutteisia – maailmassa ainutlaatuisia (ks. BETT 2013-2015</a:t>
            </a:r>
          </a:p>
        </p:txBody>
      </p:sp>
    </p:spTree>
    <p:extLst>
      <p:ext uri="{BB962C8B-B14F-4D97-AF65-F5344CB8AC3E}">
        <p14:creationId xmlns:p14="http://schemas.microsoft.com/office/powerpoint/2010/main" val="17119097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dirty="0" smtClean="0">
                <a:solidFill>
                  <a:srgbClr val="4A86E8"/>
                </a:solidFill>
              </a:rPr>
              <a:t>Maantieteen tehtävä (POPS)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fi-FI" dirty="0" smtClean="0"/>
              <a:t>tukea </a:t>
            </a:r>
            <a:r>
              <a:rPr lang="fi-FI" dirty="0"/>
              <a:t>oppilaiden maailmankuvan rakentumista.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Oppilaita</a:t>
            </a:r>
            <a:endParaRPr lang="fi-FI" dirty="0"/>
          </a:p>
          <a:p>
            <a:r>
              <a:rPr lang="fi-FI" dirty="0"/>
              <a:t>ohjataan seuraamaan ajankohtaisia tapahtumia omassa lähiympäristössä ja koko maailmassa sekä</a:t>
            </a:r>
          </a:p>
          <a:p>
            <a:r>
              <a:rPr lang="fi-FI" dirty="0"/>
              <a:t>autetaan oppilaita sijoittamaan uutiset maailman tapahtumista </a:t>
            </a:r>
            <a:r>
              <a:rPr lang="fi-FI" dirty="0" smtClean="0"/>
              <a:t>alueelliseen </a:t>
            </a:r>
            <a:r>
              <a:rPr lang="fi-FI" dirty="0"/>
              <a:t>kehikkoon</a:t>
            </a:r>
            <a:r>
              <a:rPr lang="fi-FI" dirty="0" smtClean="0"/>
              <a:t>.</a:t>
            </a:r>
            <a:endParaRPr lang="fi-FI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352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dirty="0" smtClean="0">
                <a:solidFill>
                  <a:srgbClr val="4A86E8"/>
                </a:solidFill>
              </a:rPr>
              <a:t>Maantieteen tehtävä (lukio)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fi-FI" dirty="0"/>
              <a:t>Maantieteen opetuksen tehtävänä on kehittää opiskelijan maantieteellistä </a:t>
            </a:r>
            <a:r>
              <a:rPr lang="fi-FI" dirty="0">
                <a:solidFill>
                  <a:srgbClr val="FF0000"/>
                </a:solidFill>
              </a:rPr>
              <a:t>maailmankuvaa</a:t>
            </a:r>
            <a:r>
              <a:rPr lang="fi-FI" dirty="0"/>
              <a:t> ja antaa hänelle valmiuksia ymmärtää maailmanlaajuisia, alueellisia ja paikallisia </a:t>
            </a:r>
            <a:r>
              <a:rPr lang="fi-FI" dirty="0">
                <a:solidFill>
                  <a:srgbClr val="FF0000"/>
                </a:solidFill>
              </a:rPr>
              <a:t>ilmiöitä</a:t>
            </a:r>
            <a:r>
              <a:rPr lang="fi-FI" dirty="0"/>
              <a:t> ja </a:t>
            </a:r>
            <a:r>
              <a:rPr lang="fi-FI" dirty="0">
                <a:solidFill>
                  <a:srgbClr val="FF0000"/>
                </a:solidFill>
              </a:rPr>
              <a:t>ongelmia</a:t>
            </a:r>
            <a:r>
              <a:rPr lang="fi-FI" dirty="0"/>
              <a:t> sekä niiden </a:t>
            </a:r>
            <a:r>
              <a:rPr lang="fi-FI" dirty="0">
                <a:solidFill>
                  <a:srgbClr val="FF0000"/>
                </a:solidFill>
              </a:rPr>
              <a:t>ratkaisumahdollisuuksia</a:t>
            </a:r>
            <a:r>
              <a:rPr lang="fi-FI" dirty="0"/>
              <a:t>. </a:t>
            </a:r>
            <a:endParaRPr lang="fi-FI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74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dirty="0" smtClean="0">
                <a:solidFill>
                  <a:srgbClr val="4A86E8"/>
                </a:solidFill>
              </a:rPr>
              <a:t>Maailmankuva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fi-FI" dirty="0" smtClean="0"/>
              <a:t>Miten maailmankuva luodaan?</a:t>
            </a:r>
          </a:p>
          <a:p>
            <a:pPr lvl="1">
              <a:buClr>
                <a:schemeClr val="accent1"/>
              </a:buClr>
            </a:pPr>
            <a:r>
              <a:rPr lang="fi-FI" b="1" dirty="0" smtClean="0">
                <a:solidFill>
                  <a:schemeClr val="accent1"/>
                </a:solidFill>
              </a:rPr>
              <a:t>Karttapallo</a:t>
            </a:r>
          </a:p>
          <a:p>
            <a:pPr lvl="1">
              <a:buClr>
                <a:schemeClr val="accent1"/>
              </a:buClr>
            </a:pPr>
            <a:r>
              <a:rPr lang="fi-FI" b="1" dirty="0">
                <a:solidFill>
                  <a:schemeClr val="accent1"/>
                </a:solidFill>
              </a:rPr>
              <a:t>Painettu kartta</a:t>
            </a:r>
          </a:p>
          <a:p>
            <a:pPr lvl="1">
              <a:buClr>
                <a:schemeClr val="accent1"/>
              </a:buClr>
            </a:pPr>
            <a:r>
              <a:rPr lang="fi-FI" b="1" dirty="0" smtClean="0">
                <a:solidFill>
                  <a:schemeClr val="accent1"/>
                </a:solidFill>
              </a:rPr>
              <a:t>GoogleEarth</a:t>
            </a:r>
            <a:endParaRPr lang="fi-FI" b="1" dirty="0" smtClean="0">
              <a:solidFill>
                <a:schemeClr val="accent1"/>
              </a:solidFill>
            </a:endParaRPr>
          </a:p>
          <a:p>
            <a:pPr lvl="1">
              <a:buClr>
                <a:schemeClr val="accent1"/>
              </a:buClr>
            </a:pPr>
            <a:r>
              <a:rPr lang="fi-FI" b="1" dirty="0" smtClean="0">
                <a:solidFill>
                  <a:schemeClr val="accent1"/>
                </a:solidFill>
              </a:rPr>
              <a:t>Karttapalvelut</a:t>
            </a:r>
            <a:endParaRPr lang="fi-FI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70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dirty="0" smtClean="0">
                <a:solidFill>
                  <a:srgbClr val="4A86E8"/>
                </a:solidFill>
              </a:rPr>
              <a:t>Maantieteen tehtävä (lukio)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fi-FI" dirty="0"/>
          </a:p>
          <a:p>
            <a:r>
              <a:rPr lang="fi-FI" dirty="0"/>
              <a:t>ymmärtää, tulkitsee, soveltaa ja arvioi </a:t>
            </a:r>
            <a:r>
              <a:rPr lang="fi-FI" dirty="0">
                <a:solidFill>
                  <a:srgbClr val="FF0000"/>
                </a:solidFill>
              </a:rPr>
              <a:t>maantieteellistä tietoa </a:t>
            </a:r>
            <a:r>
              <a:rPr lang="fi-FI" dirty="0"/>
              <a:t>sekä hyödyntää monipuolisesti </a:t>
            </a:r>
            <a:r>
              <a:rPr lang="fi-FI" dirty="0" err="1">
                <a:solidFill>
                  <a:srgbClr val="FF0000"/>
                </a:solidFill>
              </a:rPr>
              <a:t>geomediaa</a:t>
            </a:r>
            <a:r>
              <a:rPr lang="fi-FI" dirty="0"/>
              <a:t> tiedon hankinnassa, analysoinnissa ja </a:t>
            </a:r>
            <a:r>
              <a:rPr lang="fi-FI" dirty="0" smtClean="0"/>
              <a:t>esittämisessä.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63473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dirty="0" smtClean="0">
                <a:solidFill>
                  <a:srgbClr val="4A86E8"/>
                </a:solidFill>
              </a:rPr>
              <a:t>Geomedia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fi-FI" dirty="0"/>
              <a:t>Termi on otettu käyttöön kokoamaan yhden käsitteen alle pääosin jo nykyisin maantieteen opetuksessa käytettyjä sähköisiä aineistoja</a:t>
            </a:r>
            <a:r>
              <a:rPr lang="fi-FI" dirty="0" smtClean="0"/>
              <a:t>.</a:t>
            </a:r>
          </a:p>
          <a:p>
            <a:pPr>
              <a:buClr>
                <a:schemeClr val="accent1"/>
              </a:buClr>
              <a:buSzPct val="100000"/>
            </a:pPr>
            <a:r>
              <a:rPr lang="fi-FI" b="1" dirty="0">
                <a:solidFill>
                  <a:schemeClr val="accent1"/>
                </a:solidFill>
              </a:rPr>
              <a:t>Karttapalvelut</a:t>
            </a:r>
          </a:p>
          <a:p>
            <a:pPr>
              <a:buClr>
                <a:schemeClr val="accent1"/>
              </a:buClr>
              <a:buSzPct val="100000"/>
            </a:pPr>
            <a:r>
              <a:rPr lang="fi-FI" b="1" dirty="0" smtClean="0">
                <a:solidFill>
                  <a:schemeClr val="accent1"/>
                </a:solidFill>
              </a:rPr>
              <a:t>Videot</a:t>
            </a:r>
          </a:p>
          <a:p>
            <a:pPr>
              <a:buClr>
                <a:schemeClr val="accent1"/>
              </a:buClr>
              <a:buSzPct val="100000"/>
            </a:pPr>
            <a:r>
              <a:rPr lang="fi-FI" b="1" dirty="0" smtClean="0">
                <a:solidFill>
                  <a:schemeClr val="accent1"/>
                </a:solidFill>
              </a:rPr>
              <a:t>Maantieteelliset tietoaineistot</a:t>
            </a:r>
          </a:p>
        </p:txBody>
      </p:sp>
    </p:spTree>
    <p:extLst>
      <p:ext uri="{BB962C8B-B14F-4D97-AF65-F5344CB8AC3E}">
        <p14:creationId xmlns:p14="http://schemas.microsoft.com/office/powerpoint/2010/main" val="38248452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dirty="0" smtClean="0">
                <a:solidFill>
                  <a:srgbClr val="4A86E8"/>
                </a:solidFill>
              </a:rPr>
              <a:t>Geomedia, lukion syv. kurssi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fi-FI" dirty="0" smtClean="0"/>
              <a:t>Kartografian ja paikkatiedon perusteet ja muu </a:t>
            </a:r>
            <a:r>
              <a:rPr lang="fi-FI" dirty="0" err="1" smtClean="0"/>
              <a:t>geomedian</a:t>
            </a:r>
            <a:r>
              <a:rPr lang="fi-FI" dirty="0" smtClean="0"/>
              <a:t> käyttö maantieteen tutkimuksessa.</a:t>
            </a:r>
          </a:p>
          <a:p>
            <a:pPr>
              <a:buClr>
                <a:schemeClr val="accent1"/>
              </a:buClr>
              <a:buSzPct val="100000"/>
            </a:pPr>
            <a:r>
              <a:rPr lang="fi-FI" dirty="0" smtClean="0"/>
              <a:t>Ongelmien asettaminen, tutkimusaineiston hankinta, käsittely, analysointi, </a:t>
            </a:r>
            <a:r>
              <a:rPr lang="fi-FI" dirty="0" err="1" smtClean="0"/>
              <a:t>tulkinta..esittäminen</a:t>
            </a:r>
            <a:endParaRPr lang="fi-FI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78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dirty="0" smtClean="0">
                <a:solidFill>
                  <a:srgbClr val="4A86E8"/>
                </a:solidFill>
              </a:rPr>
              <a:t>Alueelliset ja paikalliset ilmiöt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fi-FI" dirty="0" smtClean="0"/>
              <a:t>Ilmiön havaitseminen, löytäminen, sisäistäminen</a:t>
            </a:r>
          </a:p>
          <a:p>
            <a:pPr>
              <a:buClr>
                <a:schemeClr val="accent1"/>
              </a:buClr>
              <a:buSzPct val="100000"/>
            </a:pPr>
            <a:r>
              <a:rPr lang="fi-FI" dirty="0" smtClean="0"/>
              <a:t>Ongelman asettaminen – tutkimusaineiston hankinta – käsittely – analysointi – tulkinta – arviointi – havainnollistaminen – esittäminen</a:t>
            </a:r>
          </a:p>
          <a:p>
            <a:pPr>
              <a:buClr>
                <a:schemeClr val="accent1"/>
              </a:buClr>
              <a:buSzPct val="100000"/>
            </a:pPr>
            <a:r>
              <a:rPr lang="fi-FI" dirty="0" smtClean="0"/>
              <a:t>Vuorovaikutus, ryhmässä toimiminen</a:t>
            </a:r>
          </a:p>
        </p:txBody>
      </p:sp>
    </p:spTree>
    <p:extLst>
      <p:ext uri="{BB962C8B-B14F-4D97-AF65-F5344CB8AC3E}">
        <p14:creationId xmlns:p14="http://schemas.microsoft.com/office/powerpoint/2010/main" val="6628533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dirty="0" smtClean="0">
                <a:solidFill>
                  <a:srgbClr val="4A86E8"/>
                </a:solidFill>
              </a:rPr>
              <a:t>Miten e-Oppi haluaa helpottaa tavoitteiden saavuttamista?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fi-FI" b="1" dirty="0" smtClean="0">
                <a:solidFill>
                  <a:schemeClr val="accent1"/>
                </a:solidFill>
              </a:rPr>
              <a:t>Johtava sähköisten oppimateriaalien kustantaja</a:t>
            </a:r>
          </a:p>
          <a:p>
            <a:pPr>
              <a:buClr>
                <a:schemeClr val="accent1"/>
              </a:buClr>
              <a:buSzPct val="100000"/>
            </a:pPr>
            <a:r>
              <a:rPr lang="fi-FI" b="1" dirty="0" smtClean="0">
                <a:solidFill>
                  <a:schemeClr val="accent1"/>
                </a:solidFill>
              </a:rPr>
              <a:t>Töissä mm. 3 filosofian tohtoria</a:t>
            </a:r>
          </a:p>
          <a:p>
            <a:pPr>
              <a:buClr>
                <a:schemeClr val="accent1"/>
              </a:buClr>
              <a:buSzPct val="100000"/>
            </a:pPr>
            <a:r>
              <a:rPr lang="fi-FI" b="1" dirty="0" smtClean="0">
                <a:solidFill>
                  <a:schemeClr val="accent1"/>
                </a:solidFill>
              </a:rPr>
              <a:t>Oppimistulosten parantaminen uudenlaisilla muokattavilla ja vuorovaikutteisilla e-materiaaleilla.</a:t>
            </a:r>
          </a:p>
        </p:txBody>
      </p:sp>
    </p:spTree>
    <p:extLst>
      <p:ext uri="{BB962C8B-B14F-4D97-AF65-F5344CB8AC3E}">
        <p14:creationId xmlns:p14="http://schemas.microsoft.com/office/powerpoint/2010/main" val="25438763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10523</TotalTime>
  <Words>327</Words>
  <Application>Microsoft Office PowerPoint</Application>
  <PresentationFormat>Näytössä katseltava diaesitys (4:3)</PresentationFormat>
  <Paragraphs>68</Paragraphs>
  <Slides>17</Slides>
  <Notes>17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Courier New</vt:lpstr>
      <vt:lpstr>Wingdings</vt:lpstr>
      <vt:lpstr/>
      <vt:lpstr>Digitalisaatio &amp; maantiedon/maantieteen opetus</vt:lpstr>
      <vt:lpstr>Maantieteen tehtävä (POPS)</vt:lpstr>
      <vt:lpstr>Maantieteen tehtävä (lukio)</vt:lpstr>
      <vt:lpstr>Maailmankuva</vt:lpstr>
      <vt:lpstr>Maantieteen tehtävä (lukio)</vt:lpstr>
      <vt:lpstr>Geomedia</vt:lpstr>
      <vt:lpstr>Geomedia, lukion syv. kurssi</vt:lpstr>
      <vt:lpstr>Alueelliset ja paikalliset ilmiöt</vt:lpstr>
      <vt:lpstr>Miten e-Oppi haluaa helpottaa tavoitteiden saavuttamista?</vt:lpstr>
      <vt:lpstr>Oppimateriaaleja eri alustoille</vt:lpstr>
      <vt:lpstr>Alakoulu</vt:lpstr>
      <vt:lpstr>Yläkoulu</vt:lpstr>
      <vt:lpstr>Lukio</vt:lpstr>
      <vt:lpstr>Mihin oppimateriaaleja tarvitaan?</vt:lpstr>
      <vt:lpstr>Mihin oppimateriaaleja tarvitaan?</vt:lpstr>
      <vt:lpstr>e-Oppi Oy</vt:lpstr>
      <vt:lpstr>E-Opin materiaalit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Simo Veistola</cp:lastModifiedBy>
  <cp:revision>78</cp:revision>
  <dcterms:modified xsi:type="dcterms:W3CDTF">2015-09-03T12:51:51Z</dcterms:modified>
</cp:coreProperties>
</file>