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76" r:id="rId2"/>
    <p:sldId id="286" r:id="rId3"/>
    <p:sldId id="288" r:id="rId4"/>
    <p:sldId id="292" r:id="rId5"/>
    <p:sldId id="293" r:id="rId6"/>
    <p:sldId id="289" r:id="rId7"/>
    <p:sldId id="291" r:id="rId8"/>
    <p:sldId id="287" r:id="rId9"/>
    <p:sldId id="285" r:id="rId10"/>
  </p:sldIdLst>
  <p:sldSz cx="9144000" cy="6858000" type="screen4x3"/>
  <p:notesSz cx="6669088" cy="9926638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Vaalea tyyli 2 - Korostu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2098" y="-5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-2106" y="-8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250" cy="496888"/>
          </a:xfrm>
          <a:prstGeom prst="rect">
            <a:avLst/>
          </a:prstGeom>
        </p:spPr>
        <p:txBody>
          <a:bodyPr vert="horz" lIns="93826" tIns="46914" rIns="93826" bIns="469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yksen paikkamerkki 2"/>
          <p:cNvSpPr>
            <a:spLocks noGrp="1"/>
          </p:cNvSpPr>
          <p:nvPr>
            <p:ph type="dt" sz="quarter" idx="1"/>
          </p:nvPr>
        </p:nvSpPr>
        <p:spPr>
          <a:xfrm>
            <a:off x="3778252" y="0"/>
            <a:ext cx="2889250" cy="496888"/>
          </a:xfrm>
          <a:prstGeom prst="rect">
            <a:avLst/>
          </a:prstGeom>
        </p:spPr>
        <p:txBody>
          <a:bodyPr vert="horz" wrap="square" lIns="93826" tIns="46914" rIns="93826" bIns="469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590EED1-0BC3-4BB9-8EB5-B926B537AB3F}" type="datetime1">
              <a:rPr lang="fi-FI"/>
              <a:pPr>
                <a:defRPr/>
              </a:pPr>
              <a:t>12.8.2016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28166"/>
            <a:ext cx="2889250" cy="496887"/>
          </a:xfrm>
          <a:prstGeom prst="rect">
            <a:avLst/>
          </a:prstGeom>
        </p:spPr>
        <p:txBody>
          <a:bodyPr vert="horz" lIns="93826" tIns="46914" rIns="93826" bIns="469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8252" y="9428166"/>
            <a:ext cx="2889250" cy="496887"/>
          </a:xfrm>
          <a:prstGeom prst="rect">
            <a:avLst/>
          </a:prstGeom>
        </p:spPr>
        <p:txBody>
          <a:bodyPr vert="horz" wrap="square" lIns="93826" tIns="46914" rIns="93826" bIns="469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7BEAB4D-EF50-45DF-9D64-6E14AE0F09A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9615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250" cy="496888"/>
          </a:xfrm>
          <a:prstGeom prst="rect">
            <a:avLst/>
          </a:prstGeom>
        </p:spPr>
        <p:txBody>
          <a:bodyPr vert="horz" lIns="93826" tIns="46914" rIns="93826" bIns="469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yksen paikkamerkki 2"/>
          <p:cNvSpPr>
            <a:spLocks noGrp="1"/>
          </p:cNvSpPr>
          <p:nvPr>
            <p:ph type="dt" idx="1"/>
          </p:nvPr>
        </p:nvSpPr>
        <p:spPr>
          <a:xfrm>
            <a:off x="3778252" y="0"/>
            <a:ext cx="2889250" cy="496888"/>
          </a:xfrm>
          <a:prstGeom prst="rect">
            <a:avLst/>
          </a:prstGeom>
        </p:spPr>
        <p:txBody>
          <a:bodyPr vert="horz" wrap="square" lIns="93826" tIns="46914" rIns="93826" bIns="469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A71B547-9146-4D47-A0A1-09434ED91A0A}" type="datetime1">
              <a:rPr lang="fi-FI"/>
              <a:pPr>
                <a:defRPr/>
              </a:pPr>
              <a:t>12.8.2016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26" tIns="46914" rIns="93826" bIns="46914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750" y="4714878"/>
            <a:ext cx="5335588" cy="4467225"/>
          </a:xfrm>
          <a:prstGeom prst="rect">
            <a:avLst/>
          </a:prstGeom>
        </p:spPr>
        <p:txBody>
          <a:bodyPr vert="horz" wrap="square" lIns="93826" tIns="46914" rIns="93826" bIns="4691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noProof="0" dirty="0" smtClean="0"/>
              <a:t>Muokkaa tekstin perustyylejä osoittamalla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8166"/>
            <a:ext cx="2889250" cy="496887"/>
          </a:xfrm>
          <a:prstGeom prst="rect">
            <a:avLst/>
          </a:prstGeom>
        </p:spPr>
        <p:txBody>
          <a:bodyPr vert="horz" lIns="93826" tIns="46914" rIns="93826" bIns="469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8252" y="9428166"/>
            <a:ext cx="2889250" cy="496887"/>
          </a:xfrm>
          <a:prstGeom prst="rect">
            <a:avLst/>
          </a:prstGeom>
        </p:spPr>
        <p:txBody>
          <a:bodyPr vert="horz" wrap="square" lIns="93826" tIns="46914" rIns="93826" bIns="469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DFC2BB4-0084-4C51-890A-9AE0EA23797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3712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-128"/>
        <a:cs typeface="Georgia" pitchFamily="18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 cap="all" baseline="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44CF1-2C8B-4F51-AE87-7AED24C35100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CFA5E-3BD0-4C66-A0D7-07099839C567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2845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3A16D-CBEA-4979-BFCC-79243B88015B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C0C98-990F-450A-B6BF-4F9719287D4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62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304547" y="274638"/>
            <a:ext cx="1287379" cy="5851525"/>
          </a:xfrm>
        </p:spPr>
        <p:txBody>
          <a:bodyPr vert="eaVert"/>
          <a:lstStyle>
            <a:lvl1pPr algn="l"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5626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85DD9-45EB-491C-B43C-7466D067C0FC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E87E1-FE65-40DB-9285-9904E38D1F8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424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000" cap="all" baseline="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24"/>
              </a:spcBef>
              <a:buSzPct val="100000"/>
              <a:buFont typeface="Arial" pitchFamily="34" charset="0"/>
              <a:buChar char="l"/>
              <a:defRPr/>
            </a:lvl1pPr>
            <a:lvl2pPr>
              <a:spcBef>
                <a:spcPts val="624"/>
              </a:spcBef>
              <a:buSzPct val="100000"/>
              <a:buFont typeface="Arial" pitchFamily="34" charset="0"/>
              <a:buChar char="l"/>
              <a:defRPr/>
            </a:lvl2pPr>
            <a:lvl3pPr>
              <a:spcBef>
                <a:spcPts val="624"/>
              </a:spcBef>
              <a:buSzPct val="100000"/>
              <a:buFont typeface="Arial" pitchFamily="34" charset="0"/>
              <a:buChar char="l"/>
              <a:defRPr/>
            </a:lvl3pPr>
            <a:lvl4pPr>
              <a:spcBef>
                <a:spcPts val="624"/>
              </a:spcBef>
              <a:buSzPct val="100000"/>
              <a:buFont typeface="Arial" pitchFamily="34" charset="0"/>
              <a:buChar char="l"/>
              <a:defRPr/>
            </a:lvl4pPr>
            <a:lvl5pPr>
              <a:spcBef>
                <a:spcPts val="624"/>
              </a:spcBef>
              <a:buSzPct val="100000"/>
              <a:buFont typeface="Arial" pitchFamily="34" charset="0"/>
              <a:buChar char="l"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8A006-0BAE-43AE-8F5C-8F9C1E60F3E8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448DD-CEE1-4D3C-8ECA-8F4784C637A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84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6DC2-C886-424C-85A6-DE06FD8086F8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CA920-237A-4A0C-87A7-DA96F48FBB9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78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lang="fi-FI" sz="2600" kern="1200" dirty="0" smtClean="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Arial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23765-6D95-4890-9125-3AD25B449F71}" type="datetime1">
              <a:rPr lang="fi-FI" smtClean="0"/>
              <a:t>12.8.2016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CD60B-6437-4325-AD66-8DC4EE8988A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1362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231B9-6505-4446-932D-CF347DCD4BCF}" type="datetime1">
              <a:rPr lang="fi-FI" smtClean="0"/>
              <a:t>12.8.2016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D3B5D-ED60-49BD-8C6E-B633E6E5FC5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146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437B3-3B0F-4F4F-A31C-170FEBA0D899}" type="datetime1">
              <a:rPr lang="fi-FI" smtClean="0"/>
              <a:t>12.8.2016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2287-382E-4B28-8FF3-E80DF884F48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374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F44D2-170E-4A6D-8C3A-6A244D723697}" type="datetime1">
              <a:rPr lang="fi-FI" smtClean="0"/>
              <a:t>12.8.2016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22C41-363B-4C34-95EB-BF663AF77F1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065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4040939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71F1D-282E-4A46-971E-D56BD9FE088D}" type="datetime1">
              <a:rPr lang="fi-FI" smtClean="0"/>
              <a:t>12.8.2016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CECBB-3629-462F-8B84-F6DFA0D63B5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083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34360-6DE1-49AA-BACE-0A10EBFB8CAE}" type="datetime1">
              <a:rPr lang="fi-FI" smtClean="0"/>
              <a:t>12.8.2016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D25A8-BF4C-42BA-905B-97189D13318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45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05050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perustyylejä </a:t>
            </a:r>
            <a:r>
              <a:rPr lang="fi-FI" dirty="0" err="1" smtClean="0"/>
              <a:t>osoitt</a:t>
            </a:r>
            <a:r>
              <a:rPr lang="fi-FI" dirty="0" smtClean="0"/>
              <a:t>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05050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osoittamalla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BFC7D50-1F31-49CD-8385-98543CA8F635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FA92AC5-BF84-401D-9188-C2FACE3ADDC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Georgia" charset="0"/>
          <a:ea typeface="ＭＳ Ｐゴシック" charset="-128"/>
          <a:cs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Georgia" charset="0"/>
          <a:ea typeface="ＭＳ Ｐゴシック" charset="-128"/>
          <a:cs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Georgia" charset="0"/>
          <a:ea typeface="ＭＳ Ｐゴシック" charset="-128"/>
          <a:cs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100000"/>
        <a:buFont typeface="Arial" charset="0"/>
        <a:buChar char="l"/>
        <a:defRPr sz="26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100000"/>
        <a:buFont typeface="Arial" charset="0"/>
        <a:buChar char="l"/>
        <a:defRPr sz="24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100000"/>
        <a:buFont typeface="Arial" charset="0"/>
        <a:buChar char="l"/>
        <a:defRPr sz="20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100000"/>
        <a:buFont typeface="Arial" charset="0"/>
        <a:buChar char="l"/>
        <a:defRPr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100000"/>
        <a:buFont typeface="Arial" charset="0"/>
        <a:buChar char="l"/>
        <a:defRPr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Perusopetus</a:t>
            </a:r>
            <a:endParaRPr lang="fi-FI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Rehtorikokous 8.8.2016</a:t>
            </a:r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11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Talousasiat: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Ta-2016 toteutuma ja ennuste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Ta-2017 valmistelutilanne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Uudet hankkeet (erillinen taulukko)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0877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98979" cy="750121"/>
          </a:xfrm>
        </p:spPr>
        <p:txBody>
          <a:bodyPr/>
          <a:lstStyle/>
          <a:p>
            <a:r>
              <a:rPr lang="fi-FI" dirty="0" smtClean="0"/>
              <a:t>Ta-2016 toteutuma ja ennuste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24759"/>
            <a:ext cx="8371490" cy="510140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Kasvun ja oppimisen </a:t>
            </a:r>
            <a:r>
              <a:rPr lang="fi-FI" dirty="0"/>
              <a:t>palvelualueen ennuste n. -</a:t>
            </a:r>
            <a:r>
              <a:rPr lang="fi-FI" dirty="0" smtClean="0"/>
              <a:t>2,7 </a:t>
            </a:r>
            <a:r>
              <a:rPr lang="fi-FI" dirty="0"/>
              <a:t>M€ negatiivinen, ennuste </a:t>
            </a:r>
            <a:r>
              <a:rPr lang="fi-FI" dirty="0" smtClean="0"/>
              <a:t>tarkentuu syksyn aikana, heinäkuun </a:t>
            </a:r>
            <a:r>
              <a:rPr lang="fi-FI" dirty="0" err="1" smtClean="0"/>
              <a:t>jora</a:t>
            </a:r>
            <a:r>
              <a:rPr lang="fi-FI" dirty="0" smtClean="0"/>
              <a:t> tehdään tällä viikolla. 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29.8. mennessä tulee valmistella toimenpiteet, joilla ydinkaupungin toimintakate toteutuu </a:t>
            </a:r>
            <a:r>
              <a:rPr lang="fi-FI" dirty="0" err="1"/>
              <a:t>kv:n</a:t>
            </a:r>
            <a:r>
              <a:rPr lang="fi-FI" dirty="0"/>
              <a:t> päättämän talousarvion mukaisena, edellyttää toimintakatteen parannusta 7,1 </a:t>
            </a:r>
            <a:r>
              <a:rPr lang="fi-FI" dirty="0" err="1"/>
              <a:t>milj.eurolla</a:t>
            </a:r>
            <a:r>
              <a:rPr lang="fi-FI" dirty="0"/>
              <a:t> (toukokuun ennuste</a:t>
            </a:r>
            <a:r>
              <a:rPr lang="fi-FI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Perusopetuksen </a:t>
            </a:r>
            <a:r>
              <a:rPr lang="fi-FI" dirty="0"/>
              <a:t>ennuste on </a:t>
            </a:r>
            <a:r>
              <a:rPr lang="fi-FI" dirty="0" smtClean="0"/>
              <a:t>tässä vaiheessa talousarvion mukainen (tulot 4,7 M€ ja menot -97 M€).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-2, 7 </a:t>
            </a:r>
            <a:r>
              <a:rPr lang="fi-FI" dirty="0" err="1" smtClean="0"/>
              <a:t>milj.€</a:t>
            </a:r>
            <a:r>
              <a:rPr lang="fi-FI" dirty="0" smtClean="0"/>
              <a:t> ylitysennuste koostuu v-kasvatuksen ylityksestä, joka johtuu mm. lapsimäärän kasvusta. </a:t>
            </a:r>
          </a:p>
        </p:txBody>
      </p:sp>
    </p:spTree>
    <p:extLst>
      <p:ext uri="{BB962C8B-B14F-4D97-AF65-F5344CB8AC3E}">
        <p14:creationId xmlns:p14="http://schemas.microsoft.com/office/powerpoint/2010/main" val="184396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6634" cy="687059"/>
          </a:xfrm>
        </p:spPr>
        <p:txBody>
          <a:bodyPr/>
          <a:lstStyle/>
          <a:p>
            <a:r>
              <a:rPr lang="fi-FI" dirty="0"/>
              <a:t>Ta-2016 toteutuma ja ennuste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92772"/>
            <a:ext cx="8135007" cy="48333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Perusopetuksen 31.7</a:t>
            </a:r>
            <a:r>
              <a:rPr lang="fi-FI" dirty="0"/>
              <a:t>. tilanteen ja loppuvuoden ennusteen mukaan henkilöstömenot tulisivat ylittymään n. </a:t>
            </a:r>
            <a:r>
              <a:rPr lang="fi-FI" dirty="0" smtClean="0"/>
              <a:t>-200 </a:t>
            </a:r>
            <a:r>
              <a:rPr lang="fi-FI" dirty="0"/>
              <a:t>000 € (koulujen </a:t>
            </a:r>
            <a:r>
              <a:rPr lang="fi-FI" dirty="0" err="1"/>
              <a:t>ReksBud-</a:t>
            </a:r>
            <a:r>
              <a:rPr lang="fi-FI" dirty="0"/>
              <a:t> ja </a:t>
            </a:r>
            <a:r>
              <a:rPr lang="fi-FI" dirty="0" err="1"/>
              <a:t>ip-</a:t>
            </a:r>
            <a:r>
              <a:rPr lang="fi-FI" dirty="0"/>
              <a:t> ja kk-ohjaajien ennusteiden mukaan), vastaavasti menojen alitusta tulee koulukuljetuksissa (n. 200 000 €</a:t>
            </a:r>
            <a:r>
              <a:rPr lang="fi-FI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Uuden lukuvuoden henkilöstömenotieto saadaan selville vasta 30.9. ajossa, myös mm. vuokra-kustannusten, kotikuntakorvausten </a:t>
            </a:r>
            <a:r>
              <a:rPr lang="fi-FI" dirty="0"/>
              <a:t>osalta ei ole varmuutta loppuvuoden osalta.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282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Ta-2016 toteutuma ja ennuste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45021"/>
            <a:ext cx="7898524" cy="458114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Kuluvana  vuonna käynnissä olevien hankkeiden omavastuuosuudet ovat n. 0.2 </a:t>
            </a:r>
            <a:r>
              <a:rPr lang="fi-FI" dirty="0" err="1" smtClean="0"/>
              <a:t>milj.€</a:t>
            </a:r>
            <a:r>
              <a:rPr lang="fi-FI" dirty="0" smtClean="0"/>
              <a:t> - miten katetaan?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Uusien </a:t>
            </a:r>
            <a:r>
              <a:rPr lang="fi-FI" dirty="0"/>
              <a:t>hankkeiden osalta talouden ennuste ja talousarviomuutosesitys tehdään myöhemmin, kun hankkeet käynnistyvät ja voidaan ennustaa kustannusten kertyminen syksyn aikana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 smtClean="0"/>
              <a:t>ReksBudiin</a:t>
            </a:r>
            <a:r>
              <a:rPr lang="fi-FI" dirty="0" smtClean="0"/>
              <a:t> ennusteiden tarkistus 5.9. mennessä, tieto tarvitaan elokuun </a:t>
            </a:r>
            <a:r>
              <a:rPr lang="fi-FI" dirty="0" err="1" smtClean="0"/>
              <a:t>jora-ennusteeseen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727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2303" cy="781652"/>
          </a:xfrm>
        </p:spPr>
        <p:txBody>
          <a:bodyPr/>
          <a:lstStyle/>
          <a:p>
            <a:r>
              <a:rPr lang="fi-FI" dirty="0" smtClean="0"/>
              <a:t>TA-2017 laadintakatsaus / kasvun ja oppimisen palvelualue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13945"/>
            <a:ext cx="8182303" cy="54233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Ta-2017 raami 		 -184 800 000 €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Ta-2016 ennuste	 -182 409 000 €  (ylitystä talousarvioon n. -2,7 M€)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Ero						 -2 391 000 €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Suurimmat menojen muutokset, jotka on huomioitu </a:t>
            </a:r>
            <a:r>
              <a:rPr lang="fi-FI" u="sng" dirty="0" smtClean="0"/>
              <a:t>tällä hetkellä </a:t>
            </a:r>
            <a:r>
              <a:rPr lang="fi-FI" dirty="0" err="1" smtClean="0"/>
              <a:t>ta-esityksessä</a:t>
            </a:r>
            <a:r>
              <a:rPr lang="fi-FI" dirty="0" smtClean="0"/>
              <a:t>:</a:t>
            </a:r>
          </a:p>
          <a:p>
            <a:pPr lvl="1">
              <a:buFontTx/>
              <a:buChar char="-"/>
            </a:pPr>
            <a:r>
              <a:rPr lang="fi-FI" dirty="0" smtClean="0"/>
              <a:t>Lapsimäärän kasvu v-kasvatuksessa (kunnallisessa 150 lasta ja yksityisessä 90 lasta ) -2,2 M€</a:t>
            </a:r>
          </a:p>
          <a:p>
            <a:pPr lvl="1">
              <a:buFontTx/>
              <a:buChar char="-"/>
            </a:pPr>
            <a:r>
              <a:rPr lang="fi-FI" dirty="0" smtClean="0"/>
              <a:t>Perusopetukseen lisäresurssi kattamaan poistuvaa avustusta (kevätlukukauden osuus) -0,6 M€</a:t>
            </a:r>
          </a:p>
          <a:p>
            <a:pPr lvl="1">
              <a:buFontTx/>
              <a:buChar char="-"/>
            </a:pPr>
            <a:r>
              <a:rPr lang="fi-FI" dirty="0" smtClean="0"/>
              <a:t>Perusopetuksen oppilasmäärän kasvu (40 oppilasta) -0,3 M€</a:t>
            </a:r>
          </a:p>
          <a:p>
            <a:pPr lvl="1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191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50505" cy="765886"/>
          </a:xfrm>
        </p:spPr>
        <p:txBody>
          <a:bodyPr/>
          <a:lstStyle/>
          <a:p>
            <a:r>
              <a:rPr lang="fi-FI" dirty="0" smtClean="0"/>
              <a:t>TA-2017 laadintakatsaus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1890" y="1040524"/>
            <a:ext cx="8765627" cy="5085640"/>
          </a:xfrm>
        </p:spPr>
        <p:txBody>
          <a:bodyPr/>
          <a:lstStyle/>
          <a:p>
            <a:pPr lvl="1">
              <a:buFontTx/>
              <a:buChar char="-"/>
            </a:pPr>
            <a:r>
              <a:rPr lang="fi-FI" dirty="0" smtClean="0"/>
              <a:t>Perusopetuksen maahanmuuttajaopetus -0,28 M€</a:t>
            </a:r>
          </a:p>
          <a:p>
            <a:pPr lvl="1">
              <a:buFontTx/>
              <a:buChar char="-"/>
            </a:pPr>
            <a:r>
              <a:rPr lang="fi-FI" dirty="0" smtClean="0"/>
              <a:t>Lukion maahanmuuttajaopetus -0,33 M€</a:t>
            </a:r>
          </a:p>
          <a:p>
            <a:pPr lvl="1">
              <a:buFontTx/>
              <a:buChar char="-"/>
            </a:pPr>
            <a:r>
              <a:rPr lang="fi-FI" dirty="0" smtClean="0"/>
              <a:t>Hankkeiden omavastuut -0,2 M€</a:t>
            </a:r>
          </a:p>
          <a:p>
            <a:pPr lvl="1">
              <a:buFontTx/>
              <a:buChar char="-"/>
            </a:pPr>
            <a:r>
              <a:rPr lang="fi-FI" dirty="0" smtClean="0"/>
              <a:t>Sisäiset vuokrat -0,4 M€   (tarkistuksessa)</a:t>
            </a:r>
          </a:p>
          <a:p>
            <a:pPr lvl="1">
              <a:buFontTx/>
              <a:buChar char="-"/>
            </a:pPr>
            <a:r>
              <a:rPr lang="fi-FI" dirty="0" smtClean="0">
                <a:ea typeface="ＭＳ Ｐゴシック" pitchFamily="34" charset="-128"/>
              </a:rPr>
              <a:t>(</a:t>
            </a:r>
            <a:r>
              <a:rPr lang="fi-FI" dirty="0" err="1" smtClean="0">
                <a:ea typeface="ＭＳ Ｐゴシック" pitchFamily="34" charset="-128"/>
              </a:rPr>
              <a:t>Hiltulanlahden</a:t>
            </a:r>
            <a:r>
              <a:rPr lang="fi-FI" dirty="0" smtClean="0">
                <a:ea typeface="ＭＳ Ｐゴシック" pitchFamily="34" charset="-128"/>
              </a:rPr>
              <a:t> </a:t>
            </a:r>
            <a:r>
              <a:rPr lang="fi-FI" dirty="0">
                <a:ea typeface="ＭＳ Ｐゴシック" pitchFamily="34" charset="-128"/>
              </a:rPr>
              <a:t>koulun lisätilat, </a:t>
            </a:r>
            <a:r>
              <a:rPr lang="fi-FI" dirty="0" err="1">
                <a:ea typeface="ＭＳ Ｐゴシック" pitchFamily="34" charset="-128"/>
              </a:rPr>
              <a:t>Jynkän</a:t>
            </a:r>
            <a:r>
              <a:rPr lang="fi-FI" dirty="0">
                <a:ea typeface="ＭＳ Ｐゴシック" pitchFamily="34" charset="-128"/>
              </a:rPr>
              <a:t> koulun ja Käärmelahden koulun uudet vuokrat, </a:t>
            </a:r>
            <a:r>
              <a:rPr lang="fi-FI" dirty="0" err="1">
                <a:ea typeface="ＭＳ Ｐゴシック" pitchFamily="34" charset="-128"/>
              </a:rPr>
              <a:t>Hatsalan</a:t>
            </a:r>
            <a:r>
              <a:rPr lang="fi-FI" dirty="0">
                <a:ea typeface="ＭＳ Ｐゴシック" pitchFamily="34" charset="-128"/>
              </a:rPr>
              <a:t> ja Minna Canthin koulun vuokrien tarkistus, Karttulan koulun väistötilat, Pohjantien koulun </a:t>
            </a:r>
            <a:r>
              <a:rPr lang="fi-FI" dirty="0" smtClean="0">
                <a:ea typeface="ＭＳ Ｐゴシック" pitchFamily="34" charset="-128"/>
              </a:rPr>
              <a:t>vuokrat, päiväkotien vuokramuutokset?)</a:t>
            </a:r>
            <a:endParaRPr lang="fi-FI" dirty="0"/>
          </a:p>
          <a:p>
            <a:pPr lvl="1">
              <a:buFontTx/>
              <a:buChar char="-"/>
            </a:pPr>
            <a:r>
              <a:rPr lang="fi-FI" dirty="0" smtClean="0"/>
              <a:t>Lomarahan 30 % leikkaus n.1,5 M€ (huom. lomarahasäästöt)</a:t>
            </a:r>
          </a:p>
          <a:p>
            <a:pPr lvl="1">
              <a:buFontTx/>
              <a:buChar char="-"/>
            </a:pPr>
            <a:r>
              <a:rPr lang="fi-FI" dirty="0" err="1" smtClean="0"/>
              <a:t>Varhe-</a:t>
            </a:r>
            <a:r>
              <a:rPr lang="fi-FI" dirty="0" smtClean="0"/>
              <a:t> ja e-menoperusteisten maksujen muutos 0,6 M€</a:t>
            </a:r>
          </a:p>
          <a:p>
            <a:pPr lvl="1">
              <a:buFontTx/>
              <a:buChar char="-"/>
            </a:pPr>
            <a:r>
              <a:rPr lang="fi-FI" dirty="0" smtClean="0"/>
              <a:t>Juankosken </a:t>
            </a:r>
            <a:r>
              <a:rPr lang="fi-FI" dirty="0" err="1" smtClean="0"/>
              <a:t>ta-esitys</a:t>
            </a:r>
            <a:r>
              <a:rPr lang="fi-FI" dirty="0" smtClean="0"/>
              <a:t> laaditaan erillisenä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62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Ta-2017 laadinnan aikataulu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135007" cy="4525963"/>
          </a:xfrm>
        </p:spPr>
        <p:txBody>
          <a:bodyPr/>
          <a:lstStyle/>
          <a:p>
            <a:r>
              <a:rPr lang="fi-FI" dirty="0" smtClean="0"/>
              <a:t>Palvelualueiden 1. esitykset 23.8. mennessä</a:t>
            </a:r>
          </a:p>
          <a:p>
            <a:r>
              <a:rPr lang="fi-FI" dirty="0" smtClean="0"/>
              <a:t>Lautakuntakäsittelyt kaikissa syksyn kokouksissa</a:t>
            </a:r>
          </a:p>
          <a:p>
            <a:r>
              <a:rPr lang="fi-FI" dirty="0" err="1" smtClean="0"/>
              <a:t>Kh</a:t>
            </a:r>
            <a:r>
              <a:rPr lang="fi-FI" dirty="0" smtClean="0"/>
              <a:t> 1. käsittely 10.10.2016</a:t>
            </a:r>
          </a:p>
          <a:p>
            <a:r>
              <a:rPr lang="fi-FI" dirty="0" err="1" smtClean="0"/>
              <a:t>Kh</a:t>
            </a:r>
            <a:r>
              <a:rPr lang="fi-FI" dirty="0" smtClean="0"/>
              <a:t> 2. käsittely 24.10.2016</a:t>
            </a:r>
          </a:p>
          <a:p>
            <a:r>
              <a:rPr lang="fi-FI" dirty="0" err="1" smtClean="0"/>
              <a:t>Kv:n</a:t>
            </a:r>
            <a:r>
              <a:rPr lang="fi-FI" dirty="0" smtClean="0"/>
              <a:t> 1. käsittely 7.11.2016</a:t>
            </a:r>
          </a:p>
          <a:p>
            <a:r>
              <a:rPr lang="fi-FI" dirty="0" err="1" smtClean="0"/>
              <a:t>Kv:n</a:t>
            </a:r>
            <a:r>
              <a:rPr lang="fi-FI" dirty="0" smtClean="0"/>
              <a:t> päätöskokous 14.11.2016</a:t>
            </a:r>
          </a:p>
          <a:p>
            <a:r>
              <a:rPr lang="fi-FI" dirty="0" smtClean="0"/>
              <a:t>Käyttösuunnitelmat hyväksytään joulukuun kokouksessa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219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Maahanmuuttajaopetus</a:t>
            </a: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051901"/>
              </p:ext>
            </p:extLst>
          </p:nvPr>
        </p:nvGraphicFramePr>
        <p:xfrm>
          <a:off x="189185" y="1671148"/>
          <a:ext cx="8797161" cy="2935936"/>
        </p:xfrm>
        <a:graphic>
          <a:graphicData uri="http://schemas.openxmlformats.org/drawingml/2006/table">
            <a:tbl>
              <a:tblPr/>
              <a:tblGrid>
                <a:gridCol w="2202648"/>
                <a:gridCol w="1557971"/>
                <a:gridCol w="1325171"/>
                <a:gridCol w="1325171"/>
                <a:gridCol w="1378892"/>
                <a:gridCol w="1007308"/>
              </a:tblGrid>
              <a:tr h="3759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Maahanmuuttajaopetus / yhteenveto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oppilasmäärä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kustannukset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valtionosuus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valtionosuus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920">
                <a:tc>
                  <a:txBody>
                    <a:bodyPr/>
                    <a:lstStyle/>
                    <a:p>
                      <a:pPr algn="l" fontAlgn="b"/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€/lukuvuosi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€/oppilas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€/lukuvuosi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9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Perusopetuksen valmistava opetus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16 184,53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485 536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04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Aikuisten maahanmuuttajien valmistava opetus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147 600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16 184,53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194 214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9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Aikuisten maahanmuuttajien </a:t>
                      </a:r>
                      <a:r>
                        <a:rPr lang="fi-FI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perusopetus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4 674,01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56 088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9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Lukioon valmistava opetus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7 407,69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74 077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920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Yhteensä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610 600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809 915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1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itysmalli">
  <a:themeElements>
    <a:clrScheme name="Kuopion kaupunki">
      <a:dk1>
        <a:srgbClr val="0F0F0F"/>
      </a:dk1>
      <a:lt1>
        <a:srgbClr val="FFFFFF"/>
      </a:lt1>
      <a:dk2>
        <a:srgbClr val="C5CAD6"/>
      </a:dk2>
      <a:lt2>
        <a:srgbClr val="FFFFFF"/>
      </a:lt2>
      <a:accent1>
        <a:srgbClr val="D80017"/>
      </a:accent1>
      <a:accent2>
        <a:srgbClr val="0F0F0F"/>
      </a:accent2>
      <a:accent3>
        <a:srgbClr val="CAAD72"/>
      </a:accent3>
      <a:accent4>
        <a:srgbClr val="C5CFD6"/>
      </a:accent4>
      <a:accent5>
        <a:srgbClr val="E9DEC6"/>
      </a:accent5>
      <a:accent6>
        <a:srgbClr val="818386"/>
      </a:accent6>
      <a:hlink>
        <a:srgbClr val="D80017"/>
      </a:hlink>
      <a:folHlink>
        <a:srgbClr val="4B4B4B"/>
      </a:folHlink>
    </a:clrScheme>
    <a:fontScheme name="Yhteiskunnallinen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Esitysmalli</Template>
  <TotalTime>0</TotalTime>
  <Words>420</Words>
  <Application>Microsoft Office PowerPoint</Application>
  <PresentationFormat>Näytössä katseltava diaesitys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Esitysmalli</vt:lpstr>
      <vt:lpstr>Perusopetus</vt:lpstr>
      <vt:lpstr>Talousasiat:</vt:lpstr>
      <vt:lpstr>Ta-2016 toteutuma ja ennuste</vt:lpstr>
      <vt:lpstr>Ta-2016 toteutuma ja ennuste</vt:lpstr>
      <vt:lpstr>Ta-2016 toteutuma ja ennuste</vt:lpstr>
      <vt:lpstr>TA-2017 laadintakatsaus / kasvun ja oppimisen palvelualue</vt:lpstr>
      <vt:lpstr>TA-2017 laadintakatsaus</vt:lpstr>
      <vt:lpstr>Ta-2017 laadinnan aikataulu</vt:lpstr>
      <vt:lpstr>Maahanmuuttajaopetus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2013-08-29T12:07:21Z</dcterms:created>
  <dcterms:modified xsi:type="dcterms:W3CDTF">2016-08-12T12:35:10Z</dcterms:modified>
</cp:coreProperties>
</file>

<file path=userCustomization/customUI.xml><?xml version="1.0" encoding="utf-8"?>
<mso:customUI xmlns:mso="http://schemas.microsoft.com/office/2006/01/customui">
  <mso:ribbon>
    <mso:qat>
      <mso:documentControls>
        <mso:control idQ="mso:GroupSlideThemes" visible="true"/>
      </mso:documentControls>
    </mso:qat>
  </mso:ribbon>
</mso:customUI>
</file>