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3"/>
  </p:notesMasterIdLst>
  <p:handoutMasterIdLst>
    <p:handoutMasterId r:id="rId14"/>
  </p:handoutMasterIdLst>
  <p:sldIdLst>
    <p:sldId id="274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22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 Kinnu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D7FCF"/>
    <a:srgbClr val="2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95" autoAdjust="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921A2C4-C1EB-2249-BB9C-6713ED39F69D}" type="datetime1">
              <a:rPr lang="fi-FI"/>
              <a:pPr>
                <a:defRPr/>
              </a:pPr>
              <a:t>7.3.2016</a:t>
            </a:fld>
            <a:endParaRPr lang="fi-FI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DF3A975-53D5-B342-B85F-FF06BD3E6FB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5468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680A3A-8149-BE4A-B454-7F45F00C599C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AD6D1B1-1E83-9048-8371-62CB5ECE0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77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Elukka\Documents\eOppi\eOppi_logo_e.png"/>
          <p:cNvPicPr>
            <a:picLocks noChangeAspect="1" noChangeArrowheads="1"/>
          </p:cNvPicPr>
          <p:nvPr userDrawn="1"/>
        </p:nvPicPr>
        <p:blipFill>
          <a:blip r:embed="rId3">
            <a:lum bright="74000" contrast="-82000"/>
          </a:blip>
          <a:srcRect/>
          <a:stretch>
            <a:fillRect/>
          </a:stretch>
        </p:blipFill>
        <p:spPr bwMode="auto">
          <a:xfrm>
            <a:off x="34925" y="2879725"/>
            <a:ext cx="3241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ruutu 7"/>
          <p:cNvSpPr txBox="1"/>
          <p:nvPr userDrawn="1"/>
        </p:nvSpPr>
        <p:spPr>
          <a:xfrm>
            <a:off x="9525" y="6327775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Sähköisen oppimisen edelläkävijä | www.e-oppi.fi</a:t>
            </a:r>
          </a:p>
        </p:txBody>
      </p:sp>
      <p:pic>
        <p:nvPicPr>
          <p:cNvPr id="7" name="Picture 2" descr="C:\Users\Elukka\Documents\eOppi\eOppi_logo00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68275"/>
            <a:ext cx="23288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>
            <a:lvl1pPr>
              <a:defRPr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19872" y="3476600"/>
            <a:ext cx="482453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D0D2-5A7A-2342-B059-6D6333AC85D6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6A5B-AF89-1344-8A3C-BA9D7E9B8D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976F-E81D-7642-9A90-DD01FA48C590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19BC-77D0-EB44-BCED-4E3564ADAA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260350"/>
            <a:ext cx="1101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958930-BBA7-4D48-9552-B886E7167D40}" type="datetime1">
              <a:rPr lang="fi-FI"/>
              <a:pPr>
                <a:defRPr/>
              </a:pPr>
              <a:t>7.3.2016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Sähköiset oppimateriaalit: miksi?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9D986-29F7-0349-A403-69CDDAA574B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16250" y="1706563"/>
            <a:ext cx="31400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tsikko 1"/>
          <p:cNvSpPr txBox="1">
            <a:spLocks/>
          </p:cNvSpPr>
          <p:nvPr userDrawn="1"/>
        </p:nvSpPr>
        <p:spPr>
          <a:xfrm>
            <a:off x="465138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D7FC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dirty="0" smtClean="0"/>
              <a:t>Sähköä oppimiseen!</a:t>
            </a:r>
            <a:endParaRPr lang="fi-FI" dirty="0"/>
          </a:p>
        </p:txBody>
      </p:sp>
      <p:sp>
        <p:nvSpPr>
          <p:cNvPr id="5" name="Otsikko 1"/>
          <p:cNvSpPr txBox="1">
            <a:spLocks/>
          </p:cNvSpPr>
          <p:nvPr userDrawn="1"/>
        </p:nvSpPr>
        <p:spPr>
          <a:xfrm>
            <a:off x="468313" y="50228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D7FC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3400" dirty="0" smtClean="0"/>
              <a:t>www.oppi.fi</a:t>
            </a:r>
            <a:endParaRPr lang="fi-FI" sz="3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5212-9A30-6A4C-B128-FFFF1C5D1D88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6D27-5DCA-034A-96CE-355B681828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64D9-B5BE-BB4D-8963-D3968C24C02F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8D56-94DB-ED40-BFEF-D6E0ABB224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7060-6DC4-944E-A89A-86F276643A63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A426-B8D1-394F-9589-6A90C0F34E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52BF-C0F7-5743-B436-4830DCEEF60C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A30C-9B2A-3640-A084-7EA313F104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888D-81DA-0741-99D4-00EB39B81DFE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90A1-D6B3-A245-B92A-7FC3387B88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2E31-8631-5B42-9618-E997742CED37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B7F9-9D48-7E48-8B9E-02D53BBFFC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DDCFA3D-B5ED-9E4A-9E4D-F52E47E3EF9A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BFD7F50-D071-AE46-86A6-2F2E4A9035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ctrTitle"/>
          </p:nvPr>
        </p:nvSpPr>
        <p:spPr>
          <a:xfrm>
            <a:off x="468313" y="1557338"/>
            <a:ext cx="8229600" cy="854075"/>
          </a:xfrm>
        </p:spPr>
        <p:txBody>
          <a:bodyPr lIns="91425" tIns="91425" rIns="91425" bIns="91425" anchor="b">
            <a:spAutoFit/>
          </a:bodyPr>
          <a:lstStyle/>
          <a:p>
            <a:pPr eaLnBrk="1" hangingPunct="1"/>
            <a:r>
              <a:rPr lang="fi-FI" dirty="0"/>
              <a:t>Linssit taittavat valoa</a:t>
            </a:r>
          </a:p>
        </p:txBody>
      </p:sp>
      <p:sp>
        <p:nvSpPr>
          <p:cNvPr id="30723" name="Rectangle 4"/>
          <p:cNvSpPr>
            <a:spLocks noGrp="1"/>
          </p:cNvSpPr>
          <p:nvPr>
            <p:ph type="subTitle" idx="1"/>
          </p:nvPr>
        </p:nvSpPr>
        <p:spPr>
          <a:xfrm>
            <a:off x="3203575" y="2900363"/>
            <a:ext cx="5616575" cy="18240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i-FI" sz="2400">
                <a:solidFill>
                  <a:srgbClr val="898989"/>
                </a:solidFill>
              </a:rPr>
              <a:t>Tavoitteet ja sisällöt</a:t>
            </a:r>
          </a:p>
          <a:p>
            <a:pPr eaLnBrk="1" hangingPunct="1">
              <a:lnSpc>
                <a:spcPct val="80000"/>
              </a:lnSpc>
            </a:pPr>
            <a:r>
              <a:rPr lang="fi-FI" sz="2400">
                <a:solidFill>
                  <a:srgbClr val="898989"/>
                </a:solidFill>
              </a:rPr>
              <a:t>- kupera ja kovera linssi ja valon taittuminen niissä</a:t>
            </a:r>
          </a:p>
          <a:p>
            <a:pPr eaLnBrk="1" hangingPunct="1">
              <a:lnSpc>
                <a:spcPct val="80000"/>
              </a:lnSpc>
            </a:pPr>
            <a:r>
              <a:rPr lang="fi-FI" sz="2400">
                <a:solidFill>
                  <a:srgbClr val="898989"/>
                </a:solidFill>
              </a:rPr>
              <a:t>- kuvan muodostuminen linsseissä</a:t>
            </a:r>
          </a:p>
          <a:p>
            <a:pPr eaLnBrk="1" hangingPunct="1">
              <a:lnSpc>
                <a:spcPct val="80000"/>
              </a:lnSpc>
            </a:pPr>
            <a:r>
              <a:rPr lang="fi-FI" sz="2400">
                <a:solidFill>
                  <a:srgbClr val="898989"/>
                </a:solidFill>
              </a:rPr>
              <a:t>- taittoviat ja niiden korjaaminen</a:t>
            </a:r>
          </a:p>
          <a:p>
            <a:pPr eaLnBrk="1" hangingPunct="1">
              <a:lnSpc>
                <a:spcPct val="80000"/>
              </a:lnSpc>
            </a:pPr>
            <a:r>
              <a:rPr lang="fi-FI" sz="2400">
                <a:solidFill>
                  <a:srgbClr val="898989"/>
                </a:solidFill>
              </a:rPr>
              <a:t>- taittovoimakkuus</a:t>
            </a:r>
          </a:p>
          <a:p>
            <a:pPr eaLnBrk="1" hangingPunct="1">
              <a:lnSpc>
                <a:spcPct val="80000"/>
              </a:lnSpc>
            </a:pPr>
            <a:r>
              <a:rPr lang="fi-FI" sz="2400">
                <a:solidFill>
                  <a:srgbClr val="898989"/>
                </a:solidFill>
              </a:rPr>
              <a:t>- linssien sovellukset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muodostuminen linsseissä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Kovera linssi:</a:t>
            </a:r>
            <a:endParaRPr lang="fi-FI" dirty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10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8" name="Picture 6" descr="IMuHfoXAcS84BD85bzdSHPp7qX-JDI3EGsz5_cjFmvYawu3YQ_mNVPMxOZ9iyKOSydovipPTcJImuLunxGGwg_YP34CmD3at3KlzOgiw4YFR81B-y7uul5aP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05038"/>
            <a:ext cx="6202363" cy="389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71C63F3F-E94D-EA45-9B71-FBF7BB26413A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Linssit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linssit taittavat valoa</a:t>
            </a:r>
          </a:p>
          <a:p>
            <a:r>
              <a:rPr lang="fi-FI" dirty="0" smtClean="0"/>
              <a:t>Linssejä on kahdenlaisia:</a:t>
            </a:r>
          </a:p>
          <a:p>
            <a:pPr lvl="1"/>
            <a:r>
              <a:rPr lang="fi-FI" b="1" dirty="0" smtClean="0"/>
              <a:t>kuperia</a:t>
            </a:r>
            <a:r>
              <a:rPr lang="fi-FI" dirty="0" smtClean="0"/>
              <a:t>, jotka ovat keskeltä 			</a:t>
            </a:r>
            <a:r>
              <a:rPr lang="fi-FI" b="1" dirty="0" smtClean="0"/>
              <a:t>paksumpia</a:t>
            </a:r>
            <a:r>
              <a:rPr lang="fi-FI" dirty="0" smtClean="0"/>
              <a:t> kuin reunoilta</a:t>
            </a:r>
          </a:p>
          <a:p>
            <a:pPr lvl="2"/>
            <a:r>
              <a:rPr lang="fi-FI" dirty="0" smtClean="0"/>
              <a:t>Käytetään esim. silmälaseissa, kiikareissa ja CD-soitin</a:t>
            </a:r>
          </a:p>
          <a:p>
            <a:pPr lvl="1"/>
            <a:r>
              <a:rPr lang="fi-FI" b="1" dirty="0" smtClean="0"/>
              <a:t>koveria</a:t>
            </a:r>
            <a:r>
              <a:rPr lang="fi-FI" dirty="0" smtClean="0"/>
              <a:t>, jotka ovat keskeltä </a:t>
            </a:r>
            <a:r>
              <a:rPr lang="fi-FI" b="1" dirty="0" smtClean="0"/>
              <a:t>ohuempia</a:t>
            </a:r>
            <a:r>
              <a:rPr lang="fi-FI" dirty="0" smtClean="0"/>
              <a:t> kuin reunoilta</a:t>
            </a:r>
          </a:p>
          <a:p>
            <a:pPr lvl="2"/>
            <a:r>
              <a:rPr lang="fi-FI" dirty="0" smtClean="0"/>
              <a:t>Käytetään esim. silmälaseissa, ovisilmissä, kameroiden linssisysteemeissä</a:t>
            </a:r>
            <a:endParaRPr lang="fi-FI" dirty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2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00200"/>
            <a:ext cx="2564944" cy="192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Kupera linssi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kupera linssi kokoaa valoa polttopisteeseen </a:t>
            </a:r>
            <a:r>
              <a:rPr lang="fi-FI" b="1" dirty="0" smtClean="0">
                <a:solidFill>
                  <a:srgbClr val="FF0000"/>
                </a:solidFill>
              </a:rPr>
              <a:t>f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3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286000"/>
            <a:ext cx="5953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Kovera linssi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kovera linssi hajottaa valoa siten, että säteen jatkeet kulkevat valepolttopisteen </a:t>
            </a:r>
            <a:r>
              <a:rPr lang="fi-FI" b="1" dirty="0" smtClean="0">
                <a:solidFill>
                  <a:srgbClr val="FF0000"/>
                </a:solidFill>
              </a:rPr>
              <a:t>f</a:t>
            </a:r>
            <a:r>
              <a:rPr lang="fi-FI" dirty="0" smtClean="0"/>
              <a:t> kautta</a:t>
            </a:r>
            <a:endParaRPr lang="fi-FI" dirty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4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590800"/>
            <a:ext cx="56880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Taittoviat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likinäköinen ihminen näkee hyvin lähelle</a:t>
            </a:r>
          </a:p>
          <a:p>
            <a:pPr lvl="1"/>
            <a:r>
              <a:rPr lang="fi-FI" dirty="0" smtClean="0"/>
              <a:t>korjataan koverilla linsseillä</a:t>
            </a:r>
            <a:endParaRPr lang="fi-FI" dirty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5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8" name="Picture 5" descr="r6AEe2hQnQokCvAu65Vg7Bh5VneUMVgJoK3o4xl2BZnkrW7uje5i-phR6ZQIuhEVrVQ8sYBvNCFhfDFzp5Z6U27K54_Bl6ftXrL3aUi5xsu3jOEUY_VzhDAQv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781300"/>
            <a:ext cx="8785225" cy="276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Taittoviat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Kaukonäköinen ihminen näkee kauas hyvin</a:t>
            </a:r>
          </a:p>
          <a:p>
            <a:pPr lvl="1"/>
            <a:r>
              <a:rPr lang="fi-FI" dirty="0" smtClean="0"/>
              <a:t>korjataan kuperilla linsseillä</a:t>
            </a:r>
          </a:p>
          <a:p>
            <a:pPr lvl="1"/>
            <a:r>
              <a:rPr lang="fi-FI" dirty="0" smtClean="0"/>
              <a:t>Ikänäköinen ihminen on kaukonäköinen</a:t>
            </a:r>
            <a:endParaRPr lang="fi-FI" dirty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6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9" name="Picture 5" descr="dj-tSYScquQRCsnJiaq47tDgovqj-ZVWAyMlai9Kk1RWk6Wng8AMEP1K2zyzqSjY8RtyE8bGtybesWG-FO1ezZejpz2nLZsCgaX4jLraA3w3vMTWFr7HSZd9j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3" y="3248025"/>
            <a:ext cx="8858250" cy="278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Polaroidut linssit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polaroidut linssit poistavat osan heijastuksista</a:t>
            </a:r>
          </a:p>
          <a:p>
            <a:pPr lvl="1"/>
            <a:r>
              <a:rPr lang="fi-FI" dirty="0" smtClean="0"/>
              <a:t>linssin ”kalterimainen” rakenne poistaa heijastuksia</a:t>
            </a:r>
          </a:p>
          <a:p>
            <a:r>
              <a:rPr lang="fi-FI" dirty="0" smtClean="0"/>
              <a:t>toimintaperiaate:</a:t>
            </a:r>
            <a:endParaRPr lang="fi-FI" dirty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8" name="Picture 6" descr="polaroidun linssin toimintakaavi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3902075"/>
            <a:ext cx="902652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Esimerkki polaroitujen linssien toiminnasta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8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None/>
              <a:tabLst/>
              <a:defRPr/>
            </a:pPr>
            <a:endParaRPr kumimoji="0" lang="fi-F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ilman laseja			lasien kanssa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10" name="Picture 4" descr="IMG_02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628775"/>
            <a:ext cx="4103688" cy="3078163"/>
          </a:xfrm>
          <a:prstGeom prst="rect">
            <a:avLst/>
          </a:prstGeom>
          <a:noFill/>
        </p:spPr>
      </p:pic>
      <p:pic>
        <p:nvPicPr>
          <p:cNvPr id="11" name="Picture 5" descr="IMG_02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4103687" cy="307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muodostuminen linsseissä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Kupera linssi:</a:t>
            </a:r>
            <a:endParaRPr lang="fi-FI" dirty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E9E8C-355E-3C48-A1F1-BF580496713B}" type="datetime1">
              <a:rPr lang="fi-FI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7.3.2016</a:t>
            </a:fld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1D588-A954-504B-A241-535C02A5B366}" type="slidenum">
              <a:rPr lang="fi-FI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9</a:t>
            </a:fld>
            <a:endParaRPr lang="fi-FI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9" name="Picture 5" descr="B_CGHaiKsoEjIeAFmEWxjHlee4LMkczsmHh0xyJGb9GBJPLUo_IyhY8ii_7hvmpVc9lPNDzF2daFOG79Kca3nimvJOkI8-_e92qazD7LMOhQr-KTGtzS6Qhh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133600"/>
            <a:ext cx="6408738" cy="400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11642</TotalTime>
  <Words>140</Words>
  <Application>Microsoft Office PowerPoint</Application>
  <PresentationFormat>Näytössä katseltava diaesitys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Mukautettu suunnittelumalli</vt:lpstr>
      <vt:lpstr>Linssit taittavat valoa</vt:lpstr>
      <vt:lpstr>Linssit</vt:lpstr>
      <vt:lpstr>Kupera linssi</vt:lpstr>
      <vt:lpstr>Kovera linssi</vt:lpstr>
      <vt:lpstr>Taittoviat</vt:lpstr>
      <vt:lpstr>Taittoviat</vt:lpstr>
      <vt:lpstr>Polaroidut linssit</vt:lpstr>
      <vt:lpstr>Esimerkki polaroitujen linssien toiminnasta</vt:lpstr>
      <vt:lpstr>Kuvan muodostuminen linsseissä</vt:lpstr>
      <vt:lpstr>Kuvan muodostuminen linsseissä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Elukka</dc:creator>
  <cp:lastModifiedBy>Kimmo Lehtinen</cp:lastModifiedBy>
  <cp:revision>88</cp:revision>
  <dcterms:created xsi:type="dcterms:W3CDTF">2013-07-31T06:42:54Z</dcterms:created>
  <dcterms:modified xsi:type="dcterms:W3CDTF">2016-03-07T07:06:44Z</dcterms:modified>
</cp:coreProperties>
</file>