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0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33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2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37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89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84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0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6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0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42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3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78FE-5AC5-45F6-959C-515B16A4756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973B-F2CF-485E-BCBB-601A3A4275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oe Archives - Teho-Opis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/>
          <a:stretch/>
        </p:blipFill>
        <p:spPr bwMode="auto">
          <a:xfrm>
            <a:off x="0" y="-9527"/>
            <a:ext cx="98933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sällön paikkamerkki 2"/>
          <p:cNvSpPr txBox="1">
            <a:spLocks/>
          </p:cNvSpPr>
          <p:nvPr/>
        </p:nvSpPr>
        <p:spPr>
          <a:xfrm>
            <a:off x="4737100" y="0"/>
            <a:ext cx="7454900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 smtClean="0"/>
          </a:p>
          <a:p>
            <a:r>
              <a:rPr lang="fi-FI" b="1" u="sng" dirty="0" smtClean="0"/>
              <a:t>Uusinta- ja korotuspäivät </a:t>
            </a:r>
          </a:p>
          <a:p>
            <a:pPr algn="l"/>
            <a:r>
              <a:rPr lang="fi-FI" i="1" dirty="0" smtClean="0"/>
              <a:t>     Maanantaina 22.8. 5-jakson korotuspäivä </a:t>
            </a:r>
          </a:p>
          <a:p>
            <a:pPr algn="l"/>
            <a:r>
              <a:rPr lang="fi-FI" dirty="0" smtClean="0"/>
              <a:t>      -&gt; </a:t>
            </a:r>
            <a:r>
              <a:rPr lang="fi-FI" b="1" dirty="0" smtClean="0"/>
              <a:t>Ilmoittautuminen käynnissä </a:t>
            </a:r>
          </a:p>
          <a:p>
            <a:pPr algn="l"/>
            <a:r>
              <a:rPr lang="fi-FI" i="1" dirty="0" smtClean="0"/>
              <a:t>     Maanantaina 29.8. Yleinen korotuspäivä   </a:t>
            </a:r>
          </a:p>
          <a:p>
            <a:pPr algn="l"/>
            <a:r>
              <a:rPr lang="fi-FI" b="1" dirty="0" smtClean="0"/>
              <a:t>      -&gt; Ilmoittautuminen käynnissä </a:t>
            </a:r>
          </a:p>
          <a:p>
            <a:endParaRPr lang="fi-FI" dirty="0" smtClean="0"/>
          </a:p>
          <a:p>
            <a:endParaRPr lang="fi-FI" b="1" u="sng" dirty="0" smtClean="0"/>
          </a:p>
          <a:p>
            <a:r>
              <a:rPr lang="fi-FI" b="1" u="sng" dirty="0" smtClean="0"/>
              <a:t>O- ja K-merkinnät </a:t>
            </a:r>
          </a:p>
          <a:p>
            <a:r>
              <a:rPr lang="fi-FI" i="1" dirty="0" smtClean="0"/>
              <a:t>Olkaa yhteydessä merkintöjen osalta kyseisten kurssien opettajiinne tämän viikon aikana. Merkinnät muuttuvat pian kaikki K-merkinnöiksi eli kurssi pitää sen jälkeen käydä kokonaan uudestaan.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40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l="2509" t="28176" r="32122" b="21017"/>
          <a:stretch/>
        </p:blipFill>
        <p:spPr>
          <a:xfrm>
            <a:off x="545432" y="943276"/>
            <a:ext cx="10743709" cy="46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495473" cy="1325563"/>
          </a:xfrm>
        </p:spPr>
        <p:txBody>
          <a:bodyPr/>
          <a:lstStyle/>
          <a:p>
            <a:r>
              <a:rPr lang="fi-FI" dirty="0" smtClean="0"/>
              <a:t>Ylioppilaaksi valmistuminen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671714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Lukion </a:t>
            </a:r>
            <a:r>
              <a:rPr lang="fi-FI" dirty="0" smtClean="0"/>
              <a:t>opettajat arvostelevat</a:t>
            </a:r>
            <a:r>
              <a:rPr lang="fi-FI" dirty="0"/>
              <a:t> </a:t>
            </a:r>
            <a:r>
              <a:rPr lang="fi-FI" b="1" dirty="0" smtClean="0"/>
              <a:t>alustavasti </a:t>
            </a:r>
            <a:r>
              <a:rPr lang="fi-FI" dirty="0" smtClean="0"/>
              <a:t>kokeet </a:t>
            </a:r>
            <a:r>
              <a:rPr lang="fi-FI" i="1" dirty="0" smtClean="0"/>
              <a:t>hyvän vastausten piirteiden pohjalta</a:t>
            </a:r>
          </a:p>
          <a:p>
            <a:pPr marL="0" indent="0">
              <a:buNone/>
            </a:pPr>
            <a:r>
              <a:rPr lang="fi-FI" dirty="0" smtClean="0"/>
              <a:t>YO-lautakunnan</a:t>
            </a:r>
            <a:r>
              <a:rPr lang="fi-FI" b="1" dirty="0"/>
              <a:t> sensorit</a:t>
            </a:r>
            <a:r>
              <a:rPr lang="fi-FI" dirty="0"/>
              <a:t> </a:t>
            </a:r>
            <a:r>
              <a:rPr lang="fi-FI" dirty="0" smtClean="0"/>
              <a:t>arvostelevat lopullisesti kokeet antamalla pisteet, joiden pohjalta asetetaan eri arvosanoille pisterajat.</a:t>
            </a:r>
          </a:p>
          <a:p>
            <a:pPr marL="0" indent="0">
              <a:buNone/>
            </a:pPr>
            <a:r>
              <a:rPr lang="fi-FI" dirty="0" smtClean="0"/>
              <a:t>-&gt; Kokelaan pitää saada hyväksytyt arvosanat kokeistaan saadakseen YO-todistuksen. Kompensaatiopisteellä tarvittaessa hylätty arvosana (I) voidaan muuttaa hyväksytyksi.     </a:t>
            </a:r>
          </a:p>
          <a:p>
            <a:pPr marL="0" indent="0">
              <a:buNone/>
            </a:pPr>
            <a:r>
              <a:rPr lang="fi-FI" dirty="0" smtClean="0"/>
              <a:t>Valmistuakseen ylioppilaaksi opiskelija tarvitsee hyväksytyn YO-todistuksen lisäksi myös  hyväksytyn lukion päästötodistuksen.    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098" name="Picture 2" descr="Yhä useampi uusi ylioppilas ei heti pääse jatkamaan opiskelujaan | Yle  Uuti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4" y="4327236"/>
            <a:ext cx="4499136" cy="25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692864" y="1102210"/>
            <a:ext cx="4442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laudatur (L)</a:t>
            </a:r>
          </a:p>
          <a:p>
            <a:pPr algn="ctr"/>
            <a:r>
              <a:rPr lang="fi-FI" sz="2400" dirty="0" err="1"/>
              <a:t>eximia</a:t>
            </a:r>
            <a:r>
              <a:rPr lang="fi-FI" sz="2400" dirty="0"/>
              <a:t> </a:t>
            </a:r>
            <a:r>
              <a:rPr lang="fi-FI" sz="2400" dirty="0" err="1"/>
              <a:t>cum</a:t>
            </a:r>
            <a:r>
              <a:rPr lang="fi-FI" sz="2400" dirty="0"/>
              <a:t> laude approbatur (E)</a:t>
            </a:r>
          </a:p>
          <a:p>
            <a:pPr algn="ctr"/>
            <a:r>
              <a:rPr lang="fi-FI" sz="2400" dirty="0"/>
              <a:t>magna </a:t>
            </a:r>
            <a:r>
              <a:rPr lang="fi-FI" sz="2400" dirty="0" err="1"/>
              <a:t>cum</a:t>
            </a:r>
            <a:r>
              <a:rPr lang="fi-FI" sz="2400" dirty="0"/>
              <a:t> laude approbatur (M)</a:t>
            </a:r>
          </a:p>
          <a:p>
            <a:pPr algn="ctr"/>
            <a:r>
              <a:rPr lang="fi-FI" sz="2400" dirty="0" err="1"/>
              <a:t>cum</a:t>
            </a:r>
            <a:r>
              <a:rPr lang="fi-FI" sz="2400" dirty="0"/>
              <a:t> laude approbatur (C)</a:t>
            </a:r>
          </a:p>
          <a:p>
            <a:pPr algn="ctr"/>
            <a:r>
              <a:rPr lang="fi-FI" sz="2400" dirty="0" err="1"/>
              <a:t>lubenter</a:t>
            </a:r>
            <a:r>
              <a:rPr lang="fi-FI" sz="2400" dirty="0"/>
              <a:t> approbatur (B)</a:t>
            </a:r>
          </a:p>
          <a:p>
            <a:pPr algn="ctr"/>
            <a:r>
              <a:rPr lang="fi-FI" sz="2400" dirty="0"/>
              <a:t>approbatur (A) </a:t>
            </a:r>
          </a:p>
          <a:p>
            <a:pPr algn="ctr"/>
            <a:r>
              <a:rPr lang="fi-FI" sz="2400" dirty="0"/>
              <a:t> improbatur (I).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3347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52452" y="110837"/>
            <a:ext cx="4518891" cy="64163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Kompensaatiopisteet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3087" t="16106" r="33597" b="19894"/>
          <a:stretch/>
        </p:blipFill>
        <p:spPr>
          <a:xfrm>
            <a:off x="2007883" y="891022"/>
            <a:ext cx="8608027" cy="489433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32509" y="5902036"/>
            <a:ext cx="1154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/>
              <a:t>Kompensaatiopisteillä voidaan kompensoida vain yksi hylätty arvosana!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57250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68834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b="1" u="sng" dirty="0" smtClean="0"/>
              <a:t>Arvosanat kuntoon</a:t>
            </a:r>
          </a:p>
          <a:p>
            <a:pPr marL="0" indent="0" algn="ctr">
              <a:buNone/>
            </a:pPr>
            <a:r>
              <a:rPr lang="fi-FI" u="sng" dirty="0" smtClean="0"/>
              <a:t> </a:t>
            </a:r>
          </a:p>
          <a:p>
            <a:pPr marL="0" indent="0" algn="ctr">
              <a:buNone/>
            </a:pPr>
            <a:r>
              <a:rPr lang="fi-FI" sz="2400" dirty="0"/>
              <a:t>Opiskelusuunnitelman mukaisesti opiskeltuja pakollisia </a:t>
            </a:r>
            <a:r>
              <a:rPr lang="fi-FI" sz="2400" dirty="0" smtClean="0"/>
              <a:t>ja </a:t>
            </a:r>
            <a:r>
              <a:rPr lang="fi-FI" sz="2400" dirty="0" err="1" smtClean="0"/>
              <a:t>OPS:n</a:t>
            </a:r>
            <a:r>
              <a:rPr lang="fi-FI" sz="2400" dirty="0" smtClean="0"/>
              <a:t> </a:t>
            </a:r>
            <a:r>
              <a:rPr lang="fi-FI" sz="2400" dirty="0"/>
              <a:t>perusteissa määriteltyjä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valtakunnallisia </a:t>
            </a:r>
            <a:r>
              <a:rPr lang="fi-FI" sz="2400" dirty="0"/>
              <a:t>syventäviä kursseja / joista voi olla hylättyjä kurssiarvosanoja enintään: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>1-2 kurssia / 0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>3-5 kurssia / 1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>6-8 kurssia / 2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>9 kurssia tai enemmän / </a:t>
            </a:r>
            <a:r>
              <a:rPr lang="fi-FI" sz="2400" dirty="0" smtClean="0"/>
              <a:t>3</a:t>
            </a:r>
          </a:p>
          <a:p>
            <a:pPr marL="0" indent="0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sz="2400" dirty="0"/>
              <a:t>Päättötodistuksen saamisen edellytys on, että vähintään 2/3 ko. oppiaineen pakollisista ja valtakunnallisista syventävistä kursseista on hyväksytysti suoritettu. </a:t>
            </a:r>
          </a:p>
        </p:txBody>
      </p:sp>
      <p:pic>
        <p:nvPicPr>
          <p:cNvPr id="4098" name="Picture 2" descr="Kärsikö lapsesi vääryyttä peruskoulun arvosanoissa? Opetushallitus puuttuu  nyt ongelmaan | Paikalliset | Helsingin Uuti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0"/>
            <a:ext cx="530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3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89700" y="0"/>
            <a:ext cx="57023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2400" b="1" u="sng" dirty="0" smtClean="0"/>
              <a:t>Kevään 2023 YO-kirjoitukset  </a:t>
            </a:r>
          </a:p>
          <a:p>
            <a:pPr marL="0" indent="0" algn="ctr">
              <a:buNone/>
            </a:pPr>
            <a:r>
              <a:rPr lang="fi-FI" sz="2400" dirty="0" smtClean="0"/>
              <a:t>Ilmoittautuminen Wilman kautta </a:t>
            </a:r>
          </a:p>
          <a:p>
            <a:pPr marL="0" indent="0" algn="ctr">
              <a:buNone/>
            </a:pPr>
            <a:r>
              <a:rPr lang="fi-FI" sz="2400" b="1" dirty="0" smtClean="0"/>
              <a:t>to 1.12.2022 klo 16:00 </a:t>
            </a:r>
            <a:r>
              <a:rPr lang="fi-FI" sz="2400" dirty="0" smtClean="0"/>
              <a:t>mennessä.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sz="2400" b="1" u="sng" dirty="0" smtClean="0"/>
              <a:t>Syksyn 2023 YO-kirjoitukset </a:t>
            </a:r>
          </a:p>
          <a:p>
            <a:pPr marL="0" indent="0" algn="ctr">
              <a:buNone/>
            </a:pPr>
            <a:r>
              <a:rPr lang="fi-FI" sz="2400" dirty="0" smtClean="0"/>
              <a:t>Ilmoittautuminen Wilman kautta</a:t>
            </a:r>
          </a:p>
          <a:p>
            <a:pPr marL="0" indent="0" algn="ctr">
              <a:buNone/>
            </a:pPr>
            <a:r>
              <a:rPr lang="fi-FI" sz="2400" b="1" dirty="0" smtClean="0"/>
              <a:t>to 1.6.2023 klo 16:00 </a:t>
            </a:r>
            <a:r>
              <a:rPr lang="fi-FI" sz="2400" dirty="0" smtClean="0"/>
              <a:t>mennessä.  </a:t>
            </a:r>
          </a:p>
          <a:p>
            <a:pPr marL="0" indent="0">
              <a:buNone/>
            </a:pPr>
            <a:r>
              <a:rPr lang="fi-FI" sz="2400" dirty="0" smtClean="0"/>
              <a:t> </a:t>
            </a:r>
          </a:p>
          <a:p>
            <a:pPr marL="0" indent="0" algn="ctr">
              <a:buNone/>
            </a:pPr>
            <a:endParaRPr lang="fi-FI" dirty="0"/>
          </a:p>
        </p:txBody>
      </p:sp>
      <p:pic>
        <p:nvPicPr>
          <p:cNvPr id="1026" name="Picture 2" descr="Ylioppilastutkinto uudistuu – jatkossa kaikki opiskelijat kirjoittavat  vähintään viisi ainetta - OKM - Opetus- ja kulttuuriministeri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49483"/>
            <a:ext cx="4445000" cy="24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65100" y="-1"/>
            <a:ext cx="6324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i-FI" sz="2000" b="1" u="sng" dirty="0" smtClean="0"/>
              <a:t>Kevään 2023 koepäivät </a:t>
            </a:r>
            <a:endParaRPr lang="fi-FI" sz="1600" b="1" dirty="0"/>
          </a:p>
          <a:p>
            <a:pPr fontAlgn="ctr"/>
            <a:r>
              <a:rPr lang="fi-FI" sz="1600" b="1" dirty="0" smtClean="0"/>
              <a:t>ti </a:t>
            </a:r>
            <a:r>
              <a:rPr lang="fi-FI" sz="1600" b="1" dirty="0"/>
              <a:t>14.3.</a:t>
            </a:r>
          </a:p>
          <a:p>
            <a:pPr fontAlgn="ctr"/>
            <a:r>
              <a:rPr lang="fi-FI" sz="1600" dirty="0"/>
              <a:t>äidinkieli ja kirjallisuus (suomi ja ruotsi), lukutaidon koe</a:t>
            </a:r>
            <a:br>
              <a:rPr lang="fi-FI" sz="1600" dirty="0"/>
            </a:br>
            <a:r>
              <a:rPr lang="fi-FI" sz="1600" dirty="0"/>
              <a:t>suomi/ruotsi toisena kielenä ja kirjallisuus </a:t>
            </a:r>
            <a:r>
              <a:rPr lang="fi-FI" sz="1600" dirty="0" smtClean="0"/>
              <a:t>–koe</a:t>
            </a:r>
          </a:p>
          <a:p>
            <a:pPr fontAlgn="ctr"/>
            <a:endParaRPr lang="fi-FI" sz="1600" dirty="0"/>
          </a:p>
          <a:p>
            <a:pPr fontAlgn="ctr"/>
            <a:r>
              <a:rPr lang="fi-FI" sz="1600" b="1" dirty="0"/>
              <a:t>to 16.3.</a:t>
            </a:r>
          </a:p>
          <a:p>
            <a:pPr fontAlgn="ctr"/>
            <a:r>
              <a:rPr lang="fi-FI" sz="1600" dirty="0"/>
              <a:t>vieras kieli, lyhyt </a:t>
            </a:r>
            <a:r>
              <a:rPr lang="fi-FI" sz="1600" dirty="0" smtClean="0"/>
              <a:t>oppimäärä (englanti, ranska, espanja, saksa)</a:t>
            </a:r>
          </a:p>
          <a:p>
            <a:pPr fontAlgn="ctr"/>
            <a:r>
              <a:rPr lang="fi-FI" sz="1600" dirty="0"/>
              <a:t/>
            </a:r>
            <a:br>
              <a:rPr lang="fi-FI" sz="1600" dirty="0"/>
            </a:br>
            <a:r>
              <a:rPr lang="fi-FI" sz="1600" b="1" dirty="0" smtClean="0"/>
              <a:t>pe </a:t>
            </a:r>
            <a:r>
              <a:rPr lang="fi-FI" sz="1600" b="1" dirty="0"/>
              <a:t>17.3.</a:t>
            </a:r>
          </a:p>
          <a:p>
            <a:pPr fontAlgn="ctr"/>
            <a:r>
              <a:rPr lang="fi-FI" sz="1600" dirty="0"/>
              <a:t>äidinkieli ja kirjallisuus (suomi ja ruotsi), kirjoitustaidon </a:t>
            </a:r>
            <a:r>
              <a:rPr lang="fi-FI" sz="1600" dirty="0" smtClean="0"/>
              <a:t>koe</a:t>
            </a:r>
          </a:p>
          <a:p>
            <a:pPr fontAlgn="ctr"/>
            <a:endParaRPr lang="fi-FI" sz="1600" dirty="0"/>
          </a:p>
          <a:p>
            <a:pPr fontAlgn="ctr"/>
            <a:r>
              <a:rPr lang="fi-FI" sz="1600" b="1" dirty="0"/>
              <a:t>ma 20.3.</a:t>
            </a:r>
          </a:p>
          <a:p>
            <a:pPr fontAlgn="ctr"/>
            <a:r>
              <a:rPr lang="fi-FI" sz="1600" dirty="0"/>
              <a:t>vieras kieli, pitkä </a:t>
            </a:r>
            <a:r>
              <a:rPr lang="fi-FI" sz="1600" dirty="0" smtClean="0"/>
              <a:t>oppimäärä (englanti, ranska, espanja, saksa)</a:t>
            </a:r>
          </a:p>
          <a:p>
            <a:pPr fontAlgn="ctr"/>
            <a:r>
              <a:rPr lang="fi-FI" sz="1600" dirty="0"/>
              <a:t/>
            </a:r>
            <a:br>
              <a:rPr lang="fi-FI" sz="1600" dirty="0"/>
            </a:br>
            <a:r>
              <a:rPr lang="fi-FI" sz="1600" b="1" dirty="0" smtClean="0"/>
              <a:t>ke </a:t>
            </a:r>
            <a:r>
              <a:rPr lang="fi-FI" sz="1600" b="1" dirty="0"/>
              <a:t>22.3.</a:t>
            </a:r>
          </a:p>
          <a:p>
            <a:pPr fontAlgn="ctr"/>
            <a:r>
              <a:rPr lang="fi-FI" sz="1600" dirty="0"/>
              <a:t>matematiikka, pitkä ja lyhyt </a:t>
            </a:r>
            <a:r>
              <a:rPr lang="fi-FI" sz="1600" dirty="0" smtClean="0"/>
              <a:t>oppimäärä</a:t>
            </a:r>
          </a:p>
          <a:p>
            <a:pPr fontAlgn="ctr"/>
            <a:endParaRPr lang="fi-FI" sz="1600" dirty="0"/>
          </a:p>
          <a:p>
            <a:pPr fontAlgn="ctr"/>
            <a:r>
              <a:rPr lang="fi-FI" sz="1600" b="1" dirty="0"/>
              <a:t>pe 24.3.</a:t>
            </a:r>
          </a:p>
          <a:p>
            <a:pPr fontAlgn="ctr"/>
            <a:r>
              <a:rPr lang="fi-FI" sz="1600" dirty="0" err="1"/>
              <a:t>reaali</a:t>
            </a:r>
            <a:r>
              <a:rPr lang="fi-FI" sz="1600" dirty="0"/>
              <a:t> (psykologia, filosofia, historia, fysiikka, biologia</a:t>
            </a:r>
            <a:r>
              <a:rPr lang="fi-FI" sz="1600" dirty="0" smtClean="0"/>
              <a:t>)</a:t>
            </a:r>
          </a:p>
          <a:p>
            <a:pPr fontAlgn="ctr"/>
            <a:endParaRPr lang="fi-FI" sz="1600" dirty="0"/>
          </a:p>
          <a:p>
            <a:pPr fontAlgn="ctr"/>
            <a:r>
              <a:rPr lang="fi-FI" sz="1600" b="1" dirty="0"/>
              <a:t>ma 27.3.</a:t>
            </a:r>
          </a:p>
          <a:p>
            <a:pPr fontAlgn="ctr"/>
            <a:r>
              <a:rPr lang="fi-FI" sz="1600" dirty="0"/>
              <a:t>toinen kotimainen kieli, pitkä ja keskipitkä </a:t>
            </a:r>
            <a:r>
              <a:rPr lang="fi-FI" sz="1600" dirty="0" smtClean="0"/>
              <a:t>oppimäärä</a:t>
            </a:r>
          </a:p>
          <a:p>
            <a:pPr fontAlgn="ctr"/>
            <a:endParaRPr lang="fi-FI" sz="1600" dirty="0"/>
          </a:p>
          <a:p>
            <a:pPr fontAlgn="ctr"/>
            <a:r>
              <a:rPr lang="fi-FI" sz="1600" b="1" dirty="0"/>
              <a:t>ke 29.3.</a:t>
            </a:r>
          </a:p>
          <a:p>
            <a:pPr fontAlgn="ctr"/>
            <a:r>
              <a:rPr lang="fi-FI" sz="1600" dirty="0" err="1"/>
              <a:t>reaali</a:t>
            </a:r>
            <a:r>
              <a:rPr lang="fi-FI" sz="1600" dirty="0"/>
              <a:t> (uskonto, elämänkatsomustieto, yhteiskuntaoppi, kemia, maantiede, terveystieto)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78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2692400"/>
            <a:ext cx="12192000" cy="416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800" y="2799183"/>
            <a:ext cx="8318500" cy="775494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Ylioppilastutkinto uudistus (kevät 2022) </a:t>
            </a:r>
            <a:endParaRPr lang="fi-FI" b="1" dirty="0"/>
          </a:p>
        </p:txBody>
      </p:sp>
      <p:pic>
        <p:nvPicPr>
          <p:cNvPr id="3074" name="Picture 2" descr="https://www.ylioppilastutkinto.fi/images/k2022_aineet_minimi_w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87" y="256814"/>
            <a:ext cx="8001526" cy="22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11200" y="3212331"/>
            <a:ext cx="105537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 smtClean="0"/>
          </a:p>
          <a:p>
            <a:pPr marL="342900" indent="-342900">
              <a:buFontTx/>
              <a:buChar char="-"/>
            </a:pPr>
            <a:r>
              <a:rPr lang="fi-FI" sz="2400" dirty="0" smtClean="0"/>
              <a:t>Kokelaan on suoritettava tutkintonsa enintään kolmen kirjoituskerran aikana </a:t>
            </a:r>
          </a:p>
          <a:p>
            <a:endParaRPr lang="fi-FI" sz="2400" dirty="0" smtClean="0"/>
          </a:p>
          <a:p>
            <a:pPr marL="285750" indent="-285750">
              <a:buFontTx/>
              <a:buChar char="-"/>
            </a:pPr>
            <a:r>
              <a:rPr lang="fi-FI" sz="2400" dirty="0" smtClean="0"/>
              <a:t>Tutkintoon vaaditut viisi koetta: Äidinkieli + neljä koetta (yksi pitkän oppimäärän)</a:t>
            </a:r>
          </a:p>
          <a:p>
            <a:r>
              <a:rPr lang="fi-FI" sz="2400" dirty="0" smtClean="0"/>
              <a:t>     -&gt; vaadittujen kokeiden lisäksi voi kirjoittaa yhden tai useamman muun kokeen</a:t>
            </a:r>
          </a:p>
          <a:p>
            <a:endParaRPr lang="fi-FI" sz="2400" dirty="0" smtClean="0"/>
          </a:p>
          <a:p>
            <a:pPr marL="342900" indent="-342900">
              <a:buFontTx/>
              <a:buChar char="-"/>
            </a:pPr>
            <a:r>
              <a:rPr lang="fi-FI" sz="2400" dirty="0" smtClean="0"/>
              <a:t>Hyväksyttyä </a:t>
            </a:r>
            <a:r>
              <a:rPr lang="fi-FI" sz="2400" dirty="0"/>
              <a:t>koetta voi uusia rajoituksetta. Tutkinnon valmistumisen jälkeen hylättyä koetta voi uusia rajoituksetta ja tutkintoa voi täydentää uusilla tutkintoaineilla ja </a:t>
            </a:r>
            <a:r>
              <a:rPr lang="fi-FI" sz="2400" dirty="0" smtClean="0"/>
              <a:t>oppimäärillä</a:t>
            </a:r>
          </a:p>
          <a:p>
            <a:r>
              <a:rPr lang="fi-FI" sz="2400" dirty="0"/>
              <a:t> </a:t>
            </a:r>
            <a:endParaRPr lang="fi-FI" sz="2400" dirty="0" smtClean="0"/>
          </a:p>
          <a:p>
            <a:endParaRPr lang="fi-FI" sz="2400" dirty="0" smtClean="0"/>
          </a:p>
          <a:p>
            <a:endParaRPr lang="fi-FI" sz="2400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17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lioppilastutkinto uudistuu – jatkossa kaikki opiskelijat kirjoittavat  vähintään viisi ainetta - OKM - Opetus- ja kulttuuriministeri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20907"/>
          <a:stretch/>
        </p:blipFill>
        <p:spPr bwMode="auto">
          <a:xfrm>
            <a:off x="0" y="0"/>
            <a:ext cx="7462982" cy="68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777016" y="1506183"/>
            <a:ext cx="397163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Ylioppilastutkinto</a:t>
            </a:r>
          </a:p>
          <a:p>
            <a:pPr algn="ctr"/>
            <a:r>
              <a:rPr lang="fi-F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27" y="6187880"/>
            <a:ext cx="1709015" cy="42535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040254" y="3897745"/>
            <a:ext cx="34451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Oppikirjana kurssilla toimii </a:t>
            </a:r>
            <a:r>
              <a:rPr lang="fi-FI" sz="2400" dirty="0" err="1" smtClean="0"/>
              <a:t>Studeon</a:t>
            </a:r>
            <a:r>
              <a:rPr lang="fi-FI" sz="2400" dirty="0" smtClean="0"/>
              <a:t> </a:t>
            </a:r>
          </a:p>
          <a:p>
            <a:pPr algn="ctr"/>
            <a:r>
              <a:rPr lang="fi-FI" sz="2400" i="1" dirty="0" smtClean="0"/>
              <a:t>OP1- Minä opiskelijana</a:t>
            </a:r>
          </a:p>
          <a:p>
            <a:pPr algn="ctr"/>
            <a:endParaRPr lang="fi-FI" sz="2400" i="1" dirty="0" smtClean="0"/>
          </a:p>
          <a:p>
            <a:pPr algn="ctr"/>
            <a:r>
              <a:rPr lang="fi-FI" sz="2400" dirty="0" smtClean="0"/>
              <a:t>Liittymisavain: </a:t>
            </a:r>
            <a:r>
              <a:rPr lang="fi-FI" sz="2400" b="1" dirty="0"/>
              <a:t>SJ953N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267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2636" y="161927"/>
            <a:ext cx="6329219" cy="872548"/>
          </a:xfrm>
        </p:spPr>
        <p:txBody>
          <a:bodyPr>
            <a:normAutofit fontScale="90000"/>
          </a:bodyPr>
          <a:lstStyle/>
          <a:p>
            <a:r>
              <a:rPr lang="fi-FI" sz="4000" dirty="0" smtClean="0"/>
              <a:t>Ylioppilastutkinnon lyhyt historia</a:t>
            </a:r>
            <a:endParaRPr lang="fi-FI" sz="4000" dirty="0"/>
          </a:p>
        </p:txBody>
      </p:sp>
      <p:pic>
        <p:nvPicPr>
          <p:cNvPr id="2050" name="Picture 2" descr="Naisilla oli ennen oma lakkinsa – näin ylioppilastyyli on muuttunut  vuosisadassa - Tyyli - Ilta-Sano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87" y="3368103"/>
            <a:ext cx="4817913" cy="34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/>
          <a:srcRect l="39772" t="25088" r="17912" b="21017"/>
          <a:stretch/>
        </p:blipFill>
        <p:spPr>
          <a:xfrm>
            <a:off x="7374087" y="-1"/>
            <a:ext cx="4817913" cy="345163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42636" y="1034475"/>
            <a:ext cx="6680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</a:t>
            </a:r>
            <a:r>
              <a:rPr lang="fi-FI" dirty="0" smtClean="0"/>
              <a:t>lioppilastutkinnon juuret ovat 1800-luvun puolivälissä, jolloin lyseoista (nyk. lukioista) valmistuville yliopistoon pyrkiville opiskelijoille lähdettiin järjestämään kirjallisia kokeita. Tämän takia  edelleen YO-kokeista annetaan seuraavat latinakieliset </a:t>
            </a:r>
            <a:r>
              <a:rPr lang="fi-FI" dirty="0"/>
              <a:t>arvosanat </a:t>
            </a:r>
            <a:r>
              <a:rPr lang="fi-FI" dirty="0" smtClean="0"/>
              <a:t>korkeimmasta alimpaan:</a:t>
            </a:r>
            <a:endParaRPr lang="fi-FI" dirty="0"/>
          </a:p>
          <a:p>
            <a:pPr algn="ctr"/>
            <a:r>
              <a:rPr lang="fi-FI" dirty="0" smtClean="0"/>
              <a:t>laudatur </a:t>
            </a:r>
            <a:r>
              <a:rPr lang="fi-FI" dirty="0"/>
              <a:t>(</a:t>
            </a:r>
            <a:r>
              <a:rPr lang="fi-FI" dirty="0" smtClean="0"/>
              <a:t>L)</a:t>
            </a:r>
          </a:p>
          <a:p>
            <a:pPr algn="ctr"/>
            <a:r>
              <a:rPr lang="fi-FI" dirty="0" err="1" smtClean="0"/>
              <a:t>eximia</a:t>
            </a:r>
            <a:r>
              <a:rPr lang="fi-FI" dirty="0" smtClean="0"/>
              <a:t> </a:t>
            </a:r>
            <a:r>
              <a:rPr lang="fi-FI" dirty="0" err="1"/>
              <a:t>cum</a:t>
            </a:r>
            <a:r>
              <a:rPr lang="fi-FI" dirty="0"/>
              <a:t> laude approbatur (</a:t>
            </a:r>
            <a:r>
              <a:rPr lang="fi-FI" dirty="0" smtClean="0"/>
              <a:t>E)</a:t>
            </a:r>
          </a:p>
          <a:p>
            <a:pPr algn="ctr"/>
            <a:r>
              <a:rPr lang="fi-FI" dirty="0" smtClean="0"/>
              <a:t>magna </a:t>
            </a:r>
            <a:r>
              <a:rPr lang="fi-FI" dirty="0" err="1"/>
              <a:t>cum</a:t>
            </a:r>
            <a:r>
              <a:rPr lang="fi-FI" dirty="0"/>
              <a:t> laude approbatur (</a:t>
            </a:r>
            <a:r>
              <a:rPr lang="fi-FI" dirty="0" smtClean="0"/>
              <a:t>M)</a:t>
            </a:r>
          </a:p>
          <a:p>
            <a:pPr algn="ctr"/>
            <a:r>
              <a:rPr lang="fi-FI" dirty="0" err="1" smtClean="0"/>
              <a:t>cum</a:t>
            </a:r>
            <a:r>
              <a:rPr lang="fi-FI" dirty="0" smtClean="0"/>
              <a:t> </a:t>
            </a:r>
            <a:r>
              <a:rPr lang="fi-FI" dirty="0"/>
              <a:t>laude approbatur (</a:t>
            </a:r>
            <a:r>
              <a:rPr lang="fi-FI" dirty="0" smtClean="0"/>
              <a:t>C)</a:t>
            </a:r>
          </a:p>
          <a:p>
            <a:pPr algn="ctr"/>
            <a:r>
              <a:rPr lang="fi-FI" dirty="0" err="1" smtClean="0"/>
              <a:t>lubenter</a:t>
            </a:r>
            <a:r>
              <a:rPr lang="fi-FI" dirty="0" smtClean="0"/>
              <a:t> </a:t>
            </a:r>
            <a:r>
              <a:rPr lang="fi-FI" dirty="0"/>
              <a:t>approbatur (</a:t>
            </a:r>
            <a:r>
              <a:rPr lang="fi-FI" dirty="0" smtClean="0"/>
              <a:t>B)</a:t>
            </a:r>
          </a:p>
          <a:p>
            <a:pPr algn="ctr"/>
            <a:r>
              <a:rPr lang="fi-FI" dirty="0" smtClean="0"/>
              <a:t>approbatur </a:t>
            </a:r>
            <a:r>
              <a:rPr lang="fi-FI" dirty="0"/>
              <a:t>(A) </a:t>
            </a:r>
            <a:endParaRPr lang="fi-FI" dirty="0"/>
          </a:p>
          <a:p>
            <a:pPr algn="ctr"/>
            <a:r>
              <a:rPr lang="fi-FI" dirty="0" smtClean="0"/>
              <a:t> </a:t>
            </a:r>
            <a:r>
              <a:rPr lang="fi-FI" dirty="0"/>
              <a:t>improbatur (I).</a:t>
            </a:r>
            <a:endParaRPr lang="fi-FI" dirty="0"/>
          </a:p>
          <a:p>
            <a:endParaRPr lang="fi-FI" dirty="0"/>
          </a:p>
          <a:p>
            <a:r>
              <a:rPr lang="fi-FI" dirty="0" smtClean="0"/>
              <a:t>Ensimmäinen naisylioppilas Emma Irene Åström valmistui vuonna 1873. Nykyään reilusti yli puolet ylioppilaista ovat naisia. </a:t>
            </a:r>
          </a:p>
          <a:p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utkinnon rakenne viimeisen yli sadan vuoden aikana on muuttunut useasti, mutta edelleen YO-tutkinto suomalaisessa yhteiskunnassa on monille nuorille reitti etenkin korkeakouluopintojen pariin. </a:t>
            </a:r>
          </a:p>
        </p:txBody>
      </p:sp>
    </p:spTree>
    <p:extLst>
      <p:ext uri="{BB962C8B-B14F-4D97-AF65-F5344CB8AC3E}">
        <p14:creationId xmlns:p14="http://schemas.microsoft.com/office/powerpoint/2010/main" val="245014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1984" y="591127"/>
            <a:ext cx="6331815" cy="729673"/>
          </a:xfrm>
        </p:spPr>
        <p:txBody>
          <a:bodyPr>
            <a:normAutofit fontScale="90000"/>
          </a:bodyPr>
          <a:lstStyle/>
          <a:p>
            <a:r>
              <a:rPr lang="fi-FI" sz="2800" dirty="0" smtClean="0">
                <a:latin typeface="+mn-lt"/>
              </a:rPr>
              <a:t>Ylioppilaslautakunta</a:t>
            </a:r>
            <a:br>
              <a:rPr lang="fi-FI" sz="2800" dirty="0" smtClean="0">
                <a:latin typeface="+mn-lt"/>
              </a:rPr>
            </a:br>
            <a:r>
              <a:rPr lang="fi-FI" sz="2800" dirty="0">
                <a:latin typeface="+mn-lt"/>
              </a:rPr>
              <a:t>Studentexamensnämden</a:t>
            </a:r>
            <a:endParaRPr lang="fi-FI" sz="2800" dirty="0"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04890" y="1779443"/>
            <a:ext cx="5582220" cy="4351338"/>
          </a:xfrm>
        </p:spPr>
        <p:txBody>
          <a:bodyPr/>
          <a:lstStyle/>
          <a:p>
            <a:pPr marL="0" indent="0" algn="ctr">
              <a:buNone/>
            </a:pPr>
            <a:endParaRPr lang="fi-FI" i="1" dirty="0" smtClean="0"/>
          </a:p>
          <a:p>
            <a:pPr marL="0" indent="0" algn="ctr">
              <a:buNone/>
            </a:pPr>
            <a:r>
              <a:rPr lang="fi-FI" i="1" dirty="0" smtClean="0"/>
              <a:t>Ylioppilastutkintolautakunta </a:t>
            </a:r>
            <a:r>
              <a:rPr lang="fi-FI" i="1" dirty="0"/>
              <a:t>on opetus- ja kulttuuriministeriön alainen virasto, joka vastaa ylioppilastutkinnon johtamisesta, järjestämisestä ja toimeenpanosta sekä tutkinnon </a:t>
            </a:r>
            <a:r>
              <a:rPr lang="fi-FI" i="1" dirty="0" smtClean="0"/>
              <a:t>hallinnosta.</a:t>
            </a:r>
          </a:p>
          <a:p>
            <a:pPr marL="0" indent="0" algn="ctr">
              <a:buNone/>
            </a:pPr>
            <a:endParaRPr lang="fi-FI" i="1" dirty="0" smtClean="0"/>
          </a:p>
          <a:p>
            <a:pPr marL="0" indent="0" algn="r">
              <a:buNone/>
            </a:pPr>
            <a:r>
              <a:rPr lang="fi-FI" sz="1800" dirty="0" smtClean="0"/>
              <a:t>YO-lautakunta (2022)</a:t>
            </a:r>
            <a:endParaRPr lang="fi-FI" sz="1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87" y="3276587"/>
            <a:ext cx="304826" cy="30482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234" y="432088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88398"/>
            <a:ext cx="10515600" cy="844839"/>
          </a:xfrm>
        </p:spPr>
        <p:txBody>
          <a:bodyPr>
            <a:normAutofit/>
          </a:bodyPr>
          <a:lstStyle/>
          <a:p>
            <a:r>
              <a:rPr lang="fi-FI" sz="3200" dirty="0" smtClean="0"/>
              <a:t>Ylioppilastutkinnon rakenne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09091"/>
            <a:ext cx="10515600" cy="37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YO-tutkintoon </a:t>
            </a:r>
            <a:r>
              <a:rPr lang="fi-FI" sz="2400" dirty="0"/>
              <a:t>sisältyy </a:t>
            </a:r>
            <a:r>
              <a:rPr lang="fi-FI" sz="2400" b="1" dirty="0"/>
              <a:t>vähintään viisi </a:t>
            </a:r>
            <a:r>
              <a:rPr lang="fi-FI" sz="2400" b="1" dirty="0" smtClean="0"/>
              <a:t>koetta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Äidinkieli </a:t>
            </a:r>
            <a:r>
              <a:rPr lang="fi-FI" sz="2400" dirty="0"/>
              <a:t>ja </a:t>
            </a:r>
            <a:r>
              <a:rPr lang="fi-FI" sz="2400" dirty="0" smtClean="0"/>
              <a:t>kirjallisuus on </a:t>
            </a:r>
            <a:r>
              <a:rPr lang="fi-FI" sz="2400" b="1" dirty="0" smtClean="0"/>
              <a:t>kaikilta kokeilta vaadittu koe </a:t>
            </a:r>
          </a:p>
          <a:p>
            <a:pPr marL="514350" indent="-514350">
              <a:buAutoNum type="arabicPeriod"/>
            </a:pPr>
            <a:r>
              <a:rPr lang="fi-FI" sz="2400" dirty="0"/>
              <a:t>K</a:t>
            </a:r>
            <a:r>
              <a:rPr lang="fi-FI" sz="2400" dirty="0" smtClean="0"/>
              <a:t>okelaan </a:t>
            </a:r>
            <a:r>
              <a:rPr lang="fi-FI" sz="2400" dirty="0"/>
              <a:t>tulee valita </a:t>
            </a:r>
            <a:r>
              <a:rPr lang="fi-FI" sz="2400" b="1" dirty="0"/>
              <a:t>vähintään </a:t>
            </a:r>
            <a:r>
              <a:rPr lang="fi-FI" sz="2400" b="1" dirty="0" smtClean="0"/>
              <a:t>neljä </a:t>
            </a:r>
            <a:r>
              <a:rPr lang="fi-FI" sz="2400" b="1" dirty="0"/>
              <a:t>koetta </a:t>
            </a:r>
            <a:r>
              <a:rPr lang="fi-FI" sz="2400" dirty="0"/>
              <a:t>ryhmästä, johon kuuluvat matematiikassa, toisessa kotimaisessa kielessä, vieraassa kielessä ja reaaliaineessa järjestettävät kokeet. </a:t>
            </a:r>
            <a:r>
              <a:rPr lang="fi-FI" sz="2400" dirty="0" smtClean="0"/>
              <a:t>Yhden valituista pitää olla pitkän oppimäärän koe. 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Näiden lisäksi kokelas voi valita ylimääräisiä kokeita </a:t>
            </a:r>
          </a:p>
          <a:p>
            <a:pPr marL="0" indent="0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sz="2400" b="1" dirty="0" smtClean="0"/>
              <a:t>Tutkinto </a:t>
            </a:r>
            <a:r>
              <a:rPr lang="fi-FI" sz="2400" b="1" dirty="0"/>
              <a:t>tulee saada valmiiksi kolmen peräkkäisen kirjoituskerran aikana.</a:t>
            </a:r>
            <a:endParaRPr lang="fi-FI" sz="2400" b="1" dirty="0"/>
          </a:p>
        </p:txBody>
      </p:sp>
      <p:pic>
        <p:nvPicPr>
          <p:cNvPr id="4" name="Picture 2" descr="https://www.ylioppilastutkinto.fi/images/k2022_aineet_minimi_w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5640"/>
            <a:ext cx="5639509" cy="16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7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4615" y="306596"/>
            <a:ext cx="6839953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 smtClean="0"/>
              <a:t>Vaatimukset YO-kirjoitukseen</a:t>
            </a:r>
            <a:br>
              <a:rPr lang="fi-FI" sz="4000" dirty="0" smtClean="0"/>
            </a:br>
            <a:r>
              <a:rPr lang="fi-FI" sz="4000" dirty="0" smtClean="0"/>
              <a:t>pääsemiseen 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9369" y="1842447"/>
            <a:ext cx="6570446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arenR"/>
            </a:pPr>
            <a:r>
              <a:rPr lang="fi-FI" dirty="0" smtClean="0"/>
              <a:t>Kokelaan pitää olla ilmoittautunut määräaikaan mennessä YO-kirjoituksiin kirjallisesti lomakkeella </a:t>
            </a:r>
          </a:p>
          <a:p>
            <a:pPr marL="0" indent="0" algn="ctr">
              <a:buNone/>
            </a:pPr>
            <a:r>
              <a:rPr lang="fi-FI" b="1" dirty="0" smtClean="0"/>
              <a:t>Kevät 2023 kirjoituksiin ilmoittautuminen  viimeistään 1.12.2022</a:t>
            </a:r>
            <a:endParaRPr lang="fi-FI" b="1" dirty="0"/>
          </a:p>
          <a:p>
            <a:pPr marL="514350" indent="-514350">
              <a:buAutoNum type="alphaUcParenR" startAt="2"/>
            </a:pPr>
            <a:r>
              <a:rPr lang="fi-FI" dirty="0" smtClean="0"/>
              <a:t>Kokelaalla pitää olla kaikki kirjoitettavan aineen pakolliset opinnot suoritettuna hyväksytyin arvosanoin tai suoritusmerkinnöin</a:t>
            </a:r>
          </a:p>
          <a:p>
            <a:pPr marL="514350" indent="-514350">
              <a:buAutoNum type="alphaUcParenR" startAt="2"/>
            </a:pPr>
            <a:r>
              <a:rPr lang="fi-FI" dirty="0" smtClean="0"/>
              <a:t>Kokelaan pitää olla maksanut tutkintomaksunsa lautakunnalle ennen koetta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-&gt; Näiden ehtojen täyttyessä kokelaan voidaan todeta olevan </a:t>
            </a:r>
            <a:r>
              <a:rPr lang="fi-FI" i="1" dirty="0" smtClean="0"/>
              <a:t>kirjoituskelpoinen </a:t>
            </a:r>
            <a:r>
              <a:rPr lang="fi-FI" dirty="0" smtClean="0"/>
              <a:t> </a:t>
            </a:r>
          </a:p>
          <a:p>
            <a:pPr marL="514350" indent="-514350">
              <a:buAutoNum type="alphaUcParenR" startAt="2"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514350" indent="-514350">
              <a:buAutoNum type="alphaUcParenR"/>
            </a:pPr>
            <a:endParaRPr lang="fi-FI" dirty="0" smtClean="0"/>
          </a:p>
          <a:p>
            <a:pPr marL="514350" indent="-514350">
              <a:buAutoNum type="alphaUcParenR"/>
            </a:pPr>
            <a:endParaRPr lang="fi-FI" dirty="0" smtClean="0"/>
          </a:p>
          <a:p>
            <a:pPr marL="514350" indent="-514350">
              <a:buAutoNum type="alphaUcParenR"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076" name="Picture 4" descr="https://app.studeo.fi/files/Section/28255/files/OPO1_3.1_kuva2%281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07" y="2263022"/>
            <a:ext cx="5357260" cy="27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1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710</Words>
  <Application>Microsoft Office PowerPoint</Application>
  <PresentationFormat>Laajakuva</PresentationFormat>
  <Paragraphs>118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Office-teema</vt:lpstr>
      <vt:lpstr>PowerPoint-esitys</vt:lpstr>
      <vt:lpstr>PowerPoint-esitys</vt:lpstr>
      <vt:lpstr>PowerPoint-esitys</vt:lpstr>
      <vt:lpstr>Ylioppilastutkinto uudistus (kevät 2022) </vt:lpstr>
      <vt:lpstr>PowerPoint-esitys</vt:lpstr>
      <vt:lpstr>Ylioppilastutkinnon lyhyt historia</vt:lpstr>
      <vt:lpstr>Ylioppilaslautakunta Studentexamensnämden</vt:lpstr>
      <vt:lpstr>Ylioppilastutkinnon rakenne</vt:lpstr>
      <vt:lpstr>Vaatimukset YO-kirjoitukseen pääsemiseen </vt:lpstr>
      <vt:lpstr>PowerPoint-esitys</vt:lpstr>
      <vt:lpstr>Ylioppilaaksi valmistuminen </vt:lpstr>
      <vt:lpstr>Kompensaatiopisteet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juho.kankare</dc:creator>
  <cp:lastModifiedBy>juho.kankare</cp:lastModifiedBy>
  <cp:revision>21</cp:revision>
  <dcterms:created xsi:type="dcterms:W3CDTF">2022-08-14T12:37:35Z</dcterms:created>
  <dcterms:modified xsi:type="dcterms:W3CDTF">2022-08-16T13:53:59Z</dcterms:modified>
</cp:coreProperties>
</file>