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8" r:id="rId3"/>
    <p:sldId id="259" r:id="rId4"/>
    <p:sldId id="260" r:id="rId5"/>
    <p:sldId id="261" r:id="rId6"/>
    <p:sldId id="270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2" r:id="rId15"/>
    <p:sldId id="271" r:id="rId16"/>
    <p:sldId id="273" r:id="rId17"/>
    <p:sldId id="274" r:id="rId18"/>
    <p:sldId id="276" r:id="rId19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B4257-28DF-4F18-B54E-B99346819A98}" type="datetimeFigureOut">
              <a:rPr lang="fi-FI"/>
              <a:pPr>
                <a:defRPr/>
              </a:pPr>
              <a:t>6.10.2015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263AB-325B-4842-845F-643A98A4914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58F41-7D97-4A1B-9BC3-0769CC86FEB6}" type="datetimeFigureOut">
              <a:rPr lang="fi-FI"/>
              <a:pPr>
                <a:defRPr/>
              </a:pPr>
              <a:t>6.10.2015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06352-0A7A-4CED-BA32-BDD8BB15746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7C427-05EE-4095-8F58-0FD86A1B6EB5}" type="datetimeFigureOut">
              <a:rPr lang="fi-FI"/>
              <a:pPr>
                <a:defRPr/>
              </a:pPr>
              <a:t>6.10.2015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B00E7-51B8-41FD-8095-165C1CE3226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7FAA6-4E7E-4165-A071-2D13374D25B3}" type="datetimeFigureOut">
              <a:rPr lang="fi-FI"/>
              <a:pPr>
                <a:defRPr/>
              </a:pPr>
              <a:t>6.10.2015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6CC2F-E201-485B-BD54-C7F3462C19E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B3A2C-EBB7-471F-A708-836BF57B23F6}" type="datetimeFigureOut">
              <a:rPr lang="fi-FI"/>
              <a:pPr>
                <a:defRPr/>
              </a:pPr>
              <a:t>6.10.2015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0115B-A93A-4D42-B88F-DA66C974928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7B96A-BF58-42E2-80E9-7078435A8E80}" type="datetimeFigureOut">
              <a:rPr lang="fi-FI"/>
              <a:pPr>
                <a:defRPr/>
              </a:pPr>
              <a:t>6.10.2015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95096-2D0A-4A0E-846E-C455DFF52E8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00D7C-03BC-47D4-A199-5F6375034975}" type="datetimeFigureOut">
              <a:rPr lang="fi-FI"/>
              <a:pPr>
                <a:defRPr/>
              </a:pPr>
              <a:t>6.10.2015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AA546-3546-46BB-8BB3-150E2EF1A33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0B368-0372-4F4F-ABED-6C68752ABBD3}" type="datetimeFigureOut">
              <a:rPr lang="fi-FI"/>
              <a:pPr>
                <a:defRPr/>
              </a:pPr>
              <a:t>6.10.2015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B89A4-C0E2-45DC-ACF3-AC246653373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04CAD-7B63-475E-AFEC-2613774C4268}" type="datetimeFigureOut">
              <a:rPr lang="fi-FI"/>
              <a:pPr>
                <a:defRPr/>
              </a:pPr>
              <a:t>6.10.2015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CCEB2-7C40-4CA6-A5EA-AC7E0B417D4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24977-A70D-4992-8468-F49AB4C2AFE4}" type="datetimeFigureOut">
              <a:rPr lang="fi-FI"/>
              <a:pPr>
                <a:defRPr/>
              </a:pPr>
              <a:t>6.10.2015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8B8AD-463F-47D1-9620-670EE30B3E3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8A73F-B6FB-4736-9CF5-DF61061FCB68}" type="datetimeFigureOut">
              <a:rPr lang="fi-FI"/>
              <a:pPr>
                <a:defRPr/>
              </a:pPr>
              <a:t>6.10.2015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5DA31-62EA-4B13-9B73-C2434C77F71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E6F411-C324-40CA-B018-EF534DC44159}" type="datetimeFigureOut">
              <a:rPr lang="fi-FI"/>
              <a:pPr>
                <a:defRPr/>
              </a:pPr>
              <a:t>6.10.2015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CE0ED97-FAFF-442D-A369-7D5C93EDA11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Otsikko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fi-FI" smtClean="0">
                <a:latin typeface="Arial" charset="0"/>
                <a:cs typeface="Arial" charset="0"/>
              </a:rPr>
              <a:t>Näkökulmia tilastojen tulkitsemiseen</a:t>
            </a:r>
          </a:p>
        </p:txBody>
      </p:sp>
      <p:sp>
        <p:nvSpPr>
          <p:cNvPr id="13314" name="Alaotsikko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fi-FI" smtClean="0">
                <a:solidFill>
                  <a:srgbClr val="CC0000"/>
                </a:solidFill>
                <a:latin typeface="Arial" charset="0"/>
                <a:cs typeface="Arial" charset="0"/>
              </a:rPr>
              <a:t>Monta kuviota tulkittavana </a:t>
            </a:r>
            <a:endParaRPr lang="fi-FI" smtClean="0">
              <a:solidFill>
                <a:srgbClr val="898989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14375" y="428625"/>
            <a:ext cx="7429500" cy="5697538"/>
          </a:xfrm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14313" y="1714500"/>
            <a:ext cx="2214562" cy="15525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Talouden kasvu on nopeaa</a:t>
            </a:r>
          </a:p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vuodesta 1993 lähtien.</a:t>
            </a: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 rot="2911559">
            <a:off x="3602831" y="3263107"/>
            <a:ext cx="1071563" cy="1625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14375" y="428625"/>
            <a:ext cx="7429500" cy="5697538"/>
          </a:xfrm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14313" y="1714500"/>
            <a:ext cx="2428875" cy="15525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2000-luvun alun teknologia-kupla, talouskasvu hidastuu.</a:t>
            </a: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 rot="5400000">
            <a:off x="4214812" y="3357563"/>
            <a:ext cx="1071563" cy="92868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14375" y="428625"/>
            <a:ext cx="7429500" cy="5697538"/>
          </a:xfrm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79388" y="1700213"/>
            <a:ext cx="2428875" cy="15525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Sen jälkeen talouskasvu on nopeaa, kunnes finanssikriisi alkaa. </a:t>
            </a: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 rot="5400000">
            <a:off x="4572000" y="2643188"/>
            <a:ext cx="2071687" cy="121443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Sisällön paikkamerkki 8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28688" y="571500"/>
            <a:ext cx="7215187" cy="5357813"/>
          </a:xfrm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07950" y="549275"/>
            <a:ext cx="1871663" cy="55689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endParaRPr lang="fi-FI" sz="2400">
              <a:latin typeface="Calibri" pitchFamily="34" charset="0"/>
              <a:cs typeface="Arial" charset="0"/>
            </a:endParaRPr>
          </a:p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Nousukausi</a:t>
            </a:r>
          </a:p>
          <a:p>
            <a:pPr>
              <a:defRPr/>
            </a:pPr>
            <a:endParaRPr lang="fi-FI" sz="2400">
              <a:latin typeface="Calibri" pitchFamily="34" charset="0"/>
              <a:cs typeface="Arial" charset="0"/>
            </a:endParaRPr>
          </a:p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1990-luvun alun lama</a:t>
            </a:r>
          </a:p>
          <a:p>
            <a:pPr>
              <a:defRPr/>
            </a:pPr>
            <a:endParaRPr lang="fi-FI" sz="2400">
              <a:latin typeface="Calibri" pitchFamily="34" charset="0"/>
              <a:cs typeface="Arial" charset="0"/>
            </a:endParaRPr>
          </a:p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Nousukausi</a:t>
            </a:r>
          </a:p>
          <a:p>
            <a:pPr>
              <a:defRPr/>
            </a:pPr>
            <a:endParaRPr lang="fi-FI" sz="2400">
              <a:latin typeface="Calibri" pitchFamily="34" charset="0"/>
              <a:cs typeface="Arial" charset="0"/>
            </a:endParaRPr>
          </a:p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Teknologia-kupla</a:t>
            </a:r>
          </a:p>
          <a:p>
            <a:pPr>
              <a:defRPr/>
            </a:pPr>
            <a:endParaRPr lang="fi-FI" sz="2400">
              <a:latin typeface="Calibri" pitchFamily="34" charset="0"/>
              <a:cs typeface="Arial" charset="0"/>
            </a:endParaRPr>
          </a:p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Nousukausi</a:t>
            </a:r>
          </a:p>
          <a:p>
            <a:pPr>
              <a:defRPr/>
            </a:pPr>
            <a:endParaRPr lang="fi-FI" sz="2400">
              <a:latin typeface="Calibri" pitchFamily="34" charset="0"/>
              <a:cs typeface="Arial" charset="0"/>
            </a:endParaRPr>
          </a:p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Finanssikriisi</a:t>
            </a:r>
          </a:p>
          <a:p>
            <a:pPr>
              <a:defRPr/>
            </a:pPr>
            <a:endParaRPr lang="fi-FI" sz="2400">
              <a:latin typeface="Calibri" pitchFamily="34" charset="0"/>
              <a:cs typeface="Arial" charset="0"/>
            </a:endParaRP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 rot="5400000">
            <a:off x="2250282" y="3321844"/>
            <a:ext cx="2071687" cy="71437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V="1">
            <a:off x="2428875" y="2428875"/>
            <a:ext cx="571500" cy="4286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i-FI"/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 flipV="1">
            <a:off x="3214688" y="2000250"/>
            <a:ext cx="1285875" cy="3571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i-FI"/>
          </a:p>
        </p:txBody>
      </p:sp>
      <p:sp>
        <p:nvSpPr>
          <p:cNvPr id="13" name="Oval 4"/>
          <p:cNvSpPr>
            <a:spLocks noChangeArrowheads="1"/>
          </p:cNvSpPr>
          <p:nvPr/>
        </p:nvSpPr>
        <p:spPr bwMode="auto">
          <a:xfrm rot="5400000">
            <a:off x="3679032" y="2678906"/>
            <a:ext cx="2071688" cy="71437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 flipV="1">
            <a:off x="5143500" y="2214563"/>
            <a:ext cx="571500" cy="4286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i-FI"/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 rot="5400000">
            <a:off x="4964907" y="3321844"/>
            <a:ext cx="2071687" cy="71437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588125" y="333375"/>
            <a:ext cx="2357438" cy="19177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Kuviot tukevat talouden päälinjoja:</a:t>
            </a:r>
          </a:p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tuonnin ja viennin muutokset.</a:t>
            </a:r>
          </a:p>
        </p:txBody>
      </p:sp>
      <p:sp>
        <p:nvSpPr>
          <p:cNvPr id="25610" name="Text Box 13"/>
          <p:cNvSpPr txBox="1">
            <a:spLocks noChangeArrowheads="1"/>
          </p:cNvSpPr>
          <p:nvPr/>
        </p:nvSpPr>
        <p:spPr bwMode="auto">
          <a:xfrm>
            <a:off x="3348038" y="2708275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2875" y="500063"/>
            <a:ext cx="6715125" cy="5572125"/>
          </a:xfr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156325" y="1484313"/>
            <a:ext cx="2857500" cy="22828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Kuviot tukevat talouden päälinjoja: työttömyyden muutokset (työttömyys-prosentti).</a:t>
            </a: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 rot="-5400000">
            <a:off x="-1143000" y="2428876"/>
            <a:ext cx="4714875" cy="85725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43125" y="357188"/>
            <a:ext cx="7000875" cy="5715000"/>
          </a:xfrm>
        </p:spPr>
      </p:pic>
      <p:sp>
        <p:nvSpPr>
          <p:cNvPr id="18" name="Line 6"/>
          <p:cNvSpPr>
            <a:spLocks noChangeShapeType="1"/>
          </p:cNvSpPr>
          <p:nvPr/>
        </p:nvSpPr>
        <p:spPr bwMode="auto">
          <a:xfrm flipV="1">
            <a:off x="2786063" y="2571750"/>
            <a:ext cx="1214437" cy="10715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i-FI"/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 rot="2197913">
            <a:off x="3897313" y="2562225"/>
            <a:ext cx="3817937" cy="94297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0" y="1125538"/>
            <a:ext cx="3132138" cy="26479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 marL="342900" indent="-342900">
              <a:buFont typeface="Calibri" pitchFamily="34" charset="0"/>
              <a:buChar char="–"/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90-luvun alun lama: työttömyys nousee.</a:t>
            </a:r>
          </a:p>
          <a:p>
            <a:pPr marL="342900" indent="-342900">
              <a:buFont typeface="Calibri" pitchFamily="34" charset="0"/>
              <a:buChar char="–"/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Talouden nousu:  työttömyys pienenee vähitellen.</a:t>
            </a:r>
          </a:p>
          <a:p>
            <a:pPr marL="342900" indent="-342900">
              <a:buFont typeface="Calibri" pitchFamily="34" charset="0"/>
              <a:buChar char="–"/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Finanssikriisi:   työttömyys nousee.</a:t>
            </a:r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 flipH="1" flipV="1">
            <a:off x="7572375" y="3357563"/>
            <a:ext cx="1000125" cy="107156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43125" y="357188"/>
            <a:ext cx="7000875" cy="5715000"/>
          </a:xfrm>
        </p:spPr>
      </p:pic>
      <p:sp>
        <p:nvSpPr>
          <p:cNvPr id="18" name="Line 6"/>
          <p:cNvSpPr>
            <a:spLocks noChangeShapeType="1"/>
          </p:cNvSpPr>
          <p:nvPr/>
        </p:nvSpPr>
        <p:spPr bwMode="auto">
          <a:xfrm flipV="1">
            <a:off x="2571750" y="2857500"/>
            <a:ext cx="1214438" cy="10715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i-FI"/>
          </a:p>
        </p:txBody>
      </p:sp>
      <p:sp>
        <p:nvSpPr>
          <p:cNvPr id="19" name="Oval 4"/>
          <p:cNvSpPr>
            <a:spLocks noChangeArrowheads="1"/>
          </p:cNvSpPr>
          <p:nvPr/>
        </p:nvSpPr>
        <p:spPr bwMode="auto">
          <a:xfrm rot="-1966242">
            <a:off x="3902075" y="2549525"/>
            <a:ext cx="3775075" cy="94297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79388" y="908050"/>
            <a:ext cx="2857500" cy="15525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Työllisyysaste on vastaavasti vaihdellut talouden trendien mukaan.</a:t>
            </a:r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 flipH="1" flipV="1">
            <a:off x="7500938" y="2500313"/>
            <a:ext cx="1214437" cy="3571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i-FI"/>
          </a:p>
        </p:txBody>
      </p:sp>
      <p:sp>
        <p:nvSpPr>
          <p:cNvPr id="9" name="Oval 4"/>
          <p:cNvSpPr>
            <a:spLocks noChangeArrowheads="1"/>
          </p:cNvSpPr>
          <p:nvPr/>
        </p:nvSpPr>
        <p:spPr bwMode="auto">
          <a:xfrm rot="5400000">
            <a:off x="5661819" y="2072481"/>
            <a:ext cx="5056188" cy="94297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Sisällön paikkamerkki 6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071563"/>
            <a:ext cx="6400800" cy="4525962"/>
          </a:xfr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724525" y="1773238"/>
            <a:ext cx="3311525" cy="22828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Kuviot tukevat talouden päälinjoja: inflaation muutokset.</a:t>
            </a:r>
          </a:p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Nousukaudella hintojen nousu kiihtyy ja laskukaudella heikkenee.</a:t>
            </a: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 rot="5400000">
            <a:off x="3250407" y="3107531"/>
            <a:ext cx="3786188" cy="71437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Sisällön paikkamerkki 6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43188" y="642938"/>
            <a:ext cx="6500812" cy="4740275"/>
          </a:xfrm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79388" y="1196975"/>
            <a:ext cx="2916237" cy="41084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 marL="342900" indent="-342900">
              <a:buFont typeface="Calibri" pitchFamily="34" charset="0"/>
              <a:buNone/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80-luvun nousukausi</a:t>
            </a:r>
          </a:p>
          <a:p>
            <a:pPr marL="342900" indent="-342900">
              <a:buFont typeface="Calibri" pitchFamily="34" charset="0"/>
              <a:buNone/>
              <a:defRPr/>
            </a:pPr>
            <a:endParaRPr lang="fi-FI" sz="2400">
              <a:latin typeface="Calibri" pitchFamily="34" charset="0"/>
              <a:cs typeface="Arial" charset="0"/>
            </a:endParaRPr>
          </a:p>
          <a:p>
            <a:pPr marL="342900" indent="-342900">
              <a:buFont typeface="Calibri" pitchFamily="34" charset="0"/>
              <a:buNone/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90-luvun alun lama </a:t>
            </a:r>
          </a:p>
          <a:p>
            <a:pPr marL="342900" indent="-342900">
              <a:buFont typeface="Calibri" pitchFamily="34" charset="0"/>
              <a:buNone/>
              <a:defRPr/>
            </a:pPr>
            <a:endParaRPr lang="fi-FI" sz="2400">
              <a:latin typeface="Calibri" pitchFamily="34" charset="0"/>
              <a:cs typeface="Arial" charset="0"/>
            </a:endParaRPr>
          </a:p>
          <a:p>
            <a:pPr marL="342900" indent="-342900">
              <a:buFont typeface="Calibri" pitchFamily="34" charset="0"/>
              <a:buNone/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Talouden nousu</a:t>
            </a:r>
          </a:p>
          <a:p>
            <a:pPr marL="342900" indent="-342900">
              <a:buFont typeface="Calibri" pitchFamily="34" charset="0"/>
              <a:buNone/>
              <a:defRPr/>
            </a:pPr>
            <a:endParaRPr lang="fi-FI" sz="2400">
              <a:latin typeface="Calibri" pitchFamily="34" charset="0"/>
              <a:cs typeface="Arial" charset="0"/>
            </a:endParaRPr>
          </a:p>
          <a:p>
            <a:pPr marL="342900" indent="-342900">
              <a:buFont typeface="Calibri" pitchFamily="34" charset="0"/>
              <a:buNone/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Teknologiakupla</a:t>
            </a:r>
          </a:p>
          <a:p>
            <a:pPr marL="342900" indent="-342900">
              <a:buFont typeface="Calibri" pitchFamily="34" charset="0"/>
              <a:buNone/>
              <a:defRPr/>
            </a:pPr>
            <a:endParaRPr lang="fi-FI" sz="2400">
              <a:latin typeface="Calibri" pitchFamily="34" charset="0"/>
              <a:cs typeface="Arial" charset="0"/>
            </a:endParaRPr>
          </a:p>
          <a:p>
            <a:pPr marL="342900" indent="-342900">
              <a:buFont typeface="Calibri" pitchFamily="34" charset="0"/>
              <a:buNone/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Talouskasvu kiihtyy</a:t>
            </a:r>
          </a:p>
          <a:p>
            <a:pPr marL="342900" indent="-342900">
              <a:buFont typeface="Calibri" pitchFamily="34" charset="0"/>
              <a:buNone/>
              <a:defRPr/>
            </a:pPr>
            <a:endParaRPr lang="fi-FI" sz="2400">
              <a:latin typeface="Calibri" pitchFamily="34" charset="0"/>
              <a:cs typeface="Arial" charset="0"/>
            </a:endParaRPr>
          </a:p>
          <a:p>
            <a:pPr marL="342900" indent="-342900">
              <a:buFont typeface="Calibri" pitchFamily="34" charset="0"/>
              <a:buNone/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Finanssikriisi</a:t>
            </a:r>
          </a:p>
        </p:txBody>
      </p:sp>
      <p:sp>
        <p:nvSpPr>
          <p:cNvPr id="24" name="Oval 4"/>
          <p:cNvSpPr>
            <a:spLocks noChangeArrowheads="1"/>
          </p:cNvSpPr>
          <p:nvPr/>
        </p:nvSpPr>
        <p:spPr bwMode="auto">
          <a:xfrm rot="-3400192">
            <a:off x="3514725" y="2111375"/>
            <a:ext cx="1411288" cy="62388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  <p:sp>
        <p:nvSpPr>
          <p:cNvPr id="25" name="Oval 4"/>
          <p:cNvSpPr>
            <a:spLocks noChangeArrowheads="1"/>
          </p:cNvSpPr>
          <p:nvPr/>
        </p:nvSpPr>
        <p:spPr bwMode="auto">
          <a:xfrm rot="-1870471">
            <a:off x="4775200" y="2217738"/>
            <a:ext cx="587375" cy="205422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  <p:sp>
        <p:nvSpPr>
          <p:cNvPr id="26" name="Oval 4"/>
          <p:cNvSpPr>
            <a:spLocks noChangeArrowheads="1"/>
          </p:cNvSpPr>
          <p:nvPr/>
        </p:nvSpPr>
        <p:spPr bwMode="auto">
          <a:xfrm rot="-4528571">
            <a:off x="5484019" y="2867819"/>
            <a:ext cx="968375" cy="481013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  <p:sp>
        <p:nvSpPr>
          <p:cNvPr id="27" name="Oval 4"/>
          <p:cNvSpPr>
            <a:spLocks noChangeArrowheads="1"/>
          </p:cNvSpPr>
          <p:nvPr/>
        </p:nvSpPr>
        <p:spPr bwMode="auto">
          <a:xfrm rot="-1870471">
            <a:off x="6061075" y="2360613"/>
            <a:ext cx="587375" cy="205422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  <p:sp>
        <p:nvSpPr>
          <p:cNvPr id="28" name="Oval 4"/>
          <p:cNvSpPr>
            <a:spLocks noChangeArrowheads="1"/>
          </p:cNvSpPr>
          <p:nvPr/>
        </p:nvSpPr>
        <p:spPr bwMode="auto">
          <a:xfrm rot="-4528571">
            <a:off x="6514306" y="2717007"/>
            <a:ext cx="968375" cy="481012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  <p:sp>
        <p:nvSpPr>
          <p:cNvPr id="29" name="Oval 4"/>
          <p:cNvSpPr>
            <a:spLocks noChangeArrowheads="1"/>
          </p:cNvSpPr>
          <p:nvPr/>
        </p:nvSpPr>
        <p:spPr bwMode="auto">
          <a:xfrm>
            <a:off x="7077075" y="2490788"/>
            <a:ext cx="406400" cy="182562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4572000" y="5445125"/>
            <a:ext cx="3167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hinnat laskevat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30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42938"/>
            <a:ext cx="8507413" cy="54832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fi-FI" smtClean="0"/>
              <a:t>Jos sinulla on esimerkiksi kokeessa monta </a:t>
            </a:r>
          </a:p>
          <a:p>
            <a:pPr eaLnBrk="1" hangingPunct="1">
              <a:buFont typeface="Arial" charset="0"/>
              <a:buNone/>
            </a:pPr>
            <a:r>
              <a:rPr lang="fi-FI" smtClean="0"/>
              <a:t>kuviota tulkittavanasi, huomioi seuraavia asioita:</a:t>
            </a:r>
          </a:p>
          <a:p>
            <a:pPr eaLnBrk="1" hangingPunct="1">
              <a:buFont typeface="Arial" charset="0"/>
              <a:buChar char="–"/>
            </a:pPr>
            <a:r>
              <a:rPr lang="fi-FI" smtClean="0"/>
              <a:t>Jokaista kuviota ei tarvitse tulkita niin yksityiskohtaisesti.</a:t>
            </a:r>
          </a:p>
          <a:p>
            <a:pPr eaLnBrk="1" hangingPunct="1">
              <a:buFont typeface="Arial" charset="0"/>
              <a:buChar char="–"/>
            </a:pPr>
            <a:r>
              <a:rPr lang="fi-FI" smtClean="0"/>
              <a:t>Etsi asioita ja ilmiöitä, jotka näkyvät kaikissa kuvioissa.</a:t>
            </a:r>
          </a:p>
          <a:p>
            <a:pPr eaLnBrk="1" hangingPunct="1">
              <a:buFont typeface="Arial" charset="0"/>
              <a:buChar char="–"/>
            </a:pPr>
            <a:r>
              <a:rPr lang="fi-FI" smtClean="0"/>
              <a:t>Selvitä, miten tietyt talouden ilmiöt näkyvät kuvioissa.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8625" y="428625"/>
            <a:ext cx="3714750" cy="2928938"/>
          </a:xfrm>
        </p:spPr>
      </p:pic>
      <p:pic>
        <p:nvPicPr>
          <p:cNvPr id="5" name="Kuva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428625"/>
            <a:ext cx="3857625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Kuva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88" y="3429000"/>
            <a:ext cx="3786187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Kuva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43375" y="3429000"/>
            <a:ext cx="4643438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tsikko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fi-FI" sz="4000" smtClean="0"/>
              <a:t>Neljä Suomen talouden tilaa kuvaavaa tilastoa: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Huomioita tilastoista</a:t>
            </a:r>
          </a:p>
        </p:txBody>
      </p:sp>
      <p:sp>
        <p:nvSpPr>
          <p:cNvPr id="16386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Arial" charset="0"/>
              <a:buChar char="–"/>
            </a:pPr>
            <a:r>
              <a:rPr lang="fi-FI" smtClean="0">
                <a:latin typeface="Arial" charset="0"/>
                <a:cs typeface="Arial" charset="0"/>
              </a:rPr>
              <a:t>Kuvioista näkyy 1990-luvun alun lama, 1990-luvulla alkanut nopea talouden kasvu ja vuonna 2008 alkanut taantuma.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28688" y="357188"/>
            <a:ext cx="7358062" cy="5768975"/>
          </a:xfrm>
        </p:spPr>
      </p:pic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928938" y="3786188"/>
            <a:ext cx="785812" cy="17145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5786438" y="2143125"/>
            <a:ext cx="928687" cy="1928813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092950" y="1916113"/>
            <a:ext cx="1714500" cy="8223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Tuotanto supistuu</a:t>
            </a:r>
            <a:endParaRPr lang="fi-FI" sz="320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28688" y="357188"/>
            <a:ext cx="7358062" cy="5768975"/>
          </a:xfrm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000875" y="1928813"/>
            <a:ext cx="1785938" cy="8223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Tuotanto </a:t>
            </a:r>
          </a:p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kasvaa</a:t>
            </a: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V="1">
            <a:off x="3786188" y="2286000"/>
            <a:ext cx="1928812" cy="142875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28688" y="428625"/>
            <a:ext cx="7143750" cy="5697538"/>
          </a:xfrm>
        </p:spPr>
      </p:pic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2714625" y="2214563"/>
            <a:ext cx="1000125" cy="328612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5429250" y="2071688"/>
            <a:ext cx="1214438" cy="3429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858000" y="1928813"/>
            <a:ext cx="2000250" cy="9445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Tuonti ja vienti supistuvat</a:t>
            </a:r>
            <a:r>
              <a:rPr lang="fi-FI" sz="3200">
                <a:cs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14375" y="428625"/>
            <a:ext cx="7429500" cy="5697538"/>
          </a:xfr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443663" y="1341438"/>
            <a:ext cx="2606675" cy="19177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400">
                <a:latin typeface="Calibri" pitchFamily="34" charset="0"/>
              </a:rPr>
              <a:t>Talouden kokonaislinja ilmenee teollisuus</a:t>
            </a:r>
            <a:r>
              <a:rPr lang="fi-FI" sz="2400" b="1">
                <a:latin typeface="Calibri" pitchFamily="34" charset="0"/>
              </a:rPr>
              <a:t>-</a:t>
            </a:r>
          </a:p>
          <a:p>
            <a:pPr>
              <a:defRPr/>
            </a:pPr>
            <a:r>
              <a:rPr lang="fi-FI" sz="2400">
                <a:latin typeface="Calibri" pitchFamily="34" charset="0"/>
              </a:rPr>
              <a:t>tuotannon kehityksessä.</a:t>
            </a:r>
            <a:endParaRPr lang="fi-FI" sz="2400">
              <a:latin typeface="Calibri" pitchFamily="34" charset="0"/>
              <a:cs typeface="Arial" charset="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1428750" y="3000375"/>
            <a:ext cx="1000125" cy="11430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i-FI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14313" y="1714500"/>
            <a:ext cx="2214562" cy="8223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1980-luvun nousukausi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428875" y="2857500"/>
            <a:ext cx="714375" cy="121443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i-FI"/>
          </a:p>
        </p:txBody>
      </p:sp>
      <p:pic>
        <p:nvPicPr>
          <p:cNvPr id="21506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14375" y="428625"/>
            <a:ext cx="7429500" cy="5697538"/>
          </a:xfrm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14313" y="1714500"/>
            <a:ext cx="2214562" cy="8223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54000" rIns="54000">
            <a:spAutoFit/>
          </a:bodyPr>
          <a:lstStyle/>
          <a:p>
            <a:pPr>
              <a:defRPr/>
            </a:pPr>
            <a:r>
              <a:rPr lang="fi-FI" sz="2400">
                <a:latin typeface="Calibri" pitchFamily="34" charset="0"/>
                <a:cs typeface="Arial" charset="0"/>
              </a:rPr>
              <a:t>1990-luvun alun lama</a:t>
            </a: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2857500" y="3641725"/>
            <a:ext cx="642938" cy="171608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i-FI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201</Words>
  <Application>Microsoft Office PowerPoint</Application>
  <PresentationFormat>Näytössä katseltava diaesitys (4:3)</PresentationFormat>
  <Paragraphs>55</Paragraphs>
  <Slides>18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Office-teema</vt:lpstr>
      <vt:lpstr>Näkökulmia tilastojen tulkitsemiseen</vt:lpstr>
      <vt:lpstr>Dia 2</vt:lpstr>
      <vt:lpstr>Neljä Suomen talouden tilaa kuvaavaa tilastoa:</vt:lpstr>
      <vt:lpstr>Huomioita tilastoista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  <vt:lpstr>Dia 15</vt:lpstr>
      <vt:lpstr>Dia 16</vt:lpstr>
      <vt:lpstr>Dia 17</vt:lpstr>
      <vt:lpstr>Dia 18</vt:lpstr>
    </vt:vector>
  </TitlesOfParts>
  <Company>Helsingin kaupunki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Näkökulmia tilastojen tulkitsemiseen Monta tilastoa tulkittavana</dc:title>
  <dc:creator>paivkim</dc:creator>
  <cp:lastModifiedBy>Toni Uusimäki</cp:lastModifiedBy>
  <cp:revision>23</cp:revision>
  <dcterms:created xsi:type="dcterms:W3CDTF">2010-09-25T20:28:18Z</dcterms:created>
  <dcterms:modified xsi:type="dcterms:W3CDTF">2015-10-06T09:04:27Z</dcterms:modified>
</cp:coreProperties>
</file>