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B0635-BAA0-44A6-AA3F-C949591C4120}" type="datetimeFigureOut">
              <a:rPr lang="fi-FI" smtClean="0"/>
              <a:t>3.3.2015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A4804-4719-436C-BA06-D2C509252D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10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A4804-4719-436C-BA06-D2C509252D4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71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3.3.2015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55448"/>
            <a:ext cx="8507288" cy="1113312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Radikalismia ja eheytystä 1920-30-luvuilla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/>
          </a:bodyPr>
          <a:lstStyle/>
          <a:p>
            <a:pPr marL="609600" indent="-609600">
              <a:buFontTx/>
              <a:buChar char="-"/>
            </a:pPr>
            <a:r>
              <a:rPr lang="fi-FI" altLang="fi-FI" sz="1800" dirty="0" smtClean="0"/>
              <a:t>Kommunistien </a:t>
            </a:r>
            <a:r>
              <a:rPr lang="fi-FI" altLang="fi-FI" sz="1800" dirty="0"/>
              <a:t>toiminta avointa (</a:t>
            </a:r>
            <a:r>
              <a:rPr lang="fi-FI" altLang="fi-FI" sz="1800" dirty="0" smtClean="0"/>
              <a:t>ay-liike ja lakkoilu, peitejärjestöt</a:t>
            </a:r>
            <a:r>
              <a:rPr lang="fi-FI" altLang="fi-FI" sz="1800" dirty="0"/>
              <a:t>) ja maanalaista (vallankumouksen suunnittelu ja yhteydenpito SKP:n kanssa) -&gt; Äärioikeisto lisäsi kannatustaan 1920-luvulla (mm. AKS ja </a:t>
            </a:r>
            <a:r>
              <a:rPr lang="fi-FI" altLang="fi-FI" sz="1800" i="1" dirty="0"/>
              <a:t>Vientirauha</a:t>
            </a:r>
            <a:r>
              <a:rPr lang="fi-FI" altLang="fi-FI" sz="1800" dirty="0" smtClean="0"/>
              <a:t>)</a:t>
            </a:r>
          </a:p>
          <a:p>
            <a:pPr marL="609600" indent="-609600">
              <a:buFontTx/>
              <a:buChar char="-"/>
            </a:pPr>
            <a:r>
              <a:rPr lang="fi-FI" altLang="fi-FI" sz="1800" dirty="0"/>
              <a:t>Vihtori Kosolan johtama</a:t>
            </a:r>
            <a:r>
              <a:rPr lang="fi-FI" altLang="fi-FI" sz="1800" i="1" dirty="0"/>
              <a:t> lapuanliike</a:t>
            </a:r>
            <a:r>
              <a:rPr lang="fi-FI" altLang="fi-FI" sz="1800" dirty="0"/>
              <a:t> perustettiin Pohjanmaalla 1929 -&gt; Tavoitteena kommunistien toiminnan </a:t>
            </a:r>
            <a:r>
              <a:rPr lang="fi-FI" altLang="fi-FI" sz="1800" dirty="0" smtClean="0"/>
              <a:t>kieltäminen lailla</a:t>
            </a:r>
          </a:p>
          <a:p>
            <a:pPr marL="609600" indent="-609600">
              <a:buFontTx/>
              <a:buChar char="-"/>
            </a:pPr>
            <a:r>
              <a:rPr lang="fi-FI" altLang="fi-FI" sz="1800" dirty="0"/>
              <a:t>”</a:t>
            </a:r>
            <a:r>
              <a:rPr lang="fi-FI" altLang="fi-FI" sz="1800" i="1" dirty="0"/>
              <a:t>Lapuan laki</a:t>
            </a:r>
            <a:r>
              <a:rPr lang="fi-FI" altLang="fi-FI" sz="1800" dirty="0"/>
              <a:t>” -&gt; Ulkoparlamentaarinen toiminta (uhkailu, </a:t>
            </a:r>
            <a:r>
              <a:rPr lang="fi-FI" altLang="fi-FI" sz="1800" i="1" dirty="0" smtClean="0"/>
              <a:t>kyyditykset</a:t>
            </a:r>
            <a:r>
              <a:rPr lang="fi-FI" altLang="fi-FI" sz="1800" dirty="0"/>
              <a:t>) -&gt; Huipentui ns. </a:t>
            </a:r>
            <a:r>
              <a:rPr lang="fi-FI" altLang="fi-FI" sz="1800" i="1" dirty="0"/>
              <a:t>talonpoikaismarssiin</a:t>
            </a:r>
            <a:r>
              <a:rPr lang="fi-FI" altLang="fi-FI" sz="1800" dirty="0"/>
              <a:t> 1930: 12 000 kannattajaa marssi Helsinkiin ja painosti eduskunnan säätämään </a:t>
            </a:r>
            <a:r>
              <a:rPr lang="fi-FI" altLang="fi-FI" sz="1800" dirty="0" smtClean="0"/>
              <a:t>äärivasemmiston toiminnan </a:t>
            </a:r>
            <a:r>
              <a:rPr lang="fi-FI" altLang="fi-FI" sz="1800" dirty="0"/>
              <a:t>kieltävät ns. </a:t>
            </a:r>
            <a:r>
              <a:rPr lang="fi-FI" altLang="fi-FI" sz="1800" i="1" dirty="0" smtClean="0"/>
              <a:t>kommunistilait</a:t>
            </a:r>
          </a:p>
          <a:p>
            <a:pPr marL="609600" indent="-609600">
              <a:buFontTx/>
              <a:buChar char="-"/>
            </a:pPr>
            <a:r>
              <a:rPr lang="fi-FI" altLang="fi-FI" sz="1800" dirty="0"/>
              <a:t>Lapuanliikkeen kannatus alkoi hiipua avoimen väkivallan lisääntyessä (mm. Ståhlbergin kyyditys 1930)</a:t>
            </a:r>
          </a:p>
          <a:p>
            <a:pPr marL="609600" indent="-609600">
              <a:buFontTx/>
              <a:buChar char="-"/>
            </a:pPr>
            <a:r>
              <a:rPr lang="fi-FI" altLang="fi-FI" sz="1800" dirty="0"/>
              <a:t>Eduskunta lakkautti lapuanliikkeen 1932 </a:t>
            </a:r>
            <a:r>
              <a:rPr lang="fi-FI" altLang="fi-FI" sz="1800" i="1" dirty="0"/>
              <a:t>Mäntsälän kapinan</a:t>
            </a:r>
            <a:r>
              <a:rPr lang="fi-FI" altLang="fi-FI" sz="1800" dirty="0"/>
              <a:t> jälkeen -&gt; Seuraajaksi poliittinen puolue </a:t>
            </a:r>
            <a:r>
              <a:rPr lang="fi-FI" altLang="fi-FI" sz="1800" i="1" dirty="0"/>
              <a:t>Isänmaallinen kansanliike </a:t>
            </a:r>
            <a:r>
              <a:rPr lang="fi-FI" altLang="fi-FI" sz="1800" dirty="0"/>
              <a:t>eli IKL, joka otti vaikutteita fasisteilta ja natseilta</a:t>
            </a:r>
          </a:p>
          <a:p>
            <a:pPr marL="609600" indent="-609600">
              <a:buFontTx/>
              <a:buChar char="-"/>
            </a:pPr>
            <a:endParaRPr lang="fi-FI" altLang="fi-FI" sz="1800" i="1" dirty="0"/>
          </a:p>
          <a:p>
            <a:pPr marL="609600" indent="-609600">
              <a:buFontTx/>
              <a:buChar char="-"/>
            </a:pPr>
            <a:endParaRPr lang="fi-FI" altLang="fi-FI" sz="1600" dirty="0"/>
          </a:p>
          <a:p>
            <a:pPr marL="609600" indent="-609600">
              <a:buFontTx/>
              <a:buChar char="-"/>
            </a:pPr>
            <a:endParaRPr lang="fi-FI" altLang="fi-FI" sz="1600" dirty="0" smtClean="0"/>
          </a:p>
          <a:p>
            <a:pPr>
              <a:lnSpc>
                <a:spcPct val="80000"/>
              </a:lnSpc>
              <a:buFontTx/>
              <a:buChar char="-"/>
            </a:pPr>
            <a:endParaRPr lang="fi-FI" altLang="fi-FI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107504" y="260648"/>
            <a:ext cx="892899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fi-FI" altLang="fi-FI" dirty="0" smtClean="0"/>
              <a:t>Eheyttäminen koettiin useiden johtavien poliitikkojen mielestä tärkeäksi jo sisällissodan jälkeen -&gt; Esim. Ståhlbergin aikaiset eheyttämistoimet 1919-1925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altLang="fi-FI" dirty="0"/>
              <a:t>Punavankien </a:t>
            </a:r>
            <a:r>
              <a:rPr lang="fi-FI" altLang="fi-FI" dirty="0" smtClean="0"/>
              <a:t>armahtaminen</a:t>
            </a:r>
            <a:endParaRPr lang="fi-FI" altLang="fi-FI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altLang="fi-FI" dirty="0"/>
              <a:t>Torpparilaki ja Lex Kallio: Tilattomille oikeus omaan maahan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altLang="fi-FI" dirty="0" smtClean="0"/>
              <a:t>Oppivelvollisuus, 8h </a:t>
            </a:r>
            <a:r>
              <a:rPr lang="fi-FI" altLang="fi-FI" dirty="0"/>
              <a:t>työpäivä </a:t>
            </a:r>
            <a:r>
              <a:rPr lang="fi-FI" altLang="fi-FI" dirty="0" smtClean="0"/>
              <a:t>ja vuosilomalaki paransivat </a:t>
            </a:r>
            <a:r>
              <a:rPr lang="fi-FI" altLang="fi-FI" dirty="0"/>
              <a:t>työväestön </a:t>
            </a:r>
            <a:r>
              <a:rPr lang="fi-FI" altLang="fi-FI" dirty="0" smtClean="0"/>
              <a:t>oloja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altLang="fi-FI" dirty="0" smtClean="0"/>
              <a:t>Kieltolaki 1919-1932</a:t>
            </a:r>
            <a:endParaRPr lang="fi-FI" altLang="fi-FI" dirty="0"/>
          </a:p>
          <a:p>
            <a:endParaRPr lang="fi-FI" altLang="fi-FI" dirty="0"/>
          </a:p>
          <a:p>
            <a:pPr marL="285750" indent="-285750">
              <a:buFontTx/>
              <a:buChar char="-"/>
            </a:pPr>
            <a:r>
              <a:rPr lang="fi-FI" altLang="fi-FI" dirty="0" smtClean="0"/>
              <a:t>Oikeistoradikalismin hiipuminen yleisen mielipiteen edessä ajoi työväestön ja maltilliset porvarit yhteistyöhön -&gt; Uusi </a:t>
            </a:r>
            <a:r>
              <a:rPr lang="fi-FI" altLang="fi-FI" dirty="0"/>
              <a:t>presidentti Kyösti Kallio nimitti 1937 Cajanderin </a:t>
            </a:r>
            <a:r>
              <a:rPr lang="fi-FI" altLang="fi-FI" i="1" dirty="0"/>
              <a:t>punamultahallituksen</a:t>
            </a:r>
            <a:r>
              <a:rPr lang="fi-FI" altLang="fi-FI" dirty="0"/>
              <a:t>, joka rakensi alkoi rakentamaan </a:t>
            </a:r>
            <a:r>
              <a:rPr lang="fi-FI" altLang="fi-FI" i="1" dirty="0"/>
              <a:t>hyvinvointivaltiota</a:t>
            </a:r>
            <a:r>
              <a:rPr lang="fi-FI" altLang="fi-FI" dirty="0"/>
              <a:t> ja jatkoi kansakunnan eheyttämistä ennen talvisotaa</a:t>
            </a:r>
            <a:endParaRPr lang="fi-FI" altLang="fi-FI" i="1" dirty="0"/>
          </a:p>
          <a:p>
            <a:pPr marL="285750" indent="-285750">
              <a:buFontTx/>
              <a:buChar char="-"/>
            </a:pPr>
            <a:endParaRPr lang="fi-FI" altLang="fi-FI" b="1" dirty="0"/>
          </a:p>
          <a:p>
            <a:pPr marL="609600" indent="-609600">
              <a:buFontTx/>
              <a:buChar char="-"/>
            </a:pPr>
            <a:endParaRPr lang="fi-FI" altLang="fi-FI" dirty="0" smtClean="0"/>
          </a:p>
        </p:txBody>
      </p:sp>
    </p:spTree>
    <p:extLst>
      <p:ext uri="{BB962C8B-B14F-4D97-AF65-F5344CB8AC3E}">
        <p14:creationId xmlns:p14="http://schemas.microsoft.com/office/powerpoint/2010/main" val="13825787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461</TotalTime>
  <Words>191</Words>
  <Application>Microsoft Office PowerPoint</Application>
  <PresentationFormat>Näytössä katseltava diaesitys (4:3)</PresentationFormat>
  <Paragraphs>16</Paragraphs>
  <Slides>2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3" baseType="lpstr">
      <vt:lpstr>Module</vt:lpstr>
      <vt:lpstr>Radikalismia ja eheytystä 1920-30-luvuilla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Windows-käyttäjä</cp:lastModifiedBy>
  <cp:revision>66</cp:revision>
  <cp:lastPrinted>2015-02-09T11:13:58Z</cp:lastPrinted>
  <dcterms:created xsi:type="dcterms:W3CDTF">2013-07-30T12:06:37Z</dcterms:created>
  <dcterms:modified xsi:type="dcterms:W3CDTF">2015-03-03T08:54:56Z</dcterms:modified>
</cp:coreProperties>
</file>