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4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81.png" ContentType="image/png"/>
  <Override PartName="/ppt/media/image79.png" ContentType="image/png"/>
  <Override PartName="/ppt/media/image78.jpeg" ContentType="image/jpeg"/>
  <Override PartName="/ppt/media/image77.png" ContentType="image/png"/>
  <Override PartName="/ppt/media/image75.png" ContentType="image/png"/>
  <Override PartName="/ppt/media/image71.png" ContentType="image/png"/>
  <Override PartName="/ppt/media/image67.png" ContentType="image/png"/>
  <Override PartName="/ppt/media/image65.png" ContentType="image/png"/>
  <Override PartName="/ppt/media/image64.jpeg" ContentType="image/jpeg"/>
  <Override PartName="/ppt/media/image61.png" ContentType="image/png"/>
  <Override PartName="/ppt/media/image59.png" ContentType="image/png"/>
  <Override PartName="/ppt/media/image57.png" ContentType="image/png"/>
  <Override PartName="/ppt/media/image53.jpeg" ContentType="image/jpeg"/>
  <Override PartName="/ppt/media/image50.png" ContentType="image/png"/>
  <Override PartName="/ppt/media/image62.jpeg" ContentType="image/jpeg"/>
  <Override PartName="/ppt/media/image52.png" ContentType="image/png"/>
  <Override PartName="/ppt/media/image49.jpeg" ContentType="image/jpeg"/>
  <Override PartName="/ppt/media/image48.png" ContentType="image/png"/>
  <Override PartName="/ppt/media/image60.jpeg" ContentType="image/jpeg"/>
  <Override PartName="/ppt/media/image47.jpeg" ContentType="image/jpeg"/>
  <Override PartName="/ppt/media/image19.png" ContentType="image/png"/>
  <Override PartName="/ppt/media/image66.jpeg" ContentType="image/jpeg"/>
  <Override PartName="/ppt/media/image17.png" ContentType="image/png"/>
  <Override PartName="/ppt/media/image15.png" ContentType="image/png"/>
  <Override PartName="/ppt/media/image7.jpeg" ContentType="image/jpeg"/>
  <Override PartName="/ppt/media/image21.png" ContentType="image/png"/>
  <Override PartName="/ppt/media/image6.png" ContentType="image/png"/>
  <Override PartName="/ppt/media/image11.jpeg" ContentType="image/jpeg"/>
  <Override PartName="/ppt/media/image36.jpeg" ContentType="image/jpeg"/>
  <Override PartName="/ppt/media/image40.jpeg" ContentType="image/jpeg"/>
  <Override PartName="/ppt/media/image44.png" ContentType="image/png"/>
  <Override PartName="/ppt/media/image54.png" ContentType="image/png"/>
  <Override PartName="/ppt/media/image28.jpeg" ContentType="image/jpeg"/>
  <Override PartName="/ppt/media/image4.png" ContentType="image/png"/>
  <Override PartName="/ppt/media/image39.png" ContentType="image/png"/>
  <Override PartName="/ppt/media/image20.jpeg" ContentType="image/jpeg"/>
  <Override PartName="/ppt/media/image3.png" ContentType="image/png"/>
  <Override PartName="/ppt/media/image74.jpeg" ContentType="image/jpeg"/>
  <Override PartName="/ppt/media/image63.png" ContentType="image/png"/>
  <Override PartName="/ppt/media/image18.jpeg" ContentType="image/jpeg"/>
  <Override PartName="/ppt/media/image76.jpeg" ContentType="image/jpeg"/>
  <Override PartName="/ppt/media/image1.jpeg" ContentType="image/jpeg"/>
  <Override PartName="/ppt/media/image72.jpeg" ContentType="image/jpeg"/>
  <Override PartName="/ppt/media/image16.jpeg" ContentType="image/jpeg"/>
  <Override PartName="/ppt/media/image41.png" ContentType="image/png"/>
  <Override PartName="/ppt/media/image22.jpeg" ContentType="image/jpeg"/>
  <Override PartName="/ppt/media/image55.png" ContentType="image/png"/>
  <Override PartName="/ppt/media/image5.png" ContentType="image/png"/>
  <Override PartName="/ppt/media/image9.jpeg" ContentType="image/jpeg"/>
  <Override PartName="/ppt/media/image35.png" ContentType="image/png"/>
  <Override PartName="/ppt/media/image56.jpeg" ContentType="image/jpeg"/>
  <Override PartName="/ppt/media/image13.jpeg" ContentType="image/jpeg"/>
  <Override PartName="/ppt/media/image43.jpeg" ContentType="image/jpeg"/>
  <Override PartName="/ppt/media/image69.png" ContentType="image/png"/>
  <Override PartName="/ppt/media/image10.png" ContentType="image/png"/>
  <Override PartName="/ppt/media/image8.png" ContentType="image/png"/>
  <Override PartName="/ppt/media/image70.jpeg" ContentType="image/jpeg"/>
  <Override PartName="/ppt/media/image14.jpeg" ContentType="image/jpeg"/>
  <Override PartName="/ppt/media/image23.png" ContentType="image/png"/>
  <Override PartName="/ppt/media/image24.jpeg" ContentType="image/jpeg"/>
  <Override PartName="/ppt/media/image25.png" ContentType="image/png"/>
  <Override PartName="/ppt/media/image26.jpeg" ContentType="image/jpeg"/>
  <Override PartName="/ppt/media/image80.jpeg" ContentType="image/jpeg"/>
  <Override PartName="/ppt/media/image27.png" ContentType="image/png"/>
  <Override PartName="/ppt/media/image29.jpeg" ContentType="image/jpeg"/>
  <Override PartName="/ppt/media/image30.png" ContentType="image/png"/>
  <Override PartName="/ppt/media/image31.png" ContentType="image/png"/>
  <Override PartName="/ppt/media/image12.png" ContentType="image/png"/>
  <Override PartName="/ppt/media/image45.jpeg" ContentType="image/jpeg"/>
  <Override PartName="/ppt/media/image73.png" ContentType="image/png"/>
  <Override PartName="/ppt/media/image32.jpeg" ContentType="image/jpeg"/>
  <Override PartName="/ppt/media/image58.jpeg" ContentType="image/jpeg"/>
  <Override PartName="/ppt/media/image33.png" ContentType="image/png"/>
  <Override PartName="/ppt/media/image2.jpeg" ContentType="image/jpeg"/>
  <Override PartName="/ppt/media/image34.jpeg" ContentType="image/jpeg"/>
  <Override PartName="/ppt/media/image68.jpeg" ContentType="image/jpeg"/>
  <Override PartName="/ppt/media/image37.png" ContentType="image/png"/>
  <Override PartName="/ppt/media/image51.jpeg" ContentType="image/jpeg"/>
  <Override PartName="/ppt/media/image38.jpeg" ContentType="image/jpeg"/>
  <Override PartName="/ppt/media/image42.jpeg" ContentType="image/jpeg"/>
  <Override PartName="/ppt/media/image46.png" ContentType="image/pn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Muokkaa otsikon tekstimuotoa napsauttamalla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3200" spc="-1" strike="noStrike">
                <a:latin typeface="Arial"/>
              </a:rPr>
              <a:t>Muokkaa jäsennyksen tekstimuotoa napsauttamalla</a:t>
            </a:r>
            <a:endParaRPr b="0" lang="fi-FI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i-FI" sz="2800" spc="-1" strike="noStrike">
                <a:latin typeface="Arial"/>
              </a:rPr>
              <a:t>Toinen jäsennystaso</a:t>
            </a:r>
            <a:endParaRPr b="0" lang="fi-FI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400" spc="-1" strike="noStrike">
                <a:latin typeface="Arial"/>
              </a:rPr>
              <a:t>Kolmas jäsennystaso</a:t>
            </a:r>
            <a:endParaRPr b="0" lang="fi-FI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i-FI" sz="2000" spc="-1" strike="noStrike">
                <a:latin typeface="Arial"/>
              </a:rPr>
              <a:t>Neljäs jäsennystaso</a:t>
            </a:r>
            <a:endParaRPr b="0" lang="fi-FI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latin typeface="Arial"/>
              </a:rPr>
              <a:t>Viides jäsennystaso</a:t>
            </a:r>
            <a:endParaRPr b="0" lang="fi-FI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latin typeface="Arial"/>
              </a:rPr>
              <a:t>Kuudes jäsennystaso</a:t>
            </a:r>
            <a:endParaRPr b="0" lang="fi-FI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latin typeface="Arial"/>
              </a:rPr>
              <a:t>Seitsemäs jäsennystaso</a:t>
            </a:r>
            <a:endParaRPr b="0" lang="fi-FI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Muokkaa otsikon tekstimuotoa napsauttamalla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3200" spc="-1" strike="noStrike">
                <a:latin typeface="Arial"/>
              </a:rPr>
              <a:t>Muokkaa jäsennyksen tekstimuotoa napsauttamalla</a:t>
            </a:r>
            <a:endParaRPr b="0" lang="fi-FI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i-FI" sz="2800" spc="-1" strike="noStrike">
                <a:latin typeface="Arial"/>
              </a:rPr>
              <a:t>Toinen jäsennystaso</a:t>
            </a:r>
            <a:endParaRPr b="0" lang="fi-FI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400" spc="-1" strike="noStrike">
                <a:latin typeface="Arial"/>
              </a:rPr>
              <a:t>Kolmas jäsennystaso</a:t>
            </a:r>
            <a:endParaRPr b="0" lang="fi-FI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i-FI" sz="2000" spc="-1" strike="noStrike">
                <a:latin typeface="Arial"/>
              </a:rPr>
              <a:t>Neljäs jäsennystaso</a:t>
            </a:r>
            <a:endParaRPr b="0" lang="fi-FI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latin typeface="Arial"/>
              </a:rPr>
              <a:t>Viides jäsennystaso</a:t>
            </a:r>
            <a:endParaRPr b="0" lang="fi-FI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latin typeface="Arial"/>
              </a:rPr>
              <a:t>Kuudes jäsennystaso</a:t>
            </a:r>
            <a:endParaRPr b="0" lang="fi-FI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i-FI" sz="2000" spc="-1" strike="noStrike">
                <a:latin typeface="Arial"/>
              </a:rPr>
              <a:t>Seitsemäs jäsennystaso</a:t>
            </a:r>
            <a:endParaRPr b="0" lang="fi-FI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png"/><Relationship Id="rId3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685800" y="2130480"/>
            <a:ext cx="7930440" cy="14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fi-FI" sz="44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8. Millaisia tyyppejä metsästä löytyy?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685800" y="4388040"/>
            <a:ext cx="7770600" cy="124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826560" y="476280"/>
            <a:ext cx="30942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Kultapiisku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4427640" y="333360"/>
            <a:ext cx="3857400" cy="576108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971640" y="1773360"/>
            <a:ext cx="2717640" cy="432108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dur="indefinite" fill="hold">
                      <p:stCondLst>
                        <p:cond delay="indefinite"/>
                      </p:stCondLst>
                      <p:childTnLst>
                        <p:par>
                          <p:cTn id="43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44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Variksenmarja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826920" y="1052640"/>
            <a:ext cx="7632720" cy="510516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dur="indefinite" fill="hold">
                      <p:stCondLst>
                        <p:cond delay="indefinite"/>
                      </p:stCondLst>
                      <p:childTnLst>
                        <p:par>
                          <p:cTn id="52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53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Seinäsammal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1116000" y="1268280"/>
            <a:ext cx="7128000" cy="477216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8" dur="indefinite" restart="never" nodeType="tmRoot">
          <p:childTnLst>
            <p:seq>
              <p:cTn id="59" dur="indefinite" nodeType="mainSeq">
                <p:childTnLst>
                  <p:par>
                    <p:cTn id="60" dur="indefinite" fill="hold">
                      <p:stCondLst>
                        <p:cond delay="indefinite"/>
                      </p:stCondLst>
                      <p:childTnLst>
                        <p:par>
                          <p:cTn id="61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62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Kynsisammal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971640" y="1125360"/>
            <a:ext cx="7520040" cy="503568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dur="indefinite" fill="hold">
                      <p:stCondLst>
                        <p:cond delay="indefinite"/>
                      </p:stCondLst>
                      <p:childTnLst>
                        <p:par>
                          <p:cTn id="70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71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Puolukka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1042920" y="1197000"/>
            <a:ext cx="7310520" cy="487368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dur="indefinite" fill="hold">
                      <p:stCondLst>
                        <p:cond delay="indefinite"/>
                      </p:stCondLst>
                      <p:childTnLst>
                        <p:par>
                          <p:cTn id="79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80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Kanerva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971640" y="1077840"/>
            <a:ext cx="7561080" cy="505620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dur="indefinite" fill="hold">
                      <p:stCondLst>
                        <p:cond delay="indefinite"/>
                      </p:stCondLst>
                      <p:childTnLst>
                        <p:par>
                          <p:cTn id="88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89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Kataja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900000" y="1197000"/>
            <a:ext cx="7344000" cy="491184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4" dur="indefinite" restart="never" nodeType="tmRoot">
          <p:childTnLst>
            <p:seq>
              <p:cTn id="95" dur="indefinite" nodeType="mainSeq">
                <p:childTnLst>
                  <p:par>
                    <p:cTn id="96" dur="indefinite" fill="hold">
                      <p:stCondLst>
                        <p:cond delay="indefinite"/>
                      </p:stCondLst>
                      <p:childTnLst>
                        <p:par>
                          <p:cTn id="97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98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Mäntykukka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900000" y="1052640"/>
            <a:ext cx="7632720" cy="5105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Harmaaporonjäkälä ja palleroporonjäkälä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258920" y="1484280"/>
            <a:ext cx="6945120" cy="464976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dur="indefinite" nodeType="mainSeq">
                <p:childTnLst>
                  <p:par>
                    <p:cTn id="107" dur="indefinite" fill="hold">
                      <p:stCondLst>
                        <p:cond delay="indefinite"/>
                      </p:stCondLst>
                      <p:childTnLst>
                        <p:par>
                          <p:cTn id="108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09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457200" y="507960"/>
            <a:ext cx="8227800" cy="75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i-FI" sz="4400" spc="-1" strike="noStrike">
                <a:solidFill>
                  <a:srgbClr val="000000"/>
                </a:solidFill>
                <a:latin typeface="Arial"/>
                <a:ea typeface="DejaVu Sans"/>
              </a:rPr>
              <a:t>Tuore kangasmetsä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457200" y="1366200"/>
            <a:ext cx="4551480" cy="511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Maalaji moreeni (hiekkaa, soraa, kiviä; lajittumatonta).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→ </a:t>
            </a: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Kosteampaa ja ravinteikkaampaa kuin kuivassa kangasmetsässä.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Kuusi, koivu, pajuja puukerroksessa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Kuusen ja lehtipuiden taimia pensaskerroksessa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Varpuja, ruohovartisia kasveja ja heiniä kenttäkerroksessa (esim. mustikka, vanamo, maitikka, erilaiset saniaiset, kultapiisku)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Pohjakerroksessa sammaleita (kerros- sulka, seinä- ja karhunsammal yleisiä), ei jäkäliä.</a:t>
            </a:r>
            <a:endParaRPr b="0" lang="fi-FI" sz="2000" spc="-1" strike="noStrike">
              <a:latin typeface="Arial"/>
            </a:endParaRPr>
          </a:p>
        </p:txBody>
      </p:sp>
      <p:pic>
        <p:nvPicPr>
          <p:cNvPr id="128" name="Picture 5" descr=""/>
          <p:cNvPicPr/>
          <p:nvPr/>
        </p:nvPicPr>
        <p:blipFill>
          <a:blip r:embed="rId1"/>
          <a:stretch/>
        </p:blipFill>
        <p:spPr>
          <a:xfrm>
            <a:off x="5457960" y="1540800"/>
            <a:ext cx="2631960" cy="4799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4" dur="indefinite" restart="never" nodeType="tmRoot">
          <p:childTnLst>
            <p:seq>
              <p:cTn id="115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57200" y="507960"/>
            <a:ext cx="8227800" cy="75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i-FI" sz="4400" spc="-1" strike="noStrike">
                <a:solidFill>
                  <a:srgbClr val="000000"/>
                </a:solidFill>
                <a:latin typeface="Arial"/>
                <a:ea typeface="DejaVu Sans"/>
              </a:rPr>
              <a:t>3.2 Termit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457200" y="1366200"/>
            <a:ext cx="8227800" cy="511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0000"/>
          </a:bodyPr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biosfääri - maapallon osa, jossa on elämää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ekosysteemi - esimerkiksi metsä tai järvi, sen eliöt (kasvit, eläimet jne.) sekä eloton luonto (vesi, kivet..)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eliöyhteisö - esimerkiksi metsän tai järven kaikki eliöt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populaatio - tietyn alueen, esimerkiksi metsän, tietyn lajin yksilöt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eliölaji - luokittelun yksikkö. Esimerkiksi kuusi ja karhu ovat lajeja.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eliö - elävä yksilö, bakteeri, alkueliö, kasvi, sieni tai eläin</a:t>
            </a:r>
            <a:endParaRPr b="0" lang="fi-FI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fi-FI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fi-FI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Kastikka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971640" y="1220760"/>
            <a:ext cx="7200720" cy="4815000"/>
          </a:xfrm>
          <a:prstGeom prst="rect">
            <a:avLst/>
          </a:prstGeom>
          <a:ln>
            <a:noFill/>
          </a:ln>
        </p:spPr>
      </p:pic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6" dur="indefinite" restart="never" nodeType="tmRoot">
          <p:childTnLst>
            <p:seq>
              <p:cTn id="117" dur="indefinite" nodeType="mainSeq">
                <p:childTnLst>
                  <p:par>
                    <p:cTn id="118" dur="indefinite" fill="hold">
                      <p:stCondLst>
                        <p:cond delay="indefinite"/>
                      </p:stCondLst>
                      <p:childTnLst>
                        <p:par>
                          <p:cTn id="119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20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Seinäsammal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971640" y="1125360"/>
            <a:ext cx="7448400" cy="498636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dur="indefinite" nodeType="mainSeq">
                <p:childTnLst>
                  <p:par>
                    <p:cTn id="127" dur="indefinite" fill="hold">
                      <p:stCondLst>
                        <p:cond delay="indefinite"/>
                      </p:stCondLst>
                      <p:childTnLst>
                        <p:par>
                          <p:cTn id="128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29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Riidenlieko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826920" y="1052640"/>
            <a:ext cx="7632720" cy="510516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4" dur="indefinite" restart="never" nodeType="tmRoot">
          <p:childTnLst>
            <p:seq>
              <p:cTn id="135" dur="indefinite" nodeType="mainSeq">
                <p:childTnLst>
                  <p:par>
                    <p:cTn id="136" dur="indefinite" fill="hold">
                      <p:stCondLst>
                        <p:cond delay="indefinite"/>
                      </p:stCondLst>
                      <p:childTnLst>
                        <p:par>
                          <p:cTn id="137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38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Mustikka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1258920" y="1052640"/>
            <a:ext cx="6696000" cy="5022720"/>
          </a:xfrm>
          <a:prstGeom prst="rect">
            <a:avLst/>
          </a:prstGeom>
          <a:ln>
            <a:noFill/>
          </a:ln>
        </p:spPr>
      </p:pic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dur="indefinite" nodeType="mainSeq">
                <p:childTnLst>
                  <p:par>
                    <p:cTn id="145" dur="indefinite" fill="hold">
                      <p:stCondLst>
                        <p:cond delay="indefinite"/>
                      </p:stCondLst>
                      <p:childTnLst>
                        <p:par>
                          <p:cTn id="146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47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</a:t>
            </a:r>
            <a:r>
              <a:rPr b="0" lang="fi-FI" sz="4400" spc="-1" strike="noStrike">
                <a:latin typeface="Arial"/>
              </a:rPr>
              <a:t>a</a:t>
            </a:r>
            <a:r>
              <a:rPr b="0" lang="fi-FI" sz="4400" spc="-1" strike="noStrike">
                <a:latin typeface="Arial"/>
              </a:rPr>
              <a:t>n</a:t>
            </a:r>
            <a:r>
              <a:rPr b="0" lang="fi-FI" sz="4400" spc="-1" strike="noStrike">
                <a:latin typeface="Arial"/>
              </a:rPr>
              <a:t>g</a:t>
            </a:r>
            <a:r>
              <a:rPr b="0" lang="fi-FI" sz="4400" spc="-1" strike="noStrike">
                <a:latin typeface="Arial"/>
              </a:rPr>
              <a:t>a</a:t>
            </a:r>
            <a:r>
              <a:rPr b="0" lang="fi-FI" sz="4400" spc="-1" strike="noStrike">
                <a:latin typeface="Arial"/>
              </a:rPr>
              <a:t>s</a:t>
            </a:r>
            <a:r>
              <a:rPr b="0" lang="fi-FI" sz="4400" spc="-1" strike="noStrike">
                <a:latin typeface="Arial"/>
              </a:rPr>
              <a:t>m</a:t>
            </a:r>
            <a:r>
              <a:rPr b="0" lang="fi-FI" sz="4400" spc="-1" strike="noStrike">
                <a:latin typeface="Arial"/>
              </a:rPr>
              <a:t>a</a:t>
            </a:r>
            <a:r>
              <a:rPr b="0" lang="fi-FI" sz="4400" spc="-1" strike="noStrike">
                <a:latin typeface="Arial"/>
              </a:rPr>
              <a:t>i</a:t>
            </a:r>
            <a:r>
              <a:rPr b="0" lang="fi-FI" sz="4400" spc="-1" strike="noStrike">
                <a:latin typeface="Arial"/>
              </a:rPr>
              <a:t>t</a:t>
            </a:r>
            <a:r>
              <a:rPr b="0" lang="fi-FI" sz="4400" spc="-1" strike="noStrike">
                <a:latin typeface="Arial"/>
              </a:rPr>
              <a:t>i</a:t>
            </a:r>
            <a:r>
              <a:rPr b="0" lang="fi-FI" sz="4400" spc="-1" strike="noStrike">
                <a:latin typeface="Arial"/>
              </a:rPr>
              <a:t>k</a:t>
            </a:r>
            <a:r>
              <a:rPr b="0" lang="fi-FI" sz="4400" spc="-1" strike="noStrike">
                <a:latin typeface="Arial"/>
              </a:rPr>
              <a:t>k</a:t>
            </a:r>
            <a:r>
              <a:rPr b="0" lang="fi-FI" sz="4400" spc="-1" strike="noStrike">
                <a:latin typeface="Arial"/>
              </a:rPr>
              <a:t>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1116000" y="1268280"/>
            <a:ext cx="7129440" cy="476892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2" dur="indefinite" restart="never" nodeType="tmRoot">
          <p:childTnLst>
            <p:seq>
              <p:cTn id="153" dur="indefinite" nodeType="mainSeq">
                <p:childTnLst>
                  <p:par>
                    <p:cTn id="154" dur="indefinite" fill="hold">
                      <p:stCondLst>
                        <p:cond delay="indefinite"/>
                      </p:stCondLst>
                      <p:childTnLst>
                        <p:par>
                          <p:cTn id="155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56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685440" y="228600"/>
            <a:ext cx="338148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Kultapiisku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4500720" y="333360"/>
            <a:ext cx="3857400" cy="576108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971640" y="1773360"/>
            <a:ext cx="2717640" cy="432108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3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dur="indefinite" nodeType="mainSeq">
                <p:childTnLst>
                  <p:par>
                    <p:cTn id="163" dur="indefinite" fill="hold">
                      <p:stCondLst>
                        <p:cond delay="indefinite"/>
                      </p:stCondLst>
                      <p:childTnLst>
                        <p:par>
                          <p:cTn id="164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65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Vanamo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1476360" y="981000"/>
            <a:ext cx="6408720" cy="5192640"/>
          </a:xfrm>
          <a:prstGeom prst="rect">
            <a:avLst/>
          </a:prstGeom>
          <a:ln>
            <a:noFill/>
          </a:ln>
        </p:spPr>
      </p:pic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0" dur="indefinite" restart="never" nodeType="tmRoot">
          <p:childTnLst>
            <p:seq>
              <p:cTn id="171" dur="indefinite" nodeType="mainSeq">
                <p:childTnLst>
                  <p:par>
                    <p:cTn id="172" dur="indefinite" fill="hold">
                      <p:stCondLst>
                        <p:cond delay="indefinite"/>
                      </p:stCondLst>
                      <p:childTnLst>
                        <p:par>
                          <p:cTn id="173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74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Oravanmarja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826920" y="1052640"/>
            <a:ext cx="7560000" cy="5054400"/>
          </a:xfrm>
          <a:prstGeom prst="rect">
            <a:avLst/>
          </a:prstGeom>
          <a:ln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9" dur="indefinite" restart="never" nodeType="tmRoot">
          <p:childTnLst>
            <p:seq>
              <p:cTn id="180" dur="indefinite" nodeType="mainSeq">
                <p:childTnLst>
                  <p:par>
                    <p:cTn id="181" dur="indefinite" fill="hold">
                      <p:stCondLst>
                        <p:cond delay="indefinite"/>
                      </p:stCondLst>
                      <p:childTnLst>
                        <p:par>
                          <p:cTn id="182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83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Metsätähti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1116000" y="1125360"/>
            <a:ext cx="6985080" cy="498960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8" dur="indefinite" restart="never" nodeType="tmRoot">
          <p:childTnLst>
            <p:seq>
              <p:cTn id="189" dur="indefinite" nodeType="mainSeq">
                <p:childTnLst>
                  <p:par>
                    <p:cTn id="190" dur="indefinite" fill="hold">
                      <p:stCondLst>
                        <p:cond delay="indefinite"/>
                      </p:stCondLst>
                      <p:childTnLst>
                        <p:par>
                          <p:cTn id="191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92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Kerrossammal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900000" y="1052640"/>
            <a:ext cx="7737480" cy="518004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7" dur="indefinite" restart="never" nodeType="tmRoot">
          <p:childTnLst>
            <p:seq>
              <p:cTn id="198" dur="indefinite" nodeType="mainSeq">
                <p:childTnLst>
                  <p:par>
                    <p:cTn id="199" dur="indefinite" fill="hold">
                      <p:stCondLst>
                        <p:cond delay="indefinite"/>
                      </p:stCondLst>
                      <p:childTnLst>
                        <p:par>
                          <p:cTn id="200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01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360" y="216000"/>
            <a:ext cx="9142560" cy="6854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Pihlaja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971640" y="1125360"/>
            <a:ext cx="7200720" cy="5042160"/>
          </a:xfrm>
          <a:prstGeom prst="rect">
            <a:avLst/>
          </a:prstGeom>
          <a:ln>
            <a:noFill/>
          </a:ln>
        </p:spPr>
      </p:pic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06" dur="indefinite" restart="never" nodeType="tmRoot">
          <p:childTnLst>
            <p:seq>
              <p:cTn id="207" dur="indefinite" nodeType="mainSeq">
                <p:childTnLst>
                  <p:par>
                    <p:cTn id="208" dur="indefinite" fill="hold">
                      <p:stCondLst>
                        <p:cond delay="indefinite"/>
                      </p:stCondLst>
                      <p:childTnLst>
                        <p:par>
                          <p:cTn id="209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10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fi-FI" sz="4400" spc="-1" strike="noStrike">
                <a:latin typeface="Arial"/>
              </a:rPr>
              <a:t>Karhunsammal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1622160" y="1512000"/>
            <a:ext cx="6153840" cy="4536000"/>
          </a:xfrm>
          <a:prstGeom prst="rect">
            <a:avLst/>
          </a:prstGeom>
          <a:ln>
            <a:noFill/>
          </a:ln>
        </p:spPr>
      </p:pic>
      <p:sp>
        <p:nvSpPr>
          <p:cNvPr id="166" name="TextShape 3"/>
          <p:cNvSpPr txBox="1"/>
          <p:nvPr/>
        </p:nvSpPr>
        <p:spPr>
          <a:xfrm>
            <a:off x="792000" y="6336000"/>
            <a:ext cx="18158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fi-FI" sz="1800" spc="-1" strike="noStrike">
                <a:latin typeface="Arial"/>
              </a:rPr>
              <a:t>Kuva: Wikipedia</a:t>
            </a:r>
            <a:endParaRPr b="0" lang="fi-FI" sz="1800" spc="-1" strike="noStrike"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57200" y="507960"/>
            <a:ext cx="8227800" cy="75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i-FI" sz="4400" spc="-1" strike="noStrike">
                <a:solidFill>
                  <a:srgbClr val="000000"/>
                </a:solidFill>
                <a:latin typeface="Arial"/>
                <a:ea typeface="DejaVu Sans"/>
              </a:rPr>
              <a:t>Lehtomainen kangasmetsä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457200" y="1366200"/>
            <a:ext cx="8227800" cy="511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Muuten samanlainen kuin tuore kangasmetsä, mutta maaperä on ravinteikkaampaa.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Hyvin samat lajit kuin tuoreilla kankailla,  mutta ruohovartiset kasvit kasvavat rehevämmin. 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opaskasvina käenkaali 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eli ketunleipä.</a:t>
            </a:r>
            <a:endParaRPr b="0" lang="fi-FI" sz="3200" spc="-1" strike="noStrike">
              <a:latin typeface="Arial"/>
            </a:endParaRPr>
          </a:p>
        </p:txBody>
      </p:sp>
      <p:pic>
        <p:nvPicPr>
          <p:cNvPr id="169" name="Picture 2" descr=""/>
          <p:cNvPicPr/>
          <p:nvPr/>
        </p:nvPicPr>
        <p:blipFill>
          <a:blip r:embed="rId1"/>
          <a:stretch/>
        </p:blipFill>
        <p:spPr>
          <a:xfrm>
            <a:off x="5407920" y="4248000"/>
            <a:ext cx="3087000" cy="205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5" dur="indefinite" restart="never" nodeType="tmRoot">
          <p:childTnLst>
            <p:seq>
              <p:cTn id="2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457200" y="507960"/>
            <a:ext cx="8227800" cy="75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i-FI" sz="4400" spc="-1" strike="noStrike">
                <a:solidFill>
                  <a:srgbClr val="000000"/>
                </a:solidFill>
                <a:latin typeface="Arial"/>
                <a:ea typeface="DejaVu Sans"/>
              </a:rPr>
              <a:t>Lehto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457200" y="1366200"/>
            <a:ext cx="4551480" cy="511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94000"/>
          </a:bodyPr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Maaperänä ravinteikas multa (löytyy eniten Etelä-Suomesta, suurin osa raivattu pelloiksi)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Lehtipuita (tammi, vaahtera, saarni, tervaleppä) myös vanhassa metsässä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Pensaskerroksessa rehevien paikkojen pensaita (esim. pähkinäpensas, punaherukka, näsiä, terttuselja)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Kenttäkerroksessa isolehtisiä ruohoja ja heiniä (esim. nokkonen, kotkansiipi, valkovuokko, mesiangervo)</a:t>
            </a:r>
            <a:endParaRPr b="0" lang="fi-FI" sz="20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2000" spc="-1" strike="noStrike">
                <a:solidFill>
                  <a:srgbClr val="000000"/>
                </a:solidFill>
                <a:latin typeface="Arial"/>
                <a:ea typeface="DejaVu Sans"/>
              </a:rPr>
              <a:t>Pohjakerros kenttäkerroksen rehevyyden takia vähäinen. Löytyy esim. lehväsammal.</a:t>
            </a:r>
            <a:endParaRPr b="0" lang="fi-FI" sz="2000" spc="-1" strike="noStrike">
              <a:latin typeface="Arial"/>
            </a:endParaRPr>
          </a:p>
        </p:txBody>
      </p:sp>
      <p:pic>
        <p:nvPicPr>
          <p:cNvPr id="172" name="Picture 3" descr=""/>
          <p:cNvPicPr/>
          <p:nvPr/>
        </p:nvPicPr>
        <p:blipFill>
          <a:blip r:embed="rId1"/>
          <a:stretch/>
        </p:blipFill>
        <p:spPr>
          <a:xfrm>
            <a:off x="5734440" y="1366200"/>
            <a:ext cx="2276640" cy="476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7" dur="indefinite" restart="never" nodeType="tmRoot">
          <p:childTnLst>
            <p:seq>
              <p:cTn id="2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Näsiä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1979640" y="1197000"/>
            <a:ext cx="5398920" cy="4954680"/>
          </a:xfrm>
          <a:prstGeom prst="rect">
            <a:avLst/>
          </a:prstGeom>
          <a:ln>
            <a:noFill/>
          </a:ln>
        </p:spPr>
      </p:pic>
      <p:pic>
        <p:nvPicPr>
          <p:cNvPr id="175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9" dur="indefinite" restart="never" nodeType="tmRoot">
          <p:childTnLst>
            <p:seq>
              <p:cTn id="220" dur="indefinite" nodeType="mainSeq">
                <p:childTnLst>
                  <p:par>
                    <p:cTn id="221" dur="indefinite" fill="hold">
                      <p:stCondLst>
                        <p:cond delay="indefinite"/>
                      </p:stCondLst>
                      <p:childTnLst>
                        <p:par>
                          <p:cTn id="222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23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Sinivuokko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1116000" y="1268280"/>
            <a:ext cx="6769080" cy="4678560"/>
          </a:xfrm>
          <a:prstGeom prst="rect">
            <a:avLst/>
          </a:prstGeom>
          <a:ln>
            <a:noFill/>
          </a:ln>
        </p:spPr>
      </p:pic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8" dur="indefinite" restart="never" nodeType="tmRoot">
          <p:childTnLst>
            <p:seq>
              <p:cTn id="229" dur="indefinite" nodeType="mainSeq">
                <p:childTnLst>
                  <p:par>
                    <p:cTn id="230" dur="indefinite" fill="hold">
                      <p:stCondLst>
                        <p:cond delay="indefinite"/>
                      </p:stCondLst>
                      <p:childTnLst>
                        <p:par>
                          <p:cTn id="231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32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Kevätlinnunherne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755640" y="1052640"/>
            <a:ext cx="7570800" cy="504972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7" dur="indefinite" restart="never" nodeType="tmRoot">
          <p:childTnLst>
            <p:seq>
              <p:cTn id="238" dur="indefinite" nodeType="mainSeq">
                <p:childTnLst>
                  <p:par>
                    <p:cTn id="239" dur="indefinite" fill="hold">
                      <p:stCondLst>
                        <p:cond delay="indefinite"/>
                      </p:stCondLst>
                      <p:childTnLst>
                        <p:par>
                          <p:cTn id="240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41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Kielo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755640" y="981000"/>
            <a:ext cx="7726320" cy="5154840"/>
          </a:xfrm>
          <a:prstGeom prst="rect">
            <a:avLst/>
          </a:prstGeom>
          <a:ln>
            <a:noFill/>
          </a:ln>
        </p:spPr>
      </p:pic>
      <p:pic>
        <p:nvPicPr>
          <p:cNvPr id="184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6" dur="indefinite" restart="never" nodeType="tmRoot">
          <p:childTnLst>
            <p:seq>
              <p:cTn id="247" dur="indefinite" nodeType="mainSeq">
                <p:childTnLst>
                  <p:par>
                    <p:cTn id="248" dur="indefinite" fill="hold">
                      <p:stCondLst>
                        <p:cond delay="indefinite"/>
                      </p:stCondLst>
                      <p:childTnLst>
                        <p:par>
                          <p:cTn id="249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50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Sudenmarja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900000" y="1052640"/>
            <a:ext cx="7426440" cy="4952880"/>
          </a:xfrm>
          <a:prstGeom prst="rect">
            <a:avLst/>
          </a:prstGeom>
          <a:ln>
            <a:noFill/>
          </a:ln>
        </p:spPr>
      </p:pic>
      <p:pic>
        <p:nvPicPr>
          <p:cNvPr id="187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5" dur="indefinite" restart="never" nodeType="tmRoot">
          <p:childTnLst>
            <p:seq>
              <p:cTn id="256" dur="indefinite" nodeType="mainSeq">
                <p:childTnLst>
                  <p:par>
                    <p:cTn id="257" dur="indefinite" fill="hold">
                      <p:stCondLst>
                        <p:cond delay="indefinite"/>
                      </p:stCondLst>
                      <p:childTnLst>
                        <p:par>
                          <p:cTn id="258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59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Valkovuokko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187280" y="1268280"/>
            <a:ext cx="6878880" cy="4953240"/>
          </a:xfrm>
          <a:prstGeom prst="rect">
            <a:avLst/>
          </a:prstGeom>
          <a:ln>
            <a:noFill/>
          </a:ln>
        </p:spPr>
      </p:pic>
      <p:pic>
        <p:nvPicPr>
          <p:cNvPr id="190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4" dur="indefinite" restart="never" nodeType="tmRoot">
          <p:childTnLst>
            <p:seq>
              <p:cTn id="265" dur="indefinite" nodeType="mainSeq">
                <p:childTnLst>
                  <p:par>
                    <p:cTn id="266" dur="indefinite" fill="hold">
                      <p:stCondLst>
                        <p:cond delay="indefinite"/>
                      </p:stCondLst>
                      <p:childTnLst>
                        <p:par>
                          <p:cTn id="267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68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457200" y="1366200"/>
            <a:ext cx="8227800" cy="511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1 populaatio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2 eliöyhteisö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3 ekosysteemi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4 biosfääri</a:t>
            </a:r>
            <a:endParaRPr b="0" lang="fi-FI" sz="3200" spc="-1" strike="noStrike">
              <a:latin typeface="Arial"/>
            </a:endParaRPr>
          </a:p>
        </p:txBody>
      </p:sp>
      <p:pic>
        <p:nvPicPr>
          <p:cNvPr id="82" name="Picture 2" descr=""/>
          <p:cNvPicPr/>
          <p:nvPr/>
        </p:nvPicPr>
        <p:blipFill>
          <a:blip r:embed="rId1"/>
          <a:stretch/>
        </p:blipFill>
        <p:spPr>
          <a:xfrm>
            <a:off x="3790800" y="507960"/>
            <a:ext cx="5113080" cy="5113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Keltavuokko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900000" y="1052640"/>
            <a:ext cx="7561440" cy="5043240"/>
          </a:xfrm>
          <a:prstGeom prst="rect">
            <a:avLst/>
          </a:prstGeom>
          <a:ln>
            <a:noFill/>
          </a:ln>
        </p:spPr>
      </p:pic>
      <p:pic>
        <p:nvPicPr>
          <p:cNvPr id="193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3" dur="indefinite" restart="never" nodeType="tmRoot">
          <p:childTnLst>
            <p:seq>
              <p:cTn id="274" dur="indefinite" nodeType="mainSeq">
                <p:childTnLst>
                  <p:par>
                    <p:cTn id="275" dur="indefinite" fill="hold">
                      <p:stCondLst>
                        <p:cond delay="indefinite"/>
                      </p:stCondLst>
                      <p:childTnLst>
                        <p:par>
                          <p:cTn id="276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77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9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Oravanmarja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1042920" y="1125360"/>
            <a:ext cx="7344000" cy="4911840"/>
          </a:xfrm>
          <a:prstGeom prst="rect">
            <a:avLst/>
          </a:prstGeom>
          <a:ln>
            <a:noFill/>
          </a:ln>
        </p:spPr>
      </p:pic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2" dur="indefinite" restart="never" nodeType="tmRoot">
          <p:childTnLst>
            <p:seq>
              <p:cTn id="283" dur="indefinite" nodeType="mainSeq">
                <p:childTnLst>
                  <p:par>
                    <p:cTn id="284" dur="indefinite" fill="hold">
                      <p:stCondLst>
                        <p:cond delay="indefinite"/>
                      </p:stCondLst>
                      <p:childTnLst>
                        <p:par>
                          <p:cTn id="285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86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Käenkaali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1547640" y="1125360"/>
            <a:ext cx="6302520" cy="5077080"/>
          </a:xfrm>
          <a:prstGeom prst="rect">
            <a:avLst/>
          </a:prstGeom>
          <a:ln>
            <a:noFill/>
          </a:ln>
        </p:spPr>
      </p:pic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1" dur="indefinite" restart="never" nodeType="tmRoot">
          <p:childTnLst>
            <p:seq>
              <p:cTn id="292" dur="indefinite" nodeType="mainSeq">
                <p:childTnLst>
                  <p:par>
                    <p:cTn id="293" dur="indefinite" fill="hold">
                      <p:stCondLst>
                        <p:cond delay="indefinite"/>
                      </p:stCondLst>
                      <p:childTnLst>
                        <p:par>
                          <p:cTn id="294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95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Metsäkurjenpolvi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971640" y="1197000"/>
            <a:ext cx="7129440" cy="476712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0" dur="indefinite" restart="never" nodeType="tmRoot">
          <p:childTnLst>
            <p:seq>
              <p:cTn id="301" dur="indefinite" nodeType="mainSeq">
                <p:childTnLst>
                  <p:par>
                    <p:cTn id="302" dur="indefinite" fill="hold">
                      <p:stCondLst>
                        <p:cond delay="indefinite"/>
                      </p:stCondLst>
                      <p:childTnLst>
                        <p:par>
                          <p:cTn id="303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304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Pähkinäpensas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900000" y="1076400"/>
            <a:ext cx="7559640" cy="505620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9" dur="indefinite" restart="never" nodeType="tmRoot">
          <p:childTnLst>
            <p:seq>
              <p:cTn id="310" dur="indefinite" nodeType="mainSeq">
                <p:childTnLst>
                  <p:par>
                    <p:cTn id="311" dur="indefinite" fill="hold">
                      <p:stCondLst>
                        <p:cond delay="indefinite"/>
                      </p:stCondLst>
                      <p:childTnLst>
                        <p:par>
                          <p:cTn id="312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313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Kotkansiipi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1187280" y="1052640"/>
            <a:ext cx="6696360" cy="5138640"/>
          </a:xfrm>
          <a:prstGeom prst="rect">
            <a:avLst/>
          </a:prstGeom>
          <a:ln>
            <a:noFill/>
          </a:ln>
        </p:spPr>
      </p:pic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8" dur="indefinite" restart="never" nodeType="tmRoot">
          <p:childTnLst>
            <p:seq>
              <p:cTn id="319" dur="indefinite" nodeType="mainSeq">
                <p:childTnLst>
                  <p:par>
                    <p:cTn id="320" dur="indefinite" fill="hold">
                      <p:stCondLst>
                        <p:cond delay="indefinite"/>
                      </p:stCondLst>
                      <p:childTnLst>
                        <p:par>
                          <p:cTn id="321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322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pPr algn="ctr"/>
            <a:endParaRPr b="0" lang="fi-FI" sz="4400" spc="-1" strike="noStrike">
              <a:latin typeface="Arial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endParaRPr b="0" lang="fi-FI" sz="32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57200" y="507960"/>
            <a:ext cx="8227800" cy="75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i-FI" sz="4400" spc="-1" strike="noStrike">
                <a:solidFill>
                  <a:srgbClr val="000000"/>
                </a:solidFill>
                <a:latin typeface="Arial"/>
                <a:ea typeface="DejaVu Sans"/>
              </a:rPr>
              <a:t>Metsätyypit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457200" y="1366200"/>
            <a:ext cx="7908480" cy="511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Maaperän kosteus ja ravinteisuus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Ilmasto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charset="2"/>
              <a:buChar char="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Tietynlainen kasvillisuus, metsätyyppi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Opaskasvit kertovat metsätyypin.</a:t>
            </a:r>
            <a:endParaRPr b="0" lang="fi-FI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fi-FI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fi-FI" sz="3200" spc="-1" strike="noStrike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155520" y="-144360"/>
            <a:ext cx="303120" cy="30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6" name="Picture 10" descr=""/>
          <p:cNvPicPr/>
          <p:nvPr/>
        </p:nvPicPr>
        <p:blipFill>
          <a:blip r:embed="rId1"/>
          <a:stretch/>
        </p:blipFill>
        <p:spPr>
          <a:xfrm>
            <a:off x="1002240" y="3780720"/>
            <a:ext cx="5914800" cy="2503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57200" y="507960"/>
            <a:ext cx="8227800" cy="75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fi-FI" sz="4400" spc="-1" strike="noStrike">
                <a:solidFill>
                  <a:srgbClr val="000000"/>
                </a:solidFill>
                <a:latin typeface="Arial"/>
                <a:ea typeface="DejaVu Sans"/>
              </a:rPr>
              <a:t>Kuiva kangasmetsä</a:t>
            </a:r>
            <a:endParaRPr b="0" lang="fi-FI" sz="44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457200" y="1366200"/>
            <a:ext cx="5357520" cy="511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Maaperä hiekkaa tai soraa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Wingdings" charset="2"/>
              <a:buChar char="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kuivaa, vähäravinteista.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Puukerroksessa mänty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Katajia ja pihlajan taimia pensaskerroksessa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Kanerva, puolukka, metsämaitikka kenttäkerroksessa</a:t>
            </a:r>
            <a:endParaRPr b="0" lang="fi-FI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fi-FI" sz="3200" spc="-1" strike="noStrike">
                <a:solidFill>
                  <a:srgbClr val="000000"/>
                </a:solidFill>
                <a:latin typeface="Arial"/>
                <a:ea typeface="DejaVu Sans"/>
              </a:rPr>
              <a:t>Seinäsammalta ja jäkäliä pohjakerroksessa</a:t>
            </a:r>
            <a:endParaRPr b="0" lang="fi-FI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fi-FI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fi-FI" sz="3200" spc="-1" strike="noStrike">
              <a:latin typeface="Arial"/>
            </a:endParaRPr>
          </a:p>
        </p:txBody>
      </p:sp>
      <p:pic>
        <p:nvPicPr>
          <p:cNvPr id="89" name="Picture 13" descr=""/>
          <p:cNvPicPr/>
          <p:nvPr/>
        </p:nvPicPr>
        <p:blipFill>
          <a:blip r:embed="rId1"/>
          <a:stretch/>
        </p:blipFill>
        <p:spPr>
          <a:xfrm>
            <a:off x="5815800" y="1490760"/>
            <a:ext cx="2719800" cy="4528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Metsälauha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755640" y="981000"/>
            <a:ext cx="7632720" cy="510372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dur="indefinite" fill="hold">
                      <p:stCondLst>
                        <p:cond delay="indefinite"/>
                      </p:stCondLst>
                      <p:childTnLst>
                        <p:par>
                          <p:cTn id="16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7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Kissankäpälä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1042920" y="1197000"/>
            <a:ext cx="6985080" cy="496584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" dur="indefinite" restart="never" nodeType="tmRoot">
          <p:childTnLst>
            <p:seq>
              <p:cTn id="23" dur="indefinite" nodeType="mainSeq">
                <p:childTnLst>
                  <p:par>
                    <p:cTn id="24" dur="indefinite" fill="hold">
                      <p:stCondLst>
                        <p:cond delay="indefinite"/>
                      </p:stCondLst>
                      <p:childTnLst>
                        <p:par>
                          <p:cTn id="25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26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 algn="ctr"/>
            <a:r>
              <a:rPr b="0" lang="fi-FI" sz="4400" spc="-1" strike="noStrike">
                <a:latin typeface="Arial"/>
              </a:rPr>
              <a:t>Mustikka</a:t>
            </a:r>
            <a:endParaRPr b="0" lang="fi-FI" sz="44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258920" y="1197000"/>
            <a:ext cx="6985080" cy="467208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8532720" y="5950080"/>
            <a:ext cx="270000" cy="284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dur="indefinite" fill="hold">
                      <p:stCondLst>
                        <p:cond delay="indefinite"/>
                      </p:stCondLst>
                      <p:childTnLst>
                        <p:par>
                          <p:cTn id="34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35" dur="indefinite" nodeType="click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e-oppi-pp-master-v1.0.</Template>
  <TotalTime>4292</TotalTime>
  <Application>LibreOffice/6.1.5.2$Linux_X86_64 LibreOffice_project/10$Build-2</Application>
  <Words>144</Words>
  <Paragraphs>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2015-08-22T03:55:40Z</dcterms:created>
  <dc:creator>Käyttäjä</dc:creator>
  <dc:description/>
  <dc:language>fi-FI</dc:language>
  <cp:lastModifiedBy/>
  <dcterms:modified xsi:type="dcterms:W3CDTF">2020-08-18T07:12:10Z</dcterms:modified>
  <cp:revision>46</cp:revision>
  <dc:subject/>
  <dc:title>PowerPoint-esitys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Näytössä katseltava diaesitys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10</vt:i4>
  </property>
</Properties>
</file>