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2"/>
  </p:notesMasterIdLst>
  <p:sldIdLst>
    <p:sldId id="256" r:id="rId5"/>
    <p:sldId id="279" r:id="rId6"/>
    <p:sldId id="280" r:id="rId7"/>
    <p:sldId id="281" r:id="rId8"/>
    <p:sldId id="282" r:id="rId9"/>
    <p:sldId id="283" r:id="rId10"/>
    <p:sldId id="28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9" autoAdjust="0"/>
    <p:restoredTop sz="94660"/>
  </p:normalViewPr>
  <p:slideViewPr>
    <p:cSldViewPr snapToGrid="0">
      <p:cViewPr varScale="1">
        <p:scale>
          <a:sx n="59" d="100"/>
          <a:sy n="59" d="100"/>
        </p:scale>
        <p:origin x="92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0BE48-E4BF-415A-9219-2695FA2D5D60}" type="datetimeFigureOut">
              <a:rPr lang="fi-FI" smtClean="0"/>
              <a:t>14.6.2023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45F2F8-4BFD-42AD-A2D3-03024F43B8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0431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F3A0B2C-D2E3-4EBB-9D29-6E1D7EF51402}" type="datetime1">
              <a:rPr lang="en-US" smtClean="0"/>
              <a:t>6/14/2023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192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BBFBE-ED4A-49B3-8CF2-71B16D2FBFF7}" type="datetime1">
              <a:rPr lang="en-US" smtClean="0"/>
              <a:t>6/14/2023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724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7834-8D20-4628-9DB5-F4F9C9A2E20A}" type="datetime1">
              <a:rPr lang="en-US" smtClean="0"/>
              <a:t>6/14/2023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249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BEAF-6588-4B56-9159-A9C659AA5420}" type="datetime1">
              <a:rPr lang="en-US" smtClean="0"/>
              <a:t>6/14/2023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630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4E11-7B9F-4675-88EB-6ADBCB86B04E}" type="datetime1">
              <a:rPr lang="en-US" smtClean="0"/>
              <a:t>6/14/2023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72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10EB-3ED8-49FE-8ADC-4C2A8C6109B5}" type="datetime1">
              <a:rPr lang="en-US" smtClean="0"/>
              <a:t>6/14/2023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050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B1BC4-FAE0-42BA-8F3A-3225962DB9D8}" type="datetime1">
              <a:rPr lang="en-US" smtClean="0"/>
              <a:t>6/14/2023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086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DF27-0B0C-4655-A362-EB43717F08F5}" type="datetime1">
              <a:rPr lang="en-US" smtClean="0"/>
              <a:t>6/14/2023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560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43BE0-8B4C-4B67-BEBC-D7A372458030}" type="datetime1">
              <a:rPr lang="en-US" smtClean="0"/>
              <a:t>6/14/2023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100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A9B4-0592-4CF2-A891-88EF580F41E3}" type="datetime1">
              <a:rPr lang="en-US" smtClean="0"/>
              <a:t>6/14/2023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047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6A319-85C9-41D9-AC37-640CA490AA1D}" type="datetime1">
              <a:rPr lang="en-US" smtClean="0"/>
              <a:t>6/14/2023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1399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33D1478-D419-4D74-9895-567795DF00D5}" type="datetime1">
              <a:rPr lang="en-US" smtClean="0"/>
              <a:t>6/14/2023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400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B8D726A5-7900-41B4-8D49-49B4A2010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10998D6D-B9EA-E005-A636-CF9CC6FA8A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98" r="-1" b="52346"/>
          <a:stretch/>
        </p:blipFill>
        <p:spPr>
          <a:xfrm>
            <a:off x="0" y="0"/>
            <a:ext cx="1218893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3467" y="643467"/>
            <a:ext cx="7164674" cy="5571066"/>
          </a:xfrm>
        </p:spPr>
        <p:txBody>
          <a:bodyPr>
            <a:normAutofit/>
          </a:bodyPr>
          <a:lstStyle/>
          <a:p>
            <a:r>
              <a:rPr lang="en-US" sz="6600">
                <a:solidFill>
                  <a:schemeClr val="tx1"/>
                </a:solidFill>
                <a:cs typeface="Calibri Light"/>
              </a:rPr>
              <a:t>15. psykoterapiat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6E49661-E258-450C-8150-A91A6B30D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39605" y="1828800"/>
            <a:ext cx="0" cy="3200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902061" cy="1499616"/>
          </a:xfrm>
        </p:spPr>
        <p:txBody>
          <a:bodyPr>
            <a:normAutofit/>
          </a:bodyPr>
          <a:lstStyle/>
          <a:p>
            <a:r>
              <a:rPr lang="fi-FI" dirty="0"/>
              <a:t>psykoterapia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83922"/>
            <a:ext cx="7445829" cy="3826537"/>
          </a:xfrm>
        </p:spPr>
        <p:txBody>
          <a:bodyPr vert="horz" lIns="45720" tIns="45720" rIns="4572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2400" b="1" dirty="0">
                <a:ea typeface="+mn-lt"/>
                <a:cs typeface="+mn-lt"/>
              </a:rPr>
              <a:t> Psykoterapia: </a:t>
            </a:r>
            <a:r>
              <a:rPr lang="fi-FI" sz="2400" dirty="0">
                <a:ea typeface="+mn-lt"/>
                <a:cs typeface="+mn-lt"/>
              </a:rPr>
              <a:t>psykososiaalinen hoito, joka perustuu vuorovaikutukseen, on jäsennelty ja tavoitteellinen</a:t>
            </a:r>
            <a:endParaRPr lang="fi-FI" sz="2400" dirty="0"/>
          </a:p>
          <a:p>
            <a:pPr marL="264795" lvl="1">
              <a:buFont typeface="Arial" panose="020B0604020202020204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psykoterapiaa voi antaa vain psykoterapiakoulutuksen saanut psykoterapeutti </a:t>
            </a:r>
          </a:p>
          <a:p>
            <a:pPr marL="127635" lvl="1" indent="0">
              <a:buNone/>
            </a:pPr>
            <a:endParaRPr lang="fi-FI" sz="2000" dirty="0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 </a:t>
            </a:r>
            <a:r>
              <a:rPr lang="fi-FI" sz="2400" b="1" dirty="0">
                <a:ea typeface="+mn-lt"/>
                <a:cs typeface="+mn-lt"/>
              </a:rPr>
              <a:t>Terapeuttinen allianssi:</a:t>
            </a:r>
            <a:r>
              <a:rPr lang="fi-FI" sz="2400" dirty="0">
                <a:ea typeface="+mn-lt"/>
                <a:cs typeface="+mn-lt"/>
              </a:rPr>
              <a:t> rakentava yhteistyösuhde</a:t>
            </a:r>
            <a:r>
              <a:rPr lang="fi-FI" sz="2400" b="1" dirty="0">
                <a:ea typeface="+mn-lt"/>
                <a:cs typeface="+mn-lt"/>
              </a:rPr>
              <a:t> </a:t>
            </a:r>
            <a:r>
              <a:rPr lang="fi-FI" sz="2400" dirty="0">
                <a:ea typeface="+mn-lt"/>
                <a:cs typeface="+mn-lt"/>
              </a:rPr>
              <a:t>potilaan ja psykoterapeutin välillä </a:t>
            </a:r>
            <a:r>
              <a:rPr lang="fi-FI" sz="2400" dirty="0">
                <a:latin typeface="TW Cen MT"/>
                <a:ea typeface="+mn-lt"/>
                <a:cs typeface="+mn-lt"/>
              </a:rPr>
              <a:t>→ </a:t>
            </a:r>
            <a:r>
              <a:rPr lang="fi-FI" sz="2400" dirty="0">
                <a:ea typeface="+mn-lt"/>
                <a:cs typeface="+mn-lt"/>
              </a:rPr>
              <a:t>välttämätön, jotta psykoterapiasta on hyötyä</a:t>
            </a:r>
          </a:p>
          <a:p>
            <a:pPr marL="264795" lvl="1">
              <a:buFont typeface="Arial" panose="020B0604020202020204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koostuu kolmesta osasta:</a:t>
            </a:r>
            <a:endParaRPr lang="fi-FI" sz="2000" dirty="0"/>
          </a:p>
          <a:p>
            <a:pPr marL="447675" lvl="2">
              <a:buFont typeface="Arial" panose="020B0604020202020204" pitchFamily="34" charset="0"/>
              <a:buChar char="•"/>
            </a:pPr>
            <a:r>
              <a:rPr lang="fi-FI" sz="1800" dirty="0">
                <a:ea typeface="+mn-lt"/>
                <a:cs typeface="+mn-lt"/>
              </a:rPr>
              <a:t>Bond: asiakas luottaa psykoterapeuttiin ja uskoo tavoitteen toteutumiseen</a:t>
            </a:r>
          </a:p>
          <a:p>
            <a:pPr marL="447675" lvl="2">
              <a:buFont typeface="Arial" panose="020B0604020202020204" pitchFamily="34" charset="0"/>
              <a:buChar char="•"/>
            </a:pPr>
            <a:r>
              <a:rPr lang="fi-FI" sz="1800" dirty="0" err="1">
                <a:ea typeface="+mn-lt"/>
                <a:cs typeface="+mn-lt"/>
              </a:rPr>
              <a:t>Goal</a:t>
            </a:r>
            <a:r>
              <a:rPr lang="fi-FI" sz="1800" dirty="0">
                <a:ea typeface="+mn-lt"/>
                <a:cs typeface="+mn-lt"/>
              </a:rPr>
              <a:t>: yhteinen näkemys siitä, mihin psykoterapialla pyritään</a:t>
            </a:r>
          </a:p>
          <a:p>
            <a:pPr marL="447675" lvl="2">
              <a:buFont typeface="Arial" panose="020B0604020202020204" pitchFamily="34" charset="0"/>
              <a:buChar char="•"/>
            </a:pPr>
            <a:r>
              <a:rPr lang="fi-FI" sz="1800" dirty="0" err="1">
                <a:ea typeface="+mn-lt"/>
                <a:cs typeface="+mn-lt"/>
              </a:rPr>
              <a:t>Task</a:t>
            </a:r>
            <a:r>
              <a:rPr lang="fi-FI" sz="1800" dirty="0">
                <a:ea typeface="+mn-lt"/>
                <a:cs typeface="+mn-lt"/>
              </a:rPr>
              <a:t>: yhteinen näkemys siitä, millaisia keinoja terapiassa käytetään</a:t>
            </a:r>
            <a:endParaRPr lang="fi-FI" sz="1800" dirty="0"/>
          </a:p>
          <a:p>
            <a:pPr>
              <a:buFont typeface="Tw Cen MT" panose="020B0604020202020204" pitchFamily="34" charset="0"/>
              <a:buChar char=" 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fi-FI" sz="24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12239" y="6419088"/>
            <a:ext cx="5901459" cy="274320"/>
          </a:xfrm>
        </p:spPr>
        <p:txBody>
          <a:bodyPr>
            <a:normAutofit/>
          </a:bodyPr>
          <a:lstStyle/>
          <a:p>
            <a:r>
              <a:rPr lang="fi-FI" dirty="0"/>
              <a:t>© Sanoma Pro, Tekijät ● Mieli 4 tunteet ja mielenterveys, Kuva: </a:t>
            </a:r>
            <a:r>
              <a:rPr lang="fi-FI" dirty="0" err="1"/>
              <a:t>Pexels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336" y="1139821"/>
            <a:ext cx="3426178" cy="513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828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378" y="567385"/>
            <a:ext cx="9543482" cy="1499616"/>
          </a:xfrm>
        </p:spPr>
        <p:txBody>
          <a:bodyPr/>
          <a:lstStyle/>
          <a:p>
            <a:r>
              <a:rPr lang="fi-FI" dirty="0"/>
              <a:t>Psykoterapiaan pääseminen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5405" y="2069812"/>
            <a:ext cx="10869126" cy="4005851"/>
          </a:xfrm>
        </p:spPr>
        <p:txBody>
          <a:bodyPr vert="horz" lIns="45720" tIns="45720" rIns="45720" bIns="45720" rtlCol="0" anchor="t">
            <a:normAutofit lnSpcReduction="10000"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 sz="2400" b="1" dirty="0"/>
              <a:t> </a:t>
            </a:r>
            <a:r>
              <a:rPr lang="fi-FI" sz="2400" dirty="0"/>
              <a:t>Terveydenhuollossa psykoterapiaan pääseminen vaatii </a:t>
            </a:r>
            <a:r>
              <a:rPr lang="fi-FI" sz="2400" b="1" dirty="0"/>
              <a:t>puoltavan</a:t>
            </a:r>
            <a:r>
              <a:rPr lang="fi-FI" sz="2400" dirty="0"/>
              <a:t> </a:t>
            </a:r>
            <a:r>
              <a:rPr lang="fi-FI" sz="2400" b="1" dirty="0"/>
              <a:t>psykoterapia-arvion</a:t>
            </a:r>
          </a:p>
          <a:p>
            <a:pPr marL="264795" lvl="1">
              <a:buFont typeface="Arial" panose="020B0602020104020603" pitchFamily="34" charset="0"/>
              <a:buChar char="•"/>
            </a:pPr>
            <a:r>
              <a:rPr lang="fi-FI" sz="2000" dirty="0"/>
              <a:t>psykoterapiasta oltava </a:t>
            </a:r>
            <a:r>
              <a:rPr lang="fi-FI" sz="2000" b="1" dirty="0"/>
              <a:t>hyötyä</a:t>
            </a:r>
            <a:r>
              <a:rPr lang="fi-FI" sz="2000" dirty="0"/>
              <a:t> henkilön mielenterveyshäiriön hoidossa</a:t>
            </a:r>
          </a:p>
          <a:p>
            <a:pPr marL="264795" lvl="1">
              <a:buFont typeface="Arial" panose="020B0602020104020603" pitchFamily="34" charset="0"/>
              <a:buChar char="•"/>
            </a:pPr>
            <a:r>
              <a:rPr lang="fi-FI" sz="2000" dirty="0"/>
              <a:t>henkilöllä pitää olla kykyä </a:t>
            </a:r>
            <a:r>
              <a:rPr lang="fi-FI" sz="2000" b="1" dirty="0"/>
              <a:t>vuorovaikutukseen</a:t>
            </a:r>
            <a:r>
              <a:rPr lang="fi-FI" sz="2000" dirty="0"/>
              <a:t> ja </a:t>
            </a:r>
            <a:r>
              <a:rPr lang="fi-FI" sz="2000" b="1" dirty="0"/>
              <a:t>itsereflektioon</a:t>
            </a:r>
          </a:p>
          <a:p>
            <a:pPr>
              <a:buFont typeface="Arial" panose="020B0604020202020204" pitchFamily="34" charset="0"/>
              <a:buChar char="•"/>
            </a:pPr>
            <a:endParaRPr lang="fi-FI" sz="2400" b="1" dirty="0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i-FI" sz="2400" b="1" dirty="0">
                <a:ea typeface="+mn-lt"/>
                <a:cs typeface="+mn-lt"/>
              </a:rPr>
              <a:t> </a:t>
            </a:r>
            <a:r>
              <a:rPr lang="fi-FI" sz="2400" dirty="0">
                <a:ea typeface="+mn-lt"/>
                <a:cs typeface="+mn-lt"/>
              </a:rPr>
              <a:t>Psykoterapiaan voi hakeutua myös ilman puoltavaa psykoterapia-arviota</a:t>
            </a:r>
          </a:p>
          <a:p>
            <a:pPr marL="264795" lvl="1">
              <a:buFont typeface="Arial" panose="020B0604020202020204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henkilö joutuu maksamaan terapian kokonaan itse</a:t>
            </a:r>
          </a:p>
          <a:p>
            <a:pPr marL="264795" lvl="1">
              <a:buFont typeface="Arial" panose="020B0604020202020204" pitchFamily="34" charset="0"/>
              <a:buChar char="•"/>
            </a:pPr>
            <a:endParaRPr lang="fi-FI" sz="2000" dirty="0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i-FI" sz="2400" b="1" dirty="0">
                <a:ea typeface="+mn-lt"/>
                <a:cs typeface="+mn-lt"/>
              </a:rPr>
              <a:t> Lyhytkestoinen psykoterapia </a:t>
            </a:r>
            <a:r>
              <a:rPr lang="fi-FI" sz="2400" dirty="0">
                <a:ea typeface="+mn-lt"/>
                <a:cs typeface="+mn-lt"/>
              </a:rPr>
              <a:t>voi kestää esim. 10 tapaamista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400" b="1" dirty="0">
                <a:ea typeface="+mn-lt"/>
                <a:cs typeface="+mn-lt"/>
              </a:rPr>
              <a:t> Pitkäkestoinen psykoterapia </a:t>
            </a:r>
            <a:r>
              <a:rPr lang="fi-FI" sz="2400" dirty="0">
                <a:ea typeface="+mn-lt"/>
                <a:cs typeface="+mn-lt"/>
              </a:rPr>
              <a:t>voi olla vuosien mittainen</a:t>
            </a:r>
            <a:endParaRPr lang="fi-FI" sz="24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3072" y="6454040"/>
            <a:ext cx="5901459" cy="274320"/>
          </a:xfrm>
        </p:spPr>
        <p:txBody>
          <a:bodyPr/>
          <a:lstStyle/>
          <a:p>
            <a:r>
              <a:rPr lang="fi-FI" dirty="0"/>
              <a:t>© Sanoma Pro, Tekijät ● Mieli 4 tunteet ja mielenterveys,</a:t>
            </a:r>
          </a:p>
        </p:txBody>
      </p:sp>
    </p:spTree>
    <p:extLst>
      <p:ext uri="{BB962C8B-B14F-4D97-AF65-F5344CB8AC3E}">
        <p14:creationId xmlns:p14="http://schemas.microsoft.com/office/powerpoint/2010/main" val="2294209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109556B-EAE9-4435-B409-0519F2CBD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267" cy="6858000"/>
          </a:xfrm>
          <a:prstGeom prst="rect">
            <a:avLst/>
          </a:prstGeom>
          <a:solidFill>
            <a:srgbClr val="9E6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07027" cy="1499616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FFFFFF"/>
                </a:solidFill>
              </a:rPr>
              <a:t>Psykoterapiasuuntaus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814CCBE-423E-41B2-A9F3-82679F490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619" y="2084832"/>
            <a:ext cx="6607895" cy="4385872"/>
          </a:xfrm>
        </p:spPr>
        <p:txBody>
          <a:bodyPr vert="horz" lIns="45720" tIns="45720" rIns="45720" bIns="45720" rtlCol="0"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b="1" dirty="0">
                <a:solidFill>
                  <a:srgbClr val="FFFFFF"/>
                </a:solidFill>
                <a:ea typeface="+mn-lt"/>
                <a:cs typeface="+mn-lt"/>
              </a:rPr>
              <a:t> Psykoterapiasuuntaus: </a:t>
            </a:r>
            <a:r>
              <a:rPr lang="fi-FI" dirty="0">
                <a:solidFill>
                  <a:srgbClr val="FFFFFF"/>
                </a:solidFill>
                <a:ea typeface="+mn-lt"/>
                <a:cs typeface="+mn-lt"/>
              </a:rPr>
              <a:t>millaiseen käsitykseen ihmismielestä ja mielenterveyden vaikeuksien syistä</a:t>
            </a:r>
            <a:r>
              <a:rPr lang="fi-FI" b="1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fi-FI" dirty="0">
                <a:solidFill>
                  <a:srgbClr val="FFFFFF"/>
                </a:solidFill>
                <a:ea typeface="+mn-lt"/>
                <a:cs typeface="+mn-lt"/>
              </a:rPr>
              <a:t>psykoterapia perustuu</a:t>
            </a:r>
            <a:endParaRPr lang="fi-FI" dirty="0">
              <a:solidFill>
                <a:srgbClr val="FFFFFF"/>
              </a:solidFill>
            </a:endParaRPr>
          </a:p>
          <a:p>
            <a:pPr marL="264795" lvl="1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FFFFFF"/>
                </a:solidFill>
                <a:ea typeface="+mn-lt"/>
                <a:cs typeface="+mn-lt"/>
              </a:rPr>
              <a:t>vaikuttaa siihen, millaisia asioita psykoterapiassa käsitellään ja mistä näkökulmasta</a:t>
            </a:r>
          </a:p>
          <a:p>
            <a:pPr marL="127635" lvl="1" indent="0">
              <a:buNone/>
            </a:pPr>
            <a:endParaRPr lang="fi-FI" dirty="0">
              <a:solidFill>
                <a:srgbClr val="FFFFFF"/>
              </a:solidFill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FFFFFF"/>
                </a:solidFill>
                <a:ea typeface="+mn-lt"/>
                <a:cs typeface="+mn-lt"/>
              </a:rPr>
              <a:t> Esim. psykodynaaminen ja kognitiivinen psykoterapia, kognitiivinen käyttäytymisterapia, integratiivinen psykoterapia</a:t>
            </a:r>
          </a:p>
          <a:p>
            <a:pPr marL="0" indent="0">
              <a:buNone/>
            </a:pPr>
            <a:endParaRPr lang="fi-FI" dirty="0">
              <a:solidFill>
                <a:srgbClr val="FFFFFF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FFFFFF"/>
                </a:solidFill>
              </a:rPr>
              <a:t> Useimmat psykoterapiasuuntaukset yhtä hyviä yleisimpien mielenterveyshäiriöiden hoidossa</a:t>
            </a:r>
          </a:p>
          <a:p>
            <a:pPr marL="264795" lvl="1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FFFFFF"/>
                </a:solidFill>
              </a:rPr>
              <a:t>tärkein vaikuttava tekijä </a:t>
            </a:r>
            <a:r>
              <a:rPr lang="fi-FI" b="1" dirty="0">
                <a:solidFill>
                  <a:srgbClr val="FFFFFF"/>
                </a:solidFill>
              </a:rPr>
              <a:t>terapeuttinen allianssi</a:t>
            </a:r>
          </a:p>
          <a:p>
            <a:pPr>
              <a:buFont typeface="Tw Cen MT" panose="020B0604020202020204" pitchFamily="34" charset="0"/>
              <a:buChar char=" "/>
            </a:pPr>
            <a:endParaRPr lang="en-US" dirty="0">
              <a:solidFill>
                <a:srgbClr val="FFFFFF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18103" y="6470704"/>
            <a:ext cx="3913051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>
                <a:solidFill>
                  <a:srgbClr val="FFFFFF"/>
                </a:solidFill>
              </a:rPr>
              <a:t>© Sanoma Pro, Tekijät ● Mieli 4 tunteet ja mielenterveys, Kuva: Pexels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Kuva 6" descr="Kuva, joka sisältää kohteen sisä, valkoinen&#10;&#10;Kuvaus luotu automaattisesti">
            <a:extLst>
              <a:ext uri="{FF2B5EF4-FFF2-40B4-BE49-F238E27FC236}">
                <a16:creationId xmlns:a16="http://schemas.microsoft.com/office/drawing/2014/main" id="{E379E441-B36F-EB2F-91C2-325913BD02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1335"/>
          <a:stretch/>
        </p:blipFill>
        <p:spPr>
          <a:xfrm>
            <a:off x="7552266" y="10"/>
            <a:ext cx="463973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151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fi-FI" dirty="0"/>
              <a:t>Psykodynaamiset psykoterapiat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8" cy="4023360"/>
          </a:xfrm>
        </p:spPr>
        <p:txBody>
          <a:bodyPr vert="horz" lIns="45720" tIns="45720" rIns="45720" bIns="45720" rtlCol="0">
            <a:normAutofit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 dirty="0"/>
              <a:t> </a:t>
            </a:r>
            <a:r>
              <a:rPr lang="fi-FI" b="1" dirty="0"/>
              <a:t>Psykodynaamiset psykoterapiat: </a:t>
            </a:r>
            <a:r>
              <a:rPr lang="fi-FI" dirty="0"/>
              <a:t>perustuvat psykoanalyyttiseen näkemykseen ihmismielen toiminnasta ja ihmisen persoonallisuudesta</a:t>
            </a:r>
          </a:p>
          <a:p>
            <a:pPr marL="264795" lvl="1">
              <a:buFont typeface="Arial" panose="020B0602020104020603" pitchFamily="34" charset="0"/>
              <a:buChar char="•"/>
            </a:pPr>
            <a:r>
              <a:rPr lang="fi-FI" dirty="0"/>
              <a:t>erityisesti </a:t>
            </a:r>
            <a:r>
              <a:rPr lang="fi-FI" b="1" dirty="0"/>
              <a:t>lapsuuden kokemukset </a:t>
            </a:r>
            <a:r>
              <a:rPr lang="fi-FI" dirty="0"/>
              <a:t>vaikuttavat ihmisen tämänhetkisiin uskomuksiin ja toimintaan </a:t>
            </a:r>
          </a:p>
          <a:p>
            <a:pPr marL="264795" lvl="1">
              <a:buFont typeface="Arial" panose="020B0602020104020603" pitchFamily="34" charset="0"/>
              <a:buChar char="•"/>
            </a:pPr>
            <a:r>
              <a:rPr lang="fi-FI" dirty="0"/>
              <a:t>suuri osa uskomuksista on psykodynaamisen lähestymistavan mukaan </a:t>
            </a:r>
            <a:r>
              <a:rPr lang="fi-FI" b="1" dirty="0"/>
              <a:t>tiedostamattomia</a:t>
            </a:r>
          </a:p>
          <a:p>
            <a:pPr marL="264795" lvl="1">
              <a:buFont typeface="Arial" panose="020B0602020104020603" pitchFamily="34" charset="0"/>
              <a:buChar char="•"/>
            </a:pPr>
            <a:endParaRPr lang="fi-FI" b="1" dirty="0"/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 Psykoterapeutti pyrkii esittämään havaintoja ja tulkintoja</a:t>
            </a:r>
          </a:p>
          <a:p>
            <a:pPr marL="264795" lvl="1">
              <a:buFont typeface="Arial" panose="020B0604020202020204" pitchFamily="34" charset="0"/>
              <a:buChar char="•"/>
            </a:pPr>
            <a:r>
              <a:rPr lang="fi-FI" dirty="0"/>
              <a:t>niiden avulla ihminen itse voi </a:t>
            </a:r>
            <a:r>
              <a:rPr lang="fi-FI" b="1" dirty="0"/>
              <a:t>havaita</a:t>
            </a:r>
            <a:r>
              <a:rPr lang="fi-FI" dirty="0"/>
              <a:t>, </a:t>
            </a:r>
            <a:r>
              <a:rPr lang="fi-FI" b="1" dirty="0"/>
              <a:t>tarkastella</a:t>
            </a:r>
            <a:r>
              <a:rPr lang="fi-FI" dirty="0"/>
              <a:t> ja </a:t>
            </a:r>
            <a:r>
              <a:rPr lang="fi-FI" b="1" dirty="0"/>
              <a:t>käsitellä</a:t>
            </a:r>
            <a:r>
              <a:rPr lang="fi-FI" dirty="0"/>
              <a:t> mahdollisia sisäisiä ristiriitoja ja ongelmia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5148" y="6470704"/>
            <a:ext cx="3875798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© Sanoma Pro, Tekijät ● Mieli 4 tunteet ja mielenterveys, Kuva: </a:t>
            </a:r>
            <a:r>
              <a:rPr lang="fi-FI" dirty="0" err="1"/>
              <a:t>Pexels</a:t>
            </a:r>
            <a:endParaRPr lang="en-US"/>
          </a:p>
        </p:txBody>
      </p:sp>
      <p:pic>
        <p:nvPicPr>
          <p:cNvPr id="5" name="Kuva 5" descr="Kuva, joka sisältää kohteen henkilö, lasi, käsi&#10;&#10;Kuvaus luotu automaattisesti">
            <a:extLst>
              <a:ext uri="{FF2B5EF4-FFF2-40B4-BE49-F238E27FC236}">
                <a16:creationId xmlns:a16="http://schemas.microsoft.com/office/drawing/2014/main" id="{00F7AB1D-D753-B520-F401-248110A05F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1335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184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fi-FI" dirty="0"/>
              <a:t>Kognitiiviset psykoterapiat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8" cy="4023360"/>
          </a:xfrm>
        </p:spPr>
        <p:txBody>
          <a:bodyPr vert="horz" lIns="45720" tIns="45720" rIns="45720" bIns="45720" rtlCol="0">
            <a:normAutofit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 Kognitiivisessa psykoterapiassa käsitellään erityisesti ihmiselle </a:t>
            </a:r>
            <a:r>
              <a:rPr lang="fi-FI" b="1" dirty="0">
                <a:ea typeface="+mn-lt"/>
                <a:cs typeface="+mn-lt"/>
              </a:rPr>
              <a:t>haitalliseksi muodostuneita skeemoja</a:t>
            </a:r>
            <a:r>
              <a:rPr lang="fi-FI" dirty="0">
                <a:ea typeface="+mn-lt"/>
                <a:cs typeface="+mn-lt"/>
              </a:rPr>
              <a:t> ja ajattelua sekä näihin liittyviä hankalia tunteita</a:t>
            </a:r>
          </a:p>
          <a:p>
            <a:pPr marL="0" indent="0">
              <a:buNone/>
            </a:pPr>
            <a:endParaRPr lang="fi-FI" dirty="0">
              <a:ea typeface="+mn-lt"/>
              <a:cs typeface="+mn-lt"/>
            </a:endParaRPr>
          </a:p>
          <a:p>
            <a:pPr>
              <a:buFont typeface="Arial" panose="020B0602020104020603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 Taustalla ovat </a:t>
            </a:r>
            <a:r>
              <a:rPr lang="fi-FI" b="1" dirty="0">
                <a:ea typeface="+mn-lt"/>
                <a:cs typeface="+mn-lt"/>
              </a:rPr>
              <a:t>perususkomukset</a:t>
            </a:r>
            <a:r>
              <a:rPr lang="fi-FI" dirty="0">
                <a:ea typeface="+mn-lt"/>
                <a:cs typeface="+mn-lt"/>
              </a:rPr>
              <a:t>, jotka vaikuttavat siihen, miten ihminen näkee itsensä</a:t>
            </a:r>
          </a:p>
          <a:p>
            <a:pPr marL="264795" lvl="1">
              <a:buFont typeface="Arial" panose="020B0602020104020603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masentuneen perususkomus voi esim. olla, että hän ei selviydy </a:t>
            </a:r>
          </a:p>
          <a:p>
            <a:pPr marL="127635" lvl="1" indent="0">
              <a:buNone/>
            </a:pPr>
            <a:endParaRPr lang="fi-FI" dirty="0">
              <a:ea typeface="+mn-lt"/>
              <a:cs typeface="+mn-lt"/>
            </a:endParaRPr>
          </a:p>
          <a:p>
            <a:pPr>
              <a:buFont typeface="Arial" panose="020B0602020104020603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 Keskitytään usein </a:t>
            </a:r>
            <a:r>
              <a:rPr lang="fi-FI" b="1" dirty="0">
                <a:ea typeface="+mn-lt"/>
                <a:cs typeface="+mn-lt"/>
              </a:rPr>
              <a:t>nykyhetken vaikeuksiin</a:t>
            </a:r>
            <a:endParaRPr lang="fi-FI" dirty="0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5148" y="6470704"/>
            <a:ext cx="3875798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© Sanoma Pro, Tekijät ● Mieli 4 tunteet ja mielenterveys, Kuva: </a:t>
            </a:r>
            <a:r>
              <a:rPr lang="fi-FI" dirty="0" err="1"/>
              <a:t>Pexels</a:t>
            </a:r>
            <a:endParaRPr lang="en-US"/>
          </a:p>
        </p:txBody>
      </p:sp>
      <p:pic>
        <p:nvPicPr>
          <p:cNvPr id="5" name="Kuva 5" descr="Kuva, joka sisältää kohteen henkilö, mies, silmälasit, seinä&#10;&#10;Kuvaus luotu automaattisesti">
            <a:extLst>
              <a:ext uri="{FF2B5EF4-FFF2-40B4-BE49-F238E27FC236}">
                <a16:creationId xmlns:a16="http://schemas.microsoft.com/office/drawing/2014/main" id="{405552E3-3CD4-62FE-0E99-9DC7E8F5A4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02" r="27924" b="1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939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fi-FI" dirty="0"/>
              <a:t>Kognitiiviset käyttäytymisterapiat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7475" y="2379306"/>
            <a:ext cx="6066818" cy="4023360"/>
          </a:xfrm>
        </p:spPr>
        <p:txBody>
          <a:bodyPr vert="horz" lIns="45720" tIns="45720" rIns="45720" bIns="45720" rtlCol="0">
            <a:normAutofit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 b="1" dirty="0"/>
              <a:t> Kognitiivinen käyttäytymisterapia: </a:t>
            </a:r>
            <a:r>
              <a:rPr lang="fi-FI" dirty="0"/>
              <a:t>keskittyy</a:t>
            </a:r>
            <a:r>
              <a:rPr lang="fi-FI" dirty="0">
                <a:ea typeface="+mn-lt"/>
                <a:cs typeface="+mn-lt"/>
              </a:rPr>
              <a:t> erityisesti oireiden lievittämiseen tässä ja nyt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 Psykoterapeutti toimii ns. valmentajana, joka auttaa potilasta ymmärtämään ja ratkaisemaan ongelmansa</a:t>
            </a:r>
            <a:endParaRPr lang="fi-FI" dirty="0"/>
          </a:p>
          <a:p>
            <a:pPr marL="127635" lvl="1" indent="0">
              <a:buNone/>
            </a:pPr>
            <a:endParaRPr lang="fi-FI" dirty="0">
              <a:ea typeface="+mn-lt"/>
              <a:cs typeface="+mn-lt"/>
            </a:endParaRPr>
          </a:p>
          <a:p>
            <a:pPr>
              <a:buFont typeface="Arial" panose="020B0602020104020603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 Käytännön harjoituksilla pyritään muokkaamaan käyttäytymistä siten, että vaikeuksia aiheuttanut tunne ei enää vaikuta käyttäytymiseen</a:t>
            </a:r>
          </a:p>
          <a:p>
            <a:pPr>
              <a:buFont typeface="Arial" panose="020B0602020104020603" pitchFamily="34" charset="0"/>
              <a:buChar char="•"/>
            </a:pP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5148" y="6470704"/>
            <a:ext cx="3875798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© Sanoma Pro, Tekijät ● Mieli 4 tunteet ja mielenterveys, Kuva: </a:t>
            </a:r>
            <a:r>
              <a:rPr lang="fi-FI" dirty="0" err="1"/>
              <a:t>Pexels</a:t>
            </a:r>
            <a:endParaRPr lang="en-US"/>
          </a:p>
        </p:txBody>
      </p:sp>
      <p:pic>
        <p:nvPicPr>
          <p:cNvPr id="5" name="Kuva 5" descr="Kuva, joka sisältää kohteen henkilö&#10;&#10;Kuvaus luotu automaattisesti">
            <a:extLst>
              <a:ext uri="{FF2B5EF4-FFF2-40B4-BE49-F238E27FC236}">
                <a16:creationId xmlns:a16="http://schemas.microsoft.com/office/drawing/2014/main" id="{36673886-F1D3-A464-2204-654DDD9F90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56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3626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i">
  <a:themeElements>
    <a:clrScheme name="Violetti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Integraali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i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E9B2EBDD64CC4383B99224C2A6C036" ma:contentTypeVersion="10" ma:contentTypeDescription="Create a new document." ma:contentTypeScope="" ma:versionID="26dc4615e67a8739360fbd9cd42cef70">
  <xsd:schema xmlns:xsd="http://www.w3.org/2001/XMLSchema" xmlns:xs="http://www.w3.org/2001/XMLSchema" xmlns:p="http://schemas.microsoft.com/office/2006/metadata/properties" xmlns:ns2="42116817-7e29-4aa7-b7a6-c483eebecbb8" xmlns:ns3="807aa635-cdf8-4f87-acc5-eeaafee58acb" targetNamespace="http://schemas.microsoft.com/office/2006/metadata/properties" ma:root="true" ma:fieldsID="6387b232793b1c922b532bf527a3edad" ns2:_="" ns3:_="">
    <xsd:import namespace="42116817-7e29-4aa7-b7a6-c483eebecbb8"/>
    <xsd:import namespace="807aa635-cdf8-4f87-acc5-eeaafee58ac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116817-7e29-4aa7-b7a6-c483eebecb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7aa635-cdf8-4f87-acc5-eeaafee58ac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1ACBF66-F20E-43F8-A895-0CE564F1B2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116817-7e29-4aa7-b7a6-c483eebecbb8"/>
    <ds:schemaRef ds:uri="807aa635-cdf8-4f87-acc5-eeaafee58a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A1AACAE-6EB8-45E6-9D80-77184C5DED69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42116817-7e29-4aa7-b7a6-c483eebecbb8"/>
    <ds:schemaRef ds:uri="http://purl.org/dc/terms/"/>
    <ds:schemaRef ds:uri="807aa635-cdf8-4f87-acc5-eeaafee58acb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2127A92-08DC-4A74-B605-4922F83495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13374</TotalTime>
  <Words>405</Words>
  <Application>Microsoft Office PowerPoint</Application>
  <PresentationFormat>Laajakuva</PresentationFormat>
  <Paragraphs>53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4" baseType="lpstr">
      <vt:lpstr>Arial</vt:lpstr>
      <vt:lpstr>Calibri</vt:lpstr>
      <vt:lpstr>Tw Cen MT</vt:lpstr>
      <vt:lpstr>Tw Cen MT</vt:lpstr>
      <vt:lpstr>Tw Cen MT Condensed</vt:lpstr>
      <vt:lpstr>Wingdings 3</vt:lpstr>
      <vt:lpstr>Integraali</vt:lpstr>
      <vt:lpstr>15. psykoterapiat</vt:lpstr>
      <vt:lpstr>psykoterapia</vt:lpstr>
      <vt:lpstr>Psykoterapiaan pääseminen</vt:lpstr>
      <vt:lpstr>Psykoterapiasuuntaus</vt:lpstr>
      <vt:lpstr>Psykodynaamiset psykoterapiat</vt:lpstr>
      <vt:lpstr>Kognitiiviset psykoterapiat</vt:lpstr>
      <vt:lpstr>Kognitiiviset käyttäytymisterapiat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</dc:title>
  <dc:creator>Nea Viljakainen</dc:creator>
  <cp:lastModifiedBy>Oinasmaa Noora</cp:lastModifiedBy>
  <cp:revision>780</cp:revision>
  <dcterms:created xsi:type="dcterms:W3CDTF">2021-05-18T05:21:46Z</dcterms:created>
  <dcterms:modified xsi:type="dcterms:W3CDTF">2023-06-14T11:17:02Z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0x010100CEE9B2EBDD64CC4383B99224C2A6C036</vt:lpwstr>
  </property>
</Properties>
</file>