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0" r:id="rId4"/>
    <p:sldId id="273" r:id="rId5"/>
    <p:sldId id="269" r:id="rId6"/>
    <p:sldId id="272" r:id="rId7"/>
    <p:sldId id="271" r:id="rId8"/>
    <p:sldId id="274" r:id="rId9"/>
    <p:sldId id="275" r:id="rId10"/>
    <p:sldId id="259" r:id="rId11"/>
    <p:sldId id="260" r:id="rId12"/>
    <p:sldId id="258" r:id="rId13"/>
    <p:sldId id="262" r:id="rId14"/>
    <p:sldId id="263" r:id="rId15"/>
    <p:sldId id="267" r:id="rId16"/>
    <p:sldId id="266" r:id="rId17"/>
    <p:sldId id="265" r:id="rId18"/>
    <p:sldId id="264" r:id="rId19"/>
    <p:sldId id="261" r:id="rId20"/>
    <p:sldId id="268" r:id="rId2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71" autoAdjust="0"/>
  </p:normalViewPr>
  <p:slideViewPr>
    <p:cSldViewPr>
      <p:cViewPr varScale="1">
        <p:scale>
          <a:sx n="70" d="100"/>
          <a:sy n="70" d="100"/>
        </p:scale>
        <p:origin x="138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6.3.2018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6.3.2018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6.3.2018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6.3.2018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6.3.2018</a:t>
            </a:fld>
            <a:endParaRPr lang="fi-FI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6.3.2018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6.3.2018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6.3.2018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6.3.2018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6.3.2018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6.3.2018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672AF66-0BE7-423D-A1D1-0E9F1936AD3A}" type="datetimeFigureOut">
              <a:rPr lang="fi-FI" smtClean="0"/>
              <a:t>6.3.2018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s. </a:t>
            </a:r>
            <a:r>
              <a:rPr lang="fi-FI" smtClean="0"/>
              <a:t>30-35</a:t>
            </a: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Kpl 5 Luonnonvarat ja energianlähteet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3264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Tuulivoima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Hyödyt	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Tuuli ei lopu </a:t>
            </a:r>
            <a:r>
              <a:rPr lang="fi-FI" dirty="0" smtClean="0">
                <a:sym typeface="Wingdings" pitchFamily="2" charset="2"/>
              </a:rPr>
              <a:t> uusiutuvaa</a:t>
            </a:r>
          </a:p>
          <a:p>
            <a:r>
              <a:rPr lang="fi-FI" dirty="0" smtClean="0">
                <a:sym typeface="Wingdings" pitchFamily="2" charset="2"/>
              </a:rPr>
              <a:t>Saasteetonta</a:t>
            </a:r>
          </a:p>
          <a:p>
            <a:r>
              <a:rPr lang="fi-FI" dirty="0" smtClean="0">
                <a:sym typeface="Wingdings" pitchFamily="2" charset="2"/>
              </a:rPr>
              <a:t>Valmiin voimalan toiminta edullista</a:t>
            </a:r>
          </a:p>
          <a:p>
            <a:r>
              <a:rPr lang="fi-FI" dirty="0" smtClean="0">
                <a:sym typeface="Wingdings" pitchFamily="2" charset="2"/>
              </a:rPr>
              <a:t>Suuri tuotantokapasiteetti</a:t>
            </a:r>
          </a:p>
          <a:p>
            <a:endParaRPr lang="fi-FI" dirty="0" smtClean="0">
              <a:sym typeface="Wingdings" pitchFamily="2" charset="2"/>
            </a:endParaRPr>
          </a:p>
          <a:p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Haitat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Voimalat kalliita</a:t>
            </a:r>
          </a:p>
          <a:p>
            <a:r>
              <a:rPr lang="fi-FI" dirty="0" smtClean="0"/>
              <a:t>Melu</a:t>
            </a:r>
          </a:p>
          <a:p>
            <a:r>
              <a:rPr lang="fi-FI" dirty="0" smtClean="0"/>
              <a:t>Tuulen epätasaisuus</a:t>
            </a:r>
          </a:p>
          <a:p>
            <a:r>
              <a:rPr lang="fi-FI" dirty="0" smtClean="0"/>
              <a:t>Lintujen törmäykset </a:t>
            </a:r>
          </a:p>
          <a:p>
            <a:r>
              <a:rPr lang="fi-FI" dirty="0" smtClean="0"/>
              <a:t>Näköhaitta</a:t>
            </a:r>
          </a:p>
          <a:p>
            <a:r>
              <a:rPr lang="fi-FI" dirty="0" smtClean="0"/>
              <a:t>Ei toimi kaikkialla, ainoastaan rannikoilla, tuntureissa ja aukeilla paikoilla</a:t>
            </a: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9912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Vesivoima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Hyödyt	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Uusiutuva energianlähde</a:t>
            </a:r>
          </a:p>
          <a:p>
            <a:r>
              <a:rPr lang="fi-FI" dirty="0" smtClean="0"/>
              <a:t>Saasteettomuus</a:t>
            </a:r>
          </a:p>
          <a:p>
            <a:r>
              <a:rPr lang="fi-FI" dirty="0" smtClean="0"/>
              <a:t>Energiantuotannon edullisuus</a:t>
            </a:r>
          </a:p>
          <a:p>
            <a:r>
              <a:rPr lang="fi-FI" dirty="0" smtClean="0"/>
              <a:t>Ilmainen energianlähde</a:t>
            </a:r>
          </a:p>
          <a:p>
            <a:r>
              <a:rPr lang="fi-FI" dirty="0" smtClean="0"/>
              <a:t>Pitkät perinteet</a:t>
            </a:r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Haitat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139953" y="2492896"/>
            <a:ext cx="4546848" cy="4230960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Padot</a:t>
            </a:r>
          </a:p>
          <a:p>
            <a:r>
              <a:rPr lang="fi-FI" dirty="0" smtClean="0"/>
              <a:t>Voimaloiden rakentamisen kalleus</a:t>
            </a:r>
          </a:p>
          <a:p>
            <a:r>
              <a:rPr lang="fi-FI" dirty="0" smtClean="0"/>
              <a:t>Vapaan virtauksen estäminen, vesimassat peittävät alleen suuria maa-alueita </a:t>
            </a:r>
            <a:r>
              <a:rPr lang="fi-FI" dirty="0" smtClean="0">
                <a:sym typeface="Wingdings" pitchFamily="2" charset="2"/>
              </a:rPr>
              <a:t> haitat eläimille ja kasveille</a:t>
            </a:r>
            <a:endParaRPr lang="fi-FI" dirty="0" smtClean="0"/>
          </a:p>
          <a:p>
            <a:r>
              <a:rPr lang="fi-FI" dirty="0" smtClean="0"/>
              <a:t>Vesivoimasta tuotettu energia maksaa kuluttajalle hiukan enemmän</a:t>
            </a:r>
          </a:p>
          <a:p>
            <a:r>
              <a:rPr lang="fi-FI" dirty="0" smtClean="0"/>
              <a:t>Tekoaltaiden rakentaminen</a:t>
            </a:r>
          </a:p>
          <a:p>
            <a:r>
              <a:rPr lang="fi-FI" dirty="0" smtClean="0"/>
              <a:t>Pääosa joista valjastettu jo vesivoiman käyttöön Suomessa</a:t>
            </a:r>
          </a:p>
          <a:p>
            <a:r>
              <a:rPr lang="fi-FI" dirty="0" smtClean="0"/>
              <a:t>Talvella vettä virtaa vähän</a:t>
            </a:r>
          </a:p>
          <a:p>
            <a:r>
              <a:rPr lang="fi-FI" dirty="0" smtClean="0"/>
              <a:t>Kuivat kaudet joissakin maissa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8954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Aurinkoenergia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Hyödyt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Uusiutuvaa</a:t>
            </a:r>
          </a:p>
          <a:p>
            <a:r>
              <a:rPr lang="fi-FI" dirty="0" smtClean="0"/>
              <a:t>Saasteetonta</a:t>
            </a:r>
          </a:p>
          <a:p>
            <a:r>
              <a:rPr lang="fi-FI" dirty="0" smtClean="0"/>
              <a:t>Edullista</a:t>
            </a:r>
          </a:p>
          <a:p>
            <a:r>
              <a:rPr lang="fi-FI" dirty="0" smtClean="0"/>
              <a:t>Turvallista</a:t>
            </a:r>
          </a:p>
          <a:p>
            <a:r>
              <a:rPr lang="fi-FI" dirty="0" smtClean="0"/>
              <a:t>Laitteiden helppo asennus</a:t>
            </a:r>
          </a:p>
          <a:p>
            <a:r>
              <a:rPr lang="fi-FI" dirty="0" smtClean="0"/>
              <a:t>Hiljainen</a:t>
            </a:r>
          </a:p>
          <a:p>
            <a:endParaRPr lang="fi-FI" dirty="0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Haitat</a:t>
            </a:r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Kennot kalliita</a:t>
            </a:r>
          </a:p>
          <a:p>
            <a:r>
              <a:rPr lang="fi-FI" dirty="0" smtClean="0"/>
              <a:t>Saadaan hyödynnettyä vain vähäinen osa auringon energiasta</a:t>
            </a:r>
          </a:p>
          <a:p>
            <a:r>
              <a:rPr lang="fi-FI" dirty="0" smtClean="0"/>
              <a:t>Mahdollisia näköhaittoja</a:t>
            </a:r>
          </a:p>
          <a:p>
            <a:r>
              <a:rPr lang="fi-FI" dirty="0" smtClean="0"/>
              <a:t>Voidaan ottaa talteen vain päivällä</a:t>
            </a:r>
          </a:p>
          <a:p>
            <a:r>
              <a:rPr lang="fi-FI" dirty="0" smtClean="0"/>
              <a:t>Aurinkoenergian saanti riippuu vuodenajasta Suomessa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4095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Bioenergia</a:t>
            </a:r>
            <a:br>
              <a:rPr lang="fi-FI" dirty="0" smtClean="0"/>
            </a:br>
            <a:r>
              <a:rPr lang="fi-FI" dirty="0" smtClean="0"/>
              <a:t>(biomassa ja biokaasu)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Hyödyt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4419600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Uusiutuvaa</a:t>
            </a:r>
          </a:p>
          <a:p>
            <a:r>
              <a:rPr lang="fi-FI" dirty="0" smtClean="0"/>
              <a:t>Edullista </a:t>
            </a:r>
          </a:p>
          <a:p>
            <a:r>
              <a:rPr lang="fi-FI" dirty="0" smtClean="0"/>
              <a:t>Saasteetonta</a:t>
            </a:r>
          </a:p>
          <a:p>
            <a:r>
              <a:rPr lang="fi-FI" dirty="0" smtClean="0"/>
              <a:t>Helposti saatavilla</a:t>
            </a:r>
          </a:p>
          <a:p>
            <a:r>
              <a:rPr lang="fi-FI" dirty="0" smtClean="0"/>
              <a:t>Periaatteessa hiilineutraalia eli käyttö ei lisää ilmakehän hiilidioksidia (sitä sitoutuu samalla kasveihin)</a:t>
            </a:r>
          </a:p>
          <a:p>
            <a:r>
              <a:rPr lang="fi-FI" dirty="0" smtClean="0"/>
              <a:t>Voidaan käyttää ruuaksi kelpaamattomien kasvien osia, maatalouden ylituotantoa tai karjan lantaa energiakäyttöön</a:t>
            </a:r>
          </a:p>
          <a:p>
            <a:r>
              <a:rPr lang="fi-FI" dirty="0" smtClean="0"/>
              <a:t>Uudet mahdollisuudet maataloudelle</a:t>
            </a:r>
          </a:p>
          <a:p>
            <a:r>
              <a:rPr lang="fi-FI" dirty="0" smtClean="0"/>
              <a:t>Raaka-aineet edullisia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Haitat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4086944"/>
          </a:xfrm>
        </p:spPr>
        <p:txBody>
          <a:bodyPr>
            <a:normAutofit fontScale="70000" lnSpcReduction="20000"/>
          </a:bodyPr>
          <a:lstStyle/>
          <a:p>
            <a:r>
              <a:rPr lang="fi-FI" dirty="0" smtClean="0"/>
              <a:t>Jos puuta poltetaan enemmän, mitä alueen metsän vuotuinen kasvu on, vapauttaa liikaa hiilidioksidia, joka on kasvihuonekaasu</a:t>
            </a:r>
          </a:p>
          <a:p>
            <a:r>
              <a:rPr lang="fi-FI" dirty="0" smtClean="0"/>
              <a:t>Hiukkaspäästöt</a:t>
            </a:r>
          </a:p>
          <a:p>
            <a:r>
              <a:rPr lang="fi-FI" dirty="0" smtClean="0"/>
              <a:t>Öljypalmuviljelmien ja sokeriruokoplantaasien tieltä raivataan sademetsiä</a:t>
            </a:r>
          </a:p>
          <a:p>
            <a:r>
              <a:rPr lang="fi-FI" dirty="0" smtClean="0"/>
              <a:t>Monien kasvien viljelyyn käytetään paljon lannoitteita ja koneita</a:t>
            </a:r>
          </a:p>
          <a:p>
            <a:r>
              <a:rPr lang="fi-FI" dirty="0" smtClean="0"/>
              <a:t>Käytetään  hyvää ruuantuotantoon soveltuvaa maata bioenergian tuotantoon</a:t>
            </a:r>
          </a:p>
          <a:p>
            <a:r>
              <a:rPr lang="fi-FI" dirty="0" smtClean="0"/>
              <a:t>Korkeat energiakustannukset</a:t>
            </a:r>
          </a:p>
          <a:p>
            <a:r>
              <a:rPr lang="fi-FI" dirty="0" smtClean="0"/>
              <a:t>Valmistus kallista</a:t>
            </a:r>
          </a:p>
        </p:txBody>
      </p:sp>
    </p:spTree>
    <p:extLst>
      <p:ext uri="{BB962C8B-B14F-4D97-AF65-F5344CB8AC3E}">
        <p14:creationId xmlns:p14="http://schemas.microsoft.com/office/powerpoint/2010/main" val="243233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Geoterminen energia, maalämpö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Hyödyt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Tuliperäisestä maasta saa erittäin hyvin hyödynnettäväksi, mutta toimii kaikkialla</a:t>
            </a:r>
          </a:p>
          <a:p>
            <a:r>
              <a:rPr lang="fi-FI" dirty="0" smtClean="0"/>
              <a:t>Käyttö halpaa</a:t>
            </a:r>
          </a:p>
          <a:p>
            <a:r>
              <a:rPr lang="fi-FI" dirty="0" smtClean="0"/>
              <a:t>Saasteetonta</a:t>
            </a:r>
          </a:p>
          <a:p>
            <a:r>
              <a:rPr lang="fi-FI" dirty="0" smtClean="0"/>
              <a:t>Aina saatavilla</a:t>
            </a:r>
          </a:p>
          <a:p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Haitat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i-FI" dirty="0" smtClean="0"/>
              <a:t>Rakentaminen kallista</a:t>
            </a:r>
          </a:p>
          <a:p>
            <a:r>
              <a:rPr lang="fi-FI" dirty="0" smtClean="0"/>
              <a:t>Putket vaativat paljon pinta-alaa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233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Maaöljy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Hyödyt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Tuottaa paljon energiaa</a:t>
            </a:r>
          </a:p>
          <a:p>
            <a:r>
              <a:rPr lang="fi-FI" dirty="0" smtClean="0"/>
              <a:t>Monipuoliset käyttömahdollisuudet (myös muovit valmistetaan maaöljystä)</a:t>
            </a:r>
          </a:p>
          <a:p>
            <a:r>
              <a:rPr lang="fi-FI" dirty="0" smtClean="0"/>
              <a:t>Helppokäyttöisyys</a:t>
            </a:r>
          </a:p>
          <a:p>
            <a:r>
              <a:rPr lang="fi-FI" dirty="0" smtClean="0"/>
              <a:t>Helppo varastoida</a:t>
            </a:r>
          </a:p>
          <a:p>
            <a:r>
              <a:rPr lang="fi-FI" dirty="0" smtClean="0"/>
              <a:t>Voidaan jalostaa eri tuotteiksi</a:t>
            </a:r>
          </a:p>
          <a:p>
            <a:r>
              <a:rPr lang="fi-FI" dirty="0" smtClean="0"/>
              <a:t>Työllistää paljon ihmisiä</a:t>
            </a:r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Haitat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4230960"/>
          </a:xfrm>
        </p:spPr>
        <p:txBody>
          <a:bodyPr>
            <a:normAutofit fontScale="77500" lnSpcReduction="20000"/>
          </a:bodyPr>
          <a:lstStyle/>
          <a:p>
            <a:r>
              <a:rPr lang="fi-FI" dirty="0" smtClean="0"/>
              <a:t>Onnettomuudet porauslautoilla ja tavaraa kuljetettaessa</a:t>
            </a:r>
          </a:p>
          <a:p>
            <a:r>
              <a:rPr lang="fi-FI" dirty="0" smtClean="0"/>
              <a:t>Päästöt</a:t>
            </a:r>
          </a:p>
          <a:p>
            <a:r>
              <a:rPr lang="fi-FI" dirty="0" smtClean="0"/>
              <a:t>Uusiutumaton </a:t>
            </a:r>
            <a:r>
              <a:rPr lang="fi-FI" dirty="0" smtClean="0">
                <a:sym typeface="Wingdings" pitchFamily="2" charset="2"/>
              </a:rPr>
              <a:t> nykykäytöllä riittää jopa 250 vuodeksi (mukaan lukien hankalimmatkin öljyesiintymät esim. merien pohjissa)</a:t>
            </a:r>
            <a:endParaRPr lang="fi-FI" dirty="0" smtClean="0"/>
          </a:p>
          <a:p>
            <a:r>
              <a:rPr lang="fi-FI" dirty="0" smtClean="0"/>
              <a:t>Resurssien epätasainen jakautuminen </a:t>
            </a:r>
            <a:r>
              <a:rPr lang="fi-FI" dirty="0" smtClean="0">
                <a:sym typeface="Wingdings" pitchFamily="2" charset="2"/>
              </a:rPr>
              <a:t> konfliktiriskit</a:t>
            </a:r>
          </a:p>
          <a:p>
            <a:r>
              <a:rPr lang="fi-FI" dirty="0" smtClean="0">
                <a:sym typeface="Wingdings" pitchFamily="2" charset="2"/>
              </a:rPr>
              <a:t>Hinnanmuutokset</a:t>
            </a:r>
          </a:p>
          <a:p>
            <a:r>
              <a:rPr lang="fi-FI" dirty="0" smtClean="0">
                <a:sym typeface="Wingdings" pitchFamily="2" charset="2"/>
              </a:rPr>
              <a:t>Fossiilinen polttoaine  tulee loppumaan pian</a:t>
            </a:r>
          </a:p>
          <a:p>
            <a:r>
              <a:rPr lang="fi-FI" dirty="0" smtClean="0">
                <a:sym typeface="Wingdings" pitchFamily="2" charset="2"/>
              </a:rPr>
              <a:t>Ympäristöongelmat</a:t>
            </a:r>
          </a:p>
        </p:txBody>
      </p:sp>
    </p:spTree>
    <p:extLst>
      <p:ext uri="{BB962C8B-B14F-4D97-AF65-F5344CB8AC3E}">
        <p14:creationId xmlns:p14="http://schemas.microsoft.com/office/powerpoint/2010/main" val="243233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Maakaasu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Hyödyt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Monipuoliset käyttömahdollisuudet</a:t>
            </a:r>
          </a:p>
          <a:p>
            <a:r>
              <a:rPr lang="fi-FI" dirty="0" smtClean="0"/>
              <a:t>Helppokäyttöisyys</a:t>
            </a:r>
          </a:p>
          <a:p>
            <a:r>
              <a:rPr lang="fi-FI" dirty="0" smtClean="0"/>
              <a:t>Korkea lämpöarvo</a:t>
            </a:r>
          </a:p>
          <a:p>
            <a:r>
              <a:rPr lang="fi-FI" dirty="0" smtClean="0"/>
              <a:t>Jalostus helpompaa kuin öljyllä</a:t>
            </a:r>
          </a:p>
          <a:p>
            <a:r>
              <a:rPr lang="fi-FI" dirty="0" smtClean="0"/>
              <a:t>Hiilidioksidipäästöt pienemmät kuin öljyllä</a:t>
            </a:r>
          </a:p>
          <a:p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Haitat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Fossiilinen polttoaine, ei uusiudu</a:t>
            </a:r>
          </a:p>
          <a:p>
            <a:r>
              <a:rPr lang="fi-FI" dirty="0" smtClean="0"/>
              <a:t>Maakaasuvarat epätasaisesti jakautuneet Maapallolla </a:t>
            </a:r>
            <a:r>
              <a:rPr lang="fi-FI" dirty="0" smtClean="0">
                <a:sym typeface="Wingdings" pitchFamily="2" charset="2"/>
              </a:rPr>
              <a:t> aiheuttaa konflikteja</a:t>
            </a:r>
          </a:p>
          <a:p>
            <a:r>
              <a:rPr lang="fi-FI" dirty="0" smtClean="0">
                <a:sym typeface="Wingdings" pitchFamily="2" charset="2"/>
              </a:rPr>
              <a:t>Hiilidioksidipäästöt</a:t>
            </a:r>
          </a:p>
          <a:p>
            <a:r>
              <a:rPr lang="fi-FI" dirty="0" smtClean="0">
                <a:sym typeface="Wingdings" pitchFamily="2" charset="2"/>
              </a:rPr>
              <a:t>Toimii vain maakaasuverkoston alueella</a:t>
            </a:r>
          </a:p>
          <a:p>
            <a:pPr marL="114300" indent="0">
              <a:buNone/>
            </a:pP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233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Kivihiili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Hyödyt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Hyvä saatavuus</a:t>
            </a:r>
          </a:p>
          <a:p>
            <a:r>
              <a:rPr lang="fi-FI" dirty="0" smtClean="0"/>
              <a:t>Käyttöönotto ja polttaminen helppoa</a:t>
            </a:r>
          </a:p>
          <a:p>
            <a:r>
              <a:rPr lang="fi-FI" dirty="0" smtClean="0"/>
              <a:t>Edullinen</a:t>
            </a:r>
          </a:p>
          <a:p>
            <a:r>
              <a:rPr lang="fi-FI" dirty="0" smtClean="0"/>
              <a:t>Saatavilla eri puolilla maapalloa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Haitat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4158952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Palaessa syntyy runsaasti hiilidioksidia, typen ja rikin oksideja</a:t>
            </a:r>
            <a:r>
              <a:rPr lang="fi-FI" dirty="0"/>
              <a:t> </a:t>
            </a:r>
            <a:r>
              <a:rPr lang="fi-FI" dirty="0" smtClean="0"/>
              <a:t>(kuiva- ja märkälaskeumat) </a:t>
            </a:r>
            <a:r>
              <a:rPr lang="fi-FI" dirty="0" smtClean="0">
                <a:sym typeface="Wingdings" pitchFamily="2" charset="2"/>
              </a:rPr>
              <a:t> happamoittavat maaperää ja vesistöjä</a:t>
            </a:r>
          </a:p>
          <a:p>
            <a:r>
              <a:rPr lang="fi-FI" dirty="0" smtClean="0">
                <a:sym typeface="Wingdings" pitchFamily="2" charset="2"/>
              </a:rPr>
              <a:t>Hiilikaivoksissa tapahtuvat onnettomuudet</a:t>
            </a:r>
          </a:p>
          <a:p>
            <a:r>
              <a:rPr lang="fi-FI" dirty="0" smtClean="0">
                <a:sym typeface="Wingdings" pitchFamily="2" charset="2"/>
              </a:rPr>
              <a:t>Kivi- ja maakasat kaivosten läheisyydessä rumentavat maisemaa, samoin avolouhosten kuopat</a:t>
            </a:r>
          </a:p>
          <a:p>
            <a:r>
              <a:rPr lang="fi-FI" dirty="0" smtClean="0">
                <a:sym typeface="Wingdings" pitchFamily="2" charset="2"/>
              </a:rPr>
              <a:t>Uusiutumaton  nykykäytöllä riittävät useiksi sadoiksi vuosiksi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43233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Uraani (ydinvoima)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Hyödyt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Saadaan paljon energiaa</a:t>
            </a:r>
          </a:p>
          <a:p>
            <a:r>
              <a:rPr lang="fi-FI" dirty="0" smtClean="0"/>
              <a:t>Työllistää paljon ihmisiä</a:t>
            </a:r>
          </a:p>
          <a:p>
            <a:r>
              <a:rPr lang="fi-FI" dirty="0" smtClean="0"/>
              <a:t>Saasteeton, jos voimala toimii moitteettomasti</a:t>
            </a:r>
          </a:p>
          <a:p>
            <a:r>
              <a:rPr lang="fi-FI" dirty="0" smtClean="0"/>
              <a:t>Energian tuotto halpaa</a:t>
            </a:r>
          </a:p>
          <a:p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Haitat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4230960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Jätteiden loppusijoitus ja varastointi</a:t>
            </a:r>
          </a:p>
          <a:p>
            <a:r>
              <a:rPr lang="fi-FI" dirty="0" smtClean="0"/>
              <a:t>Ydinonnettomuudet</a:t>
            </a:r>
            <a:r>
              <a:rPr lang="fi-FI" dirty="0"/>
              <a:t> </a:t>
            </a:r>
            <a:r>
              <a:rPr lang="fi-FI" dirty="0" smtClean="0">
                <a:sym typeface="Wingdings" pitchFamily="2" charset="2"/>
              </a:rPr>
              <a:t> haitallinen radioaktiivinen laskeuma ja säteily (radioaktiivisuus)</a:t>
            </a:r>
          </a:p>
          <a:p>
            <a:r>
              <a:rPr lang="fi-FI" dirty="0" smtClean="0">
                <a:sym typeface="Wingdings" pitchFamily="2" charset="2"/>
              </a:rPr>
              <a:t>Rajalliset uraanivarat</a:t>
            </a:r>
          </a:p>
          <a:p>
            <a:r>
              <a:rPr lang="fi-FI" dirty="0" smtClean="0">
                <a:sym typeface="Wingdings" pitchFamily="2" charset="2"/>
              </a:rPr>
              <a:t>Voimalan käyttöikä on lyhyt</a:t>
            </a:r>
          </a:p>
          <a:p>
            <a:r>
              <a:rPr lang="fi-FI" dirty="0" smtClean="0">
                <a:sym typeface="Wingdings" pitchFamily="2" charset="2"/>
              </a:rPr>
              <a:t>Voimaloiden rakentaminen kallista</a:t>
            </a:r>
          </a:p>
          <a:p>
            <a:r>
              <a:rPr lang="fi-FI" dirty="0" smtClean="0">
                <a:sym typeface="Wingdings" pitchFamily="2" charset="2"/>
              </a:rPr>
              <a:t>Ristiriitaisuus</a:t>
            </a:r>
          </a:p>
          <a:p>
            <a:r>
              <a:rPr lang="fi-FI" dirty="0" smtClean="0">
                <a:sym typeface="Wingdings" pitchFamily="2" charset="2"/>
              </a:rPr>
              <a:t>Uraanin vaarallisuus</a:t>
            </a:r>
          </a:p>
          <a:p>
            <a:r>
              <a:rPr lang="fi-FI" dirty="0" smtClean="0">
                <a:sym typeface="Wingdings" pitchFamily="2" charset="2"/>
              </a:rPr>
              <a:t>Uraanin louhinta aiheuttaa ympäristöongelmia</a:t>
            </a:r>
          </a:p>
          <a:p>
            <a:endParaRPr lang="fi-FI" dirty="0" smtClean="0">
              <a:sym typeface="Wingdings" pitchFamily="2" charset="2"/>
            </a:endParaRP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43233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Turve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Hyödyt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Kotimaista</a:t>
            </a:r>
          </a:p>
          <a:p>
            <a:r>
              <a:rPr lang="fi-FI" dirty="0" smtClean="0"/>
              <a:t>Muodostunut suohon jääneistä kasveista</a:t>
            </a:r>
          </a:p>
          <a:p>
            <a:r>
              <a:rPr lang="fi-FI" dirty="0" smtClean="0"/>
              <a:t>Kestää murto-osan öljyn ja kivihiilen muodostumisesta</a:t>
            </a:r>
          </a:p>
          <a:p>
            <a:r>
              <a:rPr lang="fi-FI" dirty="0" smtClean="0"/>
              <a:t>Suomessa runsaasti soita</a:t>
            </a:r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Haitat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smtClean="0"/>
              <a:t>Hitaasti uusiutuva</a:t>
            </a:r>
          </a:p>
          <a:p>
            <a:r>
              <a:rPr lang="fi-FI" dirty="0" smtClean="0"/>
              <a:t>Lisää ilmakehään kasvihuonekaasuja sekä rikki- ja typpioksideja</a:t>
            </a:r>
          </a:p>
          <a:p>
            <a:r>
              <a:rPr lang="fi-FI" dirty="0" smtClean="0"/>
              <a:t>Turpeen keräämisessä syntyy pienhiukkasia ja pölyä</a:t>
            </a:r>
          </a:p>
          <a:p>
            <a:r>
              <a:rPr lang="fi-FI" dirty="0" smtClean="0"/>
              <a:t>Turpeen kerääminen vaatii suuria koneita</a:t>
            </a:r>
          </a:p>
          <a:p>
            <a:r>
              <a:rPr lang="fi-FI" dirty="0" smtClean="0"/>
              <a:t>Korjuu kesäaikana</a:t>
            </a:r>
          </a:p>
          <a:p>
            <a:r>
              <a:rPr lang="fi-FI" dirty="0" smtClean="0"/>
              <a:t>Säätila vaikuttaa korjuuseen</a:t>
            </a:r>
          </a:p>
          <a:p>
            <a:r>
              <a:rPr lang="fi-FI" dirty="0" smtClean="0"/>
              <a:t>Soiden kuivatus ja ojitus vaikuttavat luonnon tasapainoon</a:t>
            </a:r>
          </a:p>
          <a:p>
            <a:r>
              <a:rPr lang="fi-FI" dirty="0" smtClean="0"/>
              <a:t>Maisemalliset haitat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8050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Luonnonvarat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Aineettomia</a:t>
            </a:r>
          </a:p>
          <a:p>
            <a:pPr lvl="1"/>
            <a:r>
              <a:rPr lang="fi-FI" dirty="0" smtClean="0"/>
              <a:t>Ympäristön kauneus</a:t>
            </a:r>
          </a:p>
          <a:p>
            <a:pPr lvl="1"/>
            <a:r>
              <a:rPr lang="fi-FI" dirty="0" smtClean="0"/>
              <a:t>Luonnon monimuotoisuus</a:t>
            </a:r>
          </a:p>
          <a:p>
            <a:pPr lvl="1"/>
            <a:r>
              <a:rPr lang="fi-FI" dirty="0" smtClean="0"/>
              <a:t>Hiljaisuus</a:t>
            </a:r>
          </a:p>
          <a:p>
            <a:pPr lvl="1"/>
            <a:r>
              <a:rPr lang="fi-FI" dirty="0" smtClean="0"/>
              <a:t>Ympäristön puhtaus</a:t>
            </a:r>
          </a:p>
          <a:p>
            <a:r>
              <a:rPr lang="fi-FI" b="1" dirty="0" smtClean="0"/>
              <a:t>Aineelliset</a:t>
            </a:r>
          </a:p>
          <a:p>
            <a:pPr lvl="1"/>
            <a:r>
              <a:rPr lang="fi-FI" b="1" dirty="0" smtClean="0"/>
              <a:t>Uusiutuvat</a:t>
            </a:r>
            <a:r>
              <a:rPr lang="fi-FI" dirty="0" smtClean="0"/>
              <a:t>: aurinkoenergia, tuulienergia, vesivoima, biomassa, geoterminen energia (maalämpö), puhdas vesi</a:t>
            </a:r>
          </a:p>
          <a:p>
            <a:pPr lvl="1"/>
            <a:r>
              <a:rPr lang="fi-FI" b="1" dirty="0" smtClean="0"/>
              <a:t>Uusiutumattomat</a:t>
            </a:r>
            <a:r>
              <a:rPr lang="fi-FI" dirty="0" smtClean="0"/>
              <a:t>: maaöljy, maakaasu, ruskohiili, kivihiili</a:t>
            </a:r>
            <a:r>
              <a:rPr lang="fi-FI" smtClean="0"/>
              <a:t>, öljyliuske, </a:t>
            </a:r>
            <a:r>
              <a:rPr lang="fi-FI" dirty="0" smtClean="0"/>
              <a:t>uraani (ydinvoima), malmit (metallit)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1999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Metallit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hyödyt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Monipuoliset käyttömahdollisuudet</a:t>
            </a:r>
          </a:p>
          <a:p>
            <a:r>
              <a:rPr lang="fi-FI" dirty="0" smtClean="0"/>
              <a:t>Kestäviä</a:t>
            </a:r>
          </a:p>
          <a:p>
            <a:r>
              <a:rPr lang="fi-FI" dirty="0" smtClean="0"/>
              <a:t>Erilaisia ominaisuuksia </a:t>
            </a:r>
            <a:r>
              <a:rPr lang="fi-FI" smtClean="0"/>
              <a:t>eri metalleilla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haitat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i-FI" dirty="0" smtClean="0"/>
              <a:t>Loppuvat jossain vaiheessa</a:t>
            </a:r>
          </a:p>
          <a:p>
            <a:r>
              <a:rPr lang="fi-FI" dirty="0" smtClean="0"/>
              <a:t>Hapettuvat/ruostuvat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7998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Energianlähteet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Useimmat uusiutuvat luonnonvarat ovat peräisin Auringosta (kasvit, tuulivoima, vesivoima…), vain geoterminen energia on peräisin Maan sisällä tapahtuvasta radioaktiivisesta hajoamisesta</a:t>
            </a:r>
          </a:p>
          <a:p>
            <a:r>
              <a:rPr lang="fi-FI" dirty="0" smtClean="0"/>
              <a:t>Fossiiliset polttoaineet ovat uusiutumattomia luonnonvaroja</a:t>
            </a:r>
          </a:p>
          <a:p>
            <a:pPr lvl="1"/>
            <a:r>
              <a:rPr lang="fi-FI" dirty="0" smtClean="0"/>
              <a:t>Ovat syntyneet, kun kasvi- ja eläinperäinen jäte on peittynyt maakerrosten alle ja siitä on kovassa paineessa ja kuumuudessa sekä miljoonien vuosien kuluessa syntynyt hiiltä ja hiilivetyjä (öljyä)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2993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8" name="Picture 4" descr="Kuvahaun tulos haulle oil form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4624"/>
            <a:ext cx="9051373" cy="6208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022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Energianlähteet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Uusiutuvat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Tuulivoima</a:t>
            </a:r>
          </a:p>
          <a:p>
            <a:r>
              <a:rPr lang="fi-FI" dirty="0" smtClean="0"/>
              <a:t>Vesivoima</a:t>
            </a:r>
          </a:p>
          <a:p>
            <a:r>
              <a:rPr lang="fi-FI" dirty="0" smtClean="0"/>
              <a:t>Aurinkoenergia</a:t>
            </a:r>
          </a:p>
          <a:p>
            <a:r>
              <a:rPr lang="fi-FI" dirty="0" smtClean="0"/>
              <a:t>Biomassa</a:t>
            </a:r>
          </a:p>
          <a:p>
            <a:r>
              <a:rPr lang="fi-FI" dirty="0" smtClean="0"/>
              <a:t>Geoterminen energia</a:t>
            </a:r>
          </a:p>
          <a:p>
            <a:r>
              <a:rPr lang="fi-FI" dirty="0"/>
              <a:t>M</a:t>
            </a:r>
            <a:r>
              <a:rPr lang="fi-FI" dirty="0" smtClean="0"/>
              <a:t>aalämpö</a:t>
            </a:r>
          </a:p>
          <a:p>
            <a:endParaRPr lang="fi-FI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smtClean="0"/>
              <a:t>Uusiutumattomat</a:t>
            </a:r>
            <a:endParaRPr lang="fi-FI" dirty="0"/>
          </a:p>
        </p:txBody>
      </p:sp>
      <p:sp>
        <p:nvSpPr>
          <p:cNvPr id="7" name="Sisällön paikkamerkki 6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Maaöljy</a:t>
            </a:r>
          </a:p>
          <a:p>
            <a:r>
              <a:rPr lang="fi-FI" dirty="0" smtClean="0"/>
              <a:t>Maakaasu</a:t>
            </a:r>
          </a:p>
          <a:p>
            <a:r>
              <a:rPr lang="fi-FI" dirty="0" smtClean="0"/>
              <a:t>Ruskohiili</a:t>
            </a:r>
          </a:p>
          <a:p>
            <a:r>
              <a:rPr lang="fi-FI" dirty="0" smtClean="0"/>
              <a:t>Kivihiili</a:t>
            </a:r>
          </a:p>
          <a:p>
            <a:r>
              <a:rPr lang="fi-FI" dirty="0" smtClean="0"/>
              <a:t>Öljyliuske </a:t>
            </a:r>
          </a:p>
          <a:p>
            <a:r>
              <a:rPr lang="fi-FI" dirty="0" smtClean="0"/>
              <a:t>Uraani (ydinvoima)</a:t>
            </a:r>
          </a:p>
          <a:p>
            <a:r>
              <a:rPr lang="fi-FI" dirty="0" smtClean="0"/>
              <a:t>Turve (koska uusiutuu niin hitaasti, 1cm 100 vuodessa)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7853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30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492" y="692696"/>
            <a:ext cx="8341104" cy="543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23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pariTEhtävä</a:t>
            </a:r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Selvitä yhden uusiutumattoman ja yhden uusiutuvan </a:t>
            </a:r>
            <a:r>
              <a:rPr lang="fi-FI" dirty="0" smtClean="0"/>
              <a:t>energianlähteen hyötyjä ja haittoja </a:t>
            </a:r>
            <a:r>
              <a:rPr lang="fi-FI" smtClean="0"/>
              <a:t>parisi kanssa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521319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Kotitehtävä s. 34 T1-3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2048" t="25158" r="33338" b="15570"/>
          <a:stretch/>
        </p:blipFill>
        <p:spPr>
          <a:xfrm>
            <a:off x="63496" y="1268760"/>
            <a:ext cx="8973000" cy="5475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9009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teekki">
  <a:themeElements>
    <a:clrScheme name="Apteekki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teekki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teekki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5161</TotalTime>
  <Words>657</Words>
  <Application>Microsoft Office PowerPoint</Application>
  <PresentationFormat>Näytössä katseltava diaesitys (4:3)</PresentationFormat>
  <Paragraphs>181</Paragraphs>
  <Slides>20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20</vt:i4>
      </vt:variant>
    </vt:vector>
  </HeadingPairs>
  <TitlesOfParts>
    <vt:vector size="25" baseType="lpstr">
      <vt:lpstr>Arial</vt:lpstr>
      <vt:lpstr>Book Antiqua</vt:lpstr>
      <vt:lpstr>Century Gothic</vt:lpstr>
      <vt:lpstr>Wingdings</vt:lpstr>
      <vt:lpstr>Apteekki</vt:lpstr>
      <vt:lpstr>Kpl 5 Luonnonvarat ja energianlähteet</vt:lpstr>
      <vt:lpstr>Luonnonvarat</vt:lpstr>
      <vt:lpstr>Energianlähteet</vt:lpstr>
      <vt:lpstr>PowerPoint-esitys</vt:lpstr>
      <vt:lpstr>Energianlähteet</vt:lpstr>
      <vt:lpstr>PowerPoint-esitys</vt:lpstr>
      <vt:lpstr>PowerPoint-esitys</vt:lpstr>
      <vt:lpstr>pariTEhtävä</vt:lpstr>
      <vt:lpstr>Kotitehtävä s. 34 T1-3</vt:lpstr>
      <vt:lpstr>Tuulivoima</vt:lpstr>
      <vt:lpstr>Vesivoima</vt:lpstr>
      <vt:lpstr>Aurinkoenergia</vt:lpstr>
      <vt:lpstr>Bioenergia (biomassa ja biokaasu)</vt:lpstr>
      <vt:lpstr>Geoterminen energia, maalämpö</vt:lpstr>
      <vt:lpstr>Maaöljy</vt:lpstr>
      <vt:lpstr>Maakaasu</vt:lpstr>
      <vt:lpstr>Kivihiili</vt:lpstr>
      <vt:lpstr>Uraani (ydinvoima)</vt:lpstr>
      <vt:lpstr>Turve</vt:lpstr>
      <vt:lpstr>Metallit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Kpl 8 Luonnonvarat ja energianlähteet</dc:title>
  <dc:creator>Reetta Luomanen</dc:creator>
  <cp:lastModifiedBy>Reetta Luomanen</cp:lastModifiedBy>
  <cp:revision>68</cp:revision>
  <cp:lastPrinted>2016-03-10T14:15:28Z</cp:lastPrinted>
  <dcterms:created xsi:type="dcterms:W3CDTF">2013-03-21T08:00:32Z</dcterms:created>
  <dcterms:modified xsi:type="dcterms:W3CDTF">2018-03-06T17:06:32Z</dcterms:modified>
</cp:coreProperties>
</file>