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75BD10-360A-4B30-EB3A-FA838F754FF1}" v="1194" dt="2020-09-06T14:06:45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975BD10-360A-4B30-EB3A-FA838F754FF1}"/>
    <pc:docChg chg="modSld">
      <pc:chgData name="" userId="" providerId="" clId="Web-{5975BD10-360A-4B30-EB3A-FA838F754FF1}" dt="2020-09-06T13:16:28.897" v="17" actId="20577"/>
      <pc:docMkLst>
        <pc:docMk/>
      </pc:docMkLst>
      <pc:sldChg chg="modSp">
        <pc:chgData name="" userId="" providerId="" clId="Web-{5975BD10-360A-4B30-EB3A-FA838F754FF1}" dt="2020-09-06T13:16:28.897" v="16" actId="20577"/>
        <pc:sldMkLst>
          <pc:docMk/>
          <pc:sldMk cId="782385677" sldId="256"/>
        </pc:sldMkLst>
        <pc:spChg chg="mod">
          <ac:chgData name="" userId="" providerId="" clId="Web-{5975BD10-360A-4B30-EB3A-FA838F754FF1}" dt="2020-09-06T13:16:28.897" v="16" actId="20577"/>
          <ac:spMkLst>
            <pc:docMk/>
            <pc:sldMk cId="782385677" sldId="256"/>
            <ac:spMk id="2" creationId="{00000000-0000-0000-0000-000000000000}"/>
          </ac:spMkLst>
        </pc:spChg>
      </pc:sldChg>
    </pc:docChg>
  </pc:docChgLst>
  <pc:docChgLst>
    <pc:chgData name="Teittinen Kari-Pekka" userId="S::kari-pekka.teittinen@edu.kotka.fi::66956dac-0594-4d3c-ae91-d032b50db9d7" providerId="AD" clId="Web-{5975BD10-360A-4B30-EB3A-FA838F754FF1}"/>
    <pc:docChg chg="addSld modSld addMainMaster delMainMaster">
      <pc:chgData name="Teittinen Kari-Pekka" userId="S::kari-pekka.teittinen@edu.kotka.fi::66956dac-0594-4d3c-ae91-d032b50db9d7" providerId="AD" clId="Web-{5975BD10-360A-4B30-EB3A-FA838F754FF1}" dt="2020-09-06T14:06:45.941" v="1180" actId="1076"/>
      <pc:docMkLst>
        <pc:docMk/>
      </pc:docMkLst>
      <pc:sldChg chg="modSp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782385677" sldId="256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782385677" sldId="256"/>
            <ac:spMk id="2" creationId="{00000000-0000-0000-0000-000000000000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782385677" sldId="256"/>
            <ac:spMk id="3" creationId="{00000000-0000-0000-0000-000000000000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1928198867" sldId="257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928198867" sldId="257"/>
            <ac:spMk id="2" creationId="{1A7BF5D1-65C4-42B6-AB4F-B0E07CDFB2CC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928198867" sldId="257"/>
            <ac:spMk id="3" creationId="{3B1B7AF8-897C-434C-9B86-F7FF4BD65D0F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3920400546" sldId="258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920400546" sldId="258"/>
            <ac:spMk id="2" creationId="{E775BBB6-D37B-4B4A-B05C-D4191A63522B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920400546" sldId="258"/>
            <ac:spMk id="3" creationId="{15F2FEA5-FBE6-4984-9F9D-08668A657B59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3975366046" sldId="259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975366046" sldId="259"/>
            <ac:spMk id="2" creationId="{9CEBC597-700E-4A81-B12C-A4F3FEAC156C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975366046" sldId="259"/>
            <ac:spMk id="3" creationId="{FDA8FC04-F9B8-47E9-98DA-37026B903A2D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950500768" sldId="260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950500768" sldId="260"/>
            <ac:spMk id="2" creationId="{CDB27CBC-6CE3-4002-9BD5-328619E09E44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950500768" sldId="260"/>
            <ac:spMk id="3" creationId="{B7AF5093-E98F-4609-97D9-4DE2DCD86AEA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45.941" v="1180" actId="1076"/>
        <pc:sldMkLst>
          <pc:docMk/>
          <pc:sldMk cId="3419165162" sldId="261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419165162" sldId="261"/>
            <ac:spMk id="2" creationId="{7EE782D3-78EB-407A-8BEB-39A040E7B434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45.941" v="1180" actId="1076"/>
          <ac:spMkLst>
            <pc:docMk/>
            <pc:sldMk cId="3419165162" sldId="261"/>
            <ac:spMk id="3" creationId="{256D8977-DE21-470B-A68F-2A4FF40815BE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1150191931" sldId="262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150191931" sldId="262"/>
            <ac:spMk id="2" creationId="{05F3B65E-1992-4464-A21C-80222B2306D2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150191931" sldId="262"/>
            <ac:spMk id="3" creationId="{5C807B8A-359B-40D8-9052-407A127B9E5B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1488231509" sldId="263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488231509" sldId="263"/>
            <ac:spMk id="2" creationId="{A4871F18-6230-41E2-86EE-B5DAA54CF044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1488231509" sldId="263"/>
            <ac:spMk id="3" creationId="{65FC3BBF-5DBA-4D55-B09F-568E84E7F09F}"/>
          </ac:spMkLst>
        </pc:spChg>
      </pc:sldChg>
      <pc:sldChg chg="modSp new mod modClrScheme chgLayout">
        <pc:chgData name="Teittinen Kari-Pekka" userId="S::kari-pekka.teittinen@edu.kotka.fi::66956dac-0594-4d3c-ae91-d032b50db9d7" providerId="AD" clId="Web-{5975BD10-360A-4B30-EB3A-FA838F754FF1}" dt="2020-09-06T14:06:39.003" v="1179"/>
        <pc:sldMkLst>
          <pc:docMk/>
          <pc:sldMk cId="3503333971" sldId="264"/>
        </pc:sldMkLst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503333971" sldId="264"/>
            <ac:spMk id="2" creationId="{428D7100-9D05-420B-BA7E-C45D84EFE520}"/>
          </ac:spMkLst>
        </pc:spChg>
        <pc:spChg chg="mod ord">
          <ac:chgData name="Teittinen Kari-Pekka" userId="S::kari-pekka.teittinen@edu.kotka.fi::66956dac-0594-4d3c-ae91-d032b50db9d7" providerId="AD" clId="Web-{5975BD10-360A-4B30-EB3A-FA838F754FF1}" dt="2020-09-06T14:06:39.003" v="1179"/>
          <ac:spMkLst>
            <pc:docMk/>
            <pc:sldMk cId="3503333971" sldId="264"/>
            <ac:spMk id="3" creationId="{A6ACD453-D04A-4F09-9368-F855B6B1DAE5}"/>
          </ac:spMkLst>
        </pc:spChg>
      </pc:sldChg>
      <pc:sldMasterChg chg="del delSldLayout">
        <pc:chgData name="Teittinen Kari-Pekka" userId="S::kari-pekka.teittinen@edu.kotka.fi::66956dac-0594-4d3c-ae91-d032b50db9d7" providerId="AD" clId="Web-{5975BD10-360A-4B30-EB3A-FA838F754FF1}" dt="2020-09-06T14:05:00.469" v="1116"/>
        <pc:sldMasterMkLst>
          <pc:docMk/>
          <pc:sldMasterMk cId="1034520112" sldId="2147483648"/>
        </pc:sldMasterMkLst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Teittinen Kari-Pekka" userId="S::kari-pekka.teittinen@edu.kotka.fi::66956dac-0594-4d3c-ae91-d032b50db9d7" providerId="AD" clId="Web-{5975BD10-360A-4B30-EB3A-FA838F754FF1}" dt="2020-09-06T14:05:00.469" v="1116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del addSldLayout delSldLayout modSldLayout">
        <pc:chgData name="Teittinen Kari-Pekka" userId="S::kari-pekka.teittinen@edu.kotka.fi::66956dac-0594-4d3c-ae91-d032b50db9d7" providerId="AD" clId="Web-{5975BD10-360A-4B30-EB3A-FA838F754FF1}" dt="2020-09-06T14:05:07.313" v="1117"/>
        <pc:sldMasterMkLst>
          <pc:docMk/>
          <pc:sldMasterMk cId="531984636" sldId="2147483660"/>
        </pc:sldMasterMkLst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4149689637" sldId="214748366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1116445970" sldId="214748366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2158696695" sldId="2147483663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1415129673" sldId="2147483664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541292725" sldId="214748366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158008435" sldId="214748366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651055131" sldId="214748366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4207349744" sldId="214748366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4141746606" sldId="214748366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1336232415" sldId="214748367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5:07.313" v="1117"/>
          <pc:sldLayoutMkLst>
            <pc:docMk/>
            <pc:sldMasterMk cId="531984636" sldId="2147483660"/>
            <pc:sldLayoutMk cId="3107806359" sldId="2147483671"/>
          </pc:sldLayoutMkLst>
        </pc:sldLayoutChg>
      </pc:sldMasterChg>
      <pc:sldMasterChg chg="add del addSldLayout delSldLayout modSldLayout">
        <pc:chgData name="Teittinen Kari-Pekka" userId="S::kari-pekka.teittinen@edu.kotka.fi::66956dac-0594-4d3c-ae91-d032b50db9d7" providerId="AD" clId="Web-{5975BD10-360A-4B30-EB3A-FA838F754FF1}" dt="2020-09-06T14:06:13.799" v="1176"/>
        <pc:sldMasterMkLst>
          <pc:docMk/>
          <pc:sldMasterMk cId="1753275909" sldId="2147483672"/>
        </pc:sldMasterMkLst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1788077533" sldId="2147483673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472704807" sldId="2147483674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861662358" sldId="214748367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1983690596" sldId="214748367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3262501626" sldId="214748367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172239092" sldId="214748367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167027062" sldId="214748367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960461513" sldId="214748368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914687587" sldId="214748368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730759060" sldId="214748368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13.799" v="1176"/>
          <pc:sldLayoutMkLst>
            <pc:docMk/>
            <pc:sldMasterMk cId="1753275909" sldId="2147483672"/>
            <pc:sldLayoutMk cId="2934313837" sldId="2147483683"/>
          </pc:sldLayoutMkLst>
        </pc:sldLayoutChg>
      </pc:sldMasterChg>
      <pc:sldMasterChg chg="add del addSldLayout delSldLayout modSldLayout">
        <pc:chgData name="Teittinen Kari-Pekka" userId="S::kari-pekka.teittinen@edu.kotka.fi::66956dac-0594-4d3c-ae91-d032b50db9d7" providerId="AD" clId="Web-{5975BD10-360A-4B30-EB3A-FA838F754FF1}" dt="2020-09-06T14:06:22.143" v="1177"/>
        <pc:sldMasterMkLst>
          <pc:docMk/>
          <pc:sldMasterMk cId="1190865524" sldId="2147483684"/>
        </pc:sldMasterMkLst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3506874742" sldId="214748368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3158352336" sldId="214748368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1465213555" sldId="214748368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2680985432" sldId="214748368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1690777011" sldId="214748368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3616440524" sldId="214748369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1803566879" sldId="214748369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1997774661" sldId="214748369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3630416742" sldId="2147483693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657225388" sldId="2147483694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22.143" v="1177"/>
          <pc:sldLayoutMkLst>
            <pc:docMk/>
            <pc:sldMasterMk cId="1190865524" sldId="2147483684"/>
            <pc:sldLayoutMk cId="3278738643" sldId="2147483695"/>
          </pc:sldLayoutMkLst>
        </pc:sldLayoutChg>
      </pc:sldMasterChg>
      <pc:sldMasterChg chg="add del addSldLayout delSldLayout modSldLayout">
        <pc:chgData name="Teittinen Kari-Pekka" userId="S::kari-pekka.teittinen@edu.kotka.fi::66956dac-0594-4d3c-ae91-d032b50db9d7" providerId="AD" clId="Web-{5975BD10-360A-4B30-EB3A-FA838F754FF1}" dt="2020-09-06T14:06:32.144" v="1178"/>
        <pc:sldMasterMkLst>
          <pc:docMk/>
          <pc:sldMasterMk cId="1030127079" sldId="2147483696"/>
        </pc:sldMasterMkLst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3315055479" sldId="214748369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2448031003" sldId="214748369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2942653395" sldId="214748369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552401823" sldId="214748370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3409198998" sldId="214748370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1808715562" sldId="214748370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3351157478" sldId="2147483703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238390213" sldId="2147483704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3198760722" sldId="214748370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414927070" sldId="214748370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85759223" sldId="214748370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1313745088" sldId="214748370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229538643" sldId="214748370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1224909600" sldId="214748371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2761942196" sldId="214748371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1791170419" sldId="214748371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2.144" v="1178"/>
          <pc:sldLayoutMkLst>
            <pc:docMk/>
            <pc:sldMasterMk cId="1030127079" sldId="2147483696"/>
            <pc:sldLayoutMk cId="3796489461" sldId="2147483713"/>
          </pc:sldLayoutMkLst>
        </pc:sldLayoutChg>
      </pc:sldMasterChg>
      <pc:sldMasterChg chg="add del addSldLayout delSldLayout modSldLayout">
        <pc:chgData name="Teittinen Kari-Pekka" userId="S::kari-pekka.teittinen@edu.kotka.fi::66956dac-0594-4d3c-ae91-d032b50db9d7" providerId="AD" clId="Web-{5975BD10-360A-4B30-EB3A-FA838F754FF1}" dt="2020-09-06T14:06:39.003" v="1179"/>
        <pc:sldMasterMkLst>
          <pc:docMk/>
          <pc:sldMasterMk cId="1866782674" sldId="2147483714"/>
        </pc:sldMasterMkLst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94736835" sldId="214748371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2987140371" sldId="214748371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1838056425" sldId="214748371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1071514197" sldId="2147483718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2234591515" sldId="2147483719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145641805" sldId="2147483720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3674849519" sldId="2147483721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3089442264" sldId="2147483722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835337561" sldId="2147483723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431973839" sldId="2147483724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2212770805" sldId="2147483725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3304231565" sldId="2147483726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3597415587" sldId="2147483727"/>
          </pc:sldLayoutMkLst>
        </pc:sldLayoutChg>
        <pc:sldLayoutChg chg="add del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1866782674" sldId="2147483714"/>
            <pc:sldLayoutMk cId="3678702225" sldId="2147483728"/>
          </pc:sldLayoutMkLst>
        </pc:sldLayoutChg>
      </pc:sldMasterChg>
      <pc:sldMasterChg chg="add addSldLayout modSldLayout">
        <pc:chgData name="Teittinen Kari-Pekka" userId="S::kari-pekka.teittinen@edu.kotka.fi::66956dac-0594-4d3c-ae91-d032b50db9d7" providerId="AD" clId="Web-{5975BD10-360A-4B30-EB3A-FA838F754FF1}" dt="2020-09-06T14:06:39.003" v="1179"/>
        <pc:sldMasterMkLst>
          <pc:docMk/>
          <pc:sldMasterMk cId="2133759815" sldId="2147483729"/>
        </pc:sldMasterMkLst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683094860" sldId="2147483730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982887934" sldId="2147483731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910671537" sldId="2147483732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1959061478" sldId="2147483733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060584378" sldId="2147483734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2477601582" sldId="2147483735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512508156" sldId="2147483736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737228622" sldId="2147483737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83455050" sldId="2147483738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2719184333" sldId="2147483739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42541413" sldId="2147483740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1378232993" sldId="2147483741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1200754028" sldId="2147483742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1262827942" sldId="2147483743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1391967719" sldId="2147483744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3343828855" sldId="2147483745"/>
          </pc:sldLayoutMkLst>
        </pc:sldLayoutChg>
        <pc:sldLayoutChg chg="add mod replId">
          <pc:chgData name="Teittinen Kari-Pekka" userId="S::kari-pekka.teittinen@edu.kotka.fi::66956dac-0594-4d3c-ae91-d032b50db9d7" providerId="AD" clId="Web-{5975BD10-360A-4B30-EB3A-FA838F754FF1}" dt="2020-09-06T14:06:39.003" v="1179"/>
          <pc:sldLayoutMkLst>
            <pc:docMk/>
            <pc:sldMasterMk cId="2133759815" sldId="2147483729"/>
            <pc:sldLayoutMk cId="2235978307" sldId="214748374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0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8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1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32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54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27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67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28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7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8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7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8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0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50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22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75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atieto.fi/suomen-kanalat/kanalatyypit" TargetMode="External"/><Relationship Id="rId2" Type="http://schemas.openxmlformats.org/officeDocument/2006/relationships/hyperlink" Target="http://www.nautatieto.fi/tuotanto/maidontuotant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Kioton_p%C3%B6yt%C3%A4kirja" TargetMode="External"/><Relationship Id="rId2" Type="http://schemas.openxmlformats.org/officeDocument/2006/relationships/hyperlink" Target="https://fi.wikipedia.org/wiki/Teollinen_vallankumou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i.wikipedia.org/wiki/CFC-yhdiste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Kestävä kehitys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7BF5D1-65C4-42B6-AB4F-B0E07CDFB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1B7AF8-897C-434C-9B86-F7FF4BD65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457200" indent="-457200"/>
            <a:r>
              <a:rPr lang="fi-FI">
                <a:ea typeface="+mn-lt"/>
                <a:cs typeface="+mn-lt"/>
              </a:rPr>
              <a:t>Kestävä kehitys tarkoittaa päätöksiä ja ratkaisuja, jotka auttavat maapalloamme ja sen asukkaita selviämään myös tulevaisuudessa. 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  <a:p>
            <a:pPr marL="457200" indent="-457200"/>
            <a:r>
              <a:rPr lang="fi-FI">
                <a:ea typeface="+mn-lt"/>
                <a:cs typeface="+mn-lt"/>
              </a:rPr>
              <a:t>Jokainen maapallon asukas voi osallistua kestävään kehitykseen jokapäiväisillä pienillä valinnoillaan esimerkiksi</a:t>
            </a:r>
          </a:p>
          <a:p>
            <a:pPr marL="457200" indent="-457200"/>
            <a:r>
              <a:rPr lang="fi-FI">
                <a:ea typeface="+mn-lt"/>
                <a:cs typeface="+mn-lt"/>
              </a:rPr>
              <a:t>ruokaan, jota syömme.</a:t>
            </a:r>
          </a:p>
          <a:p>
            <a:pPr marL="457200" indent="-457200"/>
            <a:r>
              <a:rPr lang="fi-FI">
                <a:ea typeface="+mn-lt"/>
                <a:cs typeface="+mn-lt"/>
              </a:rPr>
              <a:t>tavaroihin, joita ostamme.</a:t>
            </a:r>
          </a:p>
          <a:p>
            <a:pPr marL="457200" indent="-457200"/>
            <a:r>
              <a:rPr lang="fi-FI">
                <a:ea typeface="+mn-lt"/>
                <a:cs typeface="+mn-lt"/>
              </a:rPr>
              <a:t>tapoihin, joilla liikumme.</a:t>
            </a:r>
          </a:p>
          <a:p>
            <a:pPr marL="457200" indent="-457200"/>
            <a:r>
              <a:rPr lang="fi-FI">
                <a:ea typeface="+mn-lt"/>
                <a:cs typeface="+mn-lt"/>
              </a:rPr>
              <a:t>tapoihin kuinka elämme kotona.</a:t>
            </a:r>
          </a:p>
          <a:p>
            <a:pPr marL="457200" indent="-457200"/>
            <a:r>
              <a:rPr lang="fi-FI">
                <a:ea typeface="+mn-lt"/>
                <a:cs typeface="+mn-lt"/>
              </a:rPr>
              <a:t>tapoihin , joilla olemme tekemisissä toistemme kanssa.</a:t>
            </a:r>
            <a:r>
              <a:rPr lang="fi-FI" dirty="0">
                <a:ea typeface="+mn-lt"/>
                <a:cs typeface="+mn-lt"/>
              </a:rPr>
              <a:t/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/>
            </a:r>
            <a:br>
              <a:rPr lang="fi-FI" dirty="0">
                <a:ea typeface="+mn-lt"/>
                <a:cs typeface="+mn-lt"/>
              </a:rPr>
            </a:br>
            <a:r>
              <a:rPr lang="fi-FI" dirty="0">
                <a:ea typeface="+mn-lt"/>
                <a:cs typeface="+mn-lt"/>
              </a:rPr>
              <a:t/>
            </a:r>
            <a:br>
              <a:rPr lang="fi-FI" dirty="0">
                <a:ea typeface="+mn-lt"/>
                <a:cs typeface="+mn-lt"/>
              </a:rPr>
            </a:b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8198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75BBB6-D37B-4B4A-B05C-D4191A635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Ruoan tuotanto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F2FEA5-FBE6-4984-9F9D-08668A657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>
                <a:ea typeface="+mn-lt"/>
                <a:cs typeface="+mn-lt"/>
              </a:rPr>
              <a:t>Esimerkiksi naudanlihan tuotanto on valtava ympäristön kuormittaja. </a:t>
            </a:r>
          </a:p>
          <a:p>
            <a:r>
              <a:rPr lang="fi-FI">
                <a:ea typeface="+mn-lt"/>
                <a:cs typeface="+mn-lt"/>
              </a:rPr>
              <a:t>Jokainen tuotettu nautakilogramma tuottaa 15 kg hiilidioksidia, mikä vastaa yli 100 km automatkan hiilidioksidipäästöjä. </a:t>
            </a:r>
          </a:p>
          <a:p>
            <a:r>
              <a:rPr lang="fi-FI">
                <a:ea typeface="+mn-lt"/>
                <a:cs typeface="+mn-lt"/>
              </a:rPr>
              <a:t>Vastaavasti broilerikilon hiilidioksidikuorman havaittiin olevan "vain" 4 kg, mikä vastaa alle 30 km autoilun päästöjä. </a:t>
            </a:r>
          </a:p>
          <a:p>
            <a:r>
              <a:rPr lang="fi-FI">
                <a:ea typeface="+mn-lt"/>
                <a:cs typeface="+mn-lt"/>
              </a:rPr>
              <a:t>Nautakilo tuottaa siis moninkertaisen ympäristökuorman broilerin lihaan verrattuna.</a:t>
            </a:r>
          </a:p>
          <a:p>
            <a:r>
              <a:rPr lang="fi-FI" dirty="0">
                <a:ea typeface="+mn-lt"/>
                <a:cs typeface="+mn-lt"/>
              </a:rPr>
              <a:t> </a:t>
            </a:r>
            <a:r>
              <a:rPr lang="fi-FI">
                <a:ea typeface="+mn-lt"/>
                <a:cs typeface="+mn-lt"/>
              </a:rPr>
              <a:t>Ympäristötekijöitä tarkasteltaessa naudanliha kannattaisikin korvata broilerilla.</a:t>
            </a:r>
          </a:p>
          <a:p>
            <a:r>
              <a:rPr lang="fi-FI">
                <a:ea typeface="+mn-lt"/>
                <a:cs typeface="+mn-lt"/>
              </a:rPr>
              <a:t>Ympäristötekijöiden ohella tulisi kiinnittää huomiota myös tuotantoeläinten elinoloihin.</a:t>
            </a:r>
          </a:p>
          <a:p>
            <a:r>
              <a:rPr lang="fi-FI">
                <a:ea typeface="+mn-lt"/>
                <a:cs typeface="+mn-lt"/>
              </a:rPr>
              <a:t>Suomessakin osa naudoista elää kaulasta köytettyinä vailla liikkumatilaa niin kutsutuissa </a:t>
            </a:r>
            <a:r>
              <a:rPr lang="fi-FI" dirty="0">
                <a:ea typeface="+mn-lt"/>
                <a:cs typeface="+mn-lt"/>
                <a:hlinkClick r:id="rId2"/>
              </a:rPr>
              <a:t>parsinavetoissa</a:t>
            </a:r>
            <a:r>
              <a:rPr lang="fi-FI">
                <a:ea typeface="+mn-lt"/>
                <a:cs typeface="+mn-lt"/>
              </a:rPr>
              <a:t>. </a:t>
            </a:r>
          </a:p>
          <a:p>
            <a:r>
              <a:rPr lang="fi-FI">
                <a:ea typeface="+mn-lt"/>
                <a:cs typeface="+mn-lt"/>
              </a:rPr>
              <a:t>Myös tavallisen </a:t>
            </a:r>
            <a:r>
              <a:rPr lang="fi-FI" dirty="0">
                <a:ea typeface="+mn-lt"/>
                <a:cs typeface="+mn-lt"/>
                <a:hlinkClick r:id="rId3"/>
              </a:rPr>
              <a:t>broilerin elinolot</a:t>
            </a:r>
            <a:r>
              <a:rPr lang="fi-FI">
                <a:ea typeface="+mn-lt"/>
                <a:cs typeface="+mn-lt"/>
              </a:rPr>
              <a:t> ovat tukalat. Yhdelle linnulle kun saattaa olla varattuna vain A4-paperin kokoinen elintila. </a:t>
            </a:r>
          </a:p>
          <a:p>
            <a:r>
              <a:rPr lang="fi-FI">
                <a:ea typeface="+mn-lt"/>
                <a:cs typeface="+mn-lt"/>
              </a:rPr>
              <a:t>Luomutiloilla asiat ovat hieman paremmin, koska eläimillä on enemmän tilaa liikkua ja myös ulkoilumahdollisuudet on kirjattu lakiin. 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0400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EBC597-700E-4A81-B12C-A4F3FEAC1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Kierrätys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A8FC04-F9B8-47E9-98DA-37026B903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cs typeface="Calibri" panose="020F0502020204030204"/>
            </a:endParaRPr>
          </a:p>
          <a:p>
            <a:r>
              <a:rPr lang="fi-FI">
                <a:ea typeface="+mn-lt"/>
                <a:cs typeface="+mn-lt"/>
              </a:rPr>
              <a:t>Kierrätys tarkoittaa materiaalien, asioiden ja esineiden uudelleenkäyttöä. </a:t>
            </a:r>
          </a:p>
          <a:p>
            <a:r>
              <a:rPr lang="fi-FI">
                <a:ea typeface="+mn-lt"/>
                <a:cs typeface="+mn-lt"/>
              </a:rPr>
              <a:t>Lähes kaikki jäte, mitä esimerkiksi kotitalouksissa syntyy, voidaan kierrättää uudelleenkäyttöä varten. </a:t>
            </a:r>
          </a:p>
          <a:p>
            <a:r>
              <a:rPr lang="fi-FI">
                <a:ea typeface="+mn-lt"/>
                <a:cs typeface="+mn-lt"/>
              </a:rPr>
              <a:t>Nykyajan suurten tuotantomäärien ja resurssipulan vuoksi on ensiarvoisen tärkeää huolehtia siitä, että syntyvä jäte lajitellaan mahdollisimman tarkasti.</a:t>
            </a:r>
            <a:endParaRPr lang="fi-FI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536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B27CBC-6CE3-4002-9BD5-328619E09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Ilmaston lämpeneminen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AF5093-E98F-4609-97D9-4DE2DCD86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endParaRPr lang="fi-FI" dirty="0">
              <a:cs typeface="Calibri" panose="020F0502020204030204"/>
            </a:endParaRPr>
          </a:p>
          <a:p>
            <a:r>
              <a:rPr lang="fi-FI">
                <a:ea typeface="+mn-lt"/>
                <a:cs typeface="+mn-lt"/>
              </a:rPr>
              <a:t>Ilmaston lämpeneminen tarkoittaa viime vuosikymmeninä tapahtunutta maapallon ilmakehän ja merien keskilämpötilan nousua. </a:t>
            </a:r>
          </a:p>
          <a:p>
            <a:r>
              <a:rPr lang="fi-FI">
                <a:ea typeface="+mn-lt"/>
                <a:cs typeface="+mn-lt"/>
              </a:rPr>
              <a:t>On lähes kiistaton tosiasia, että lämpötilan kasvu on seurausta ihmisen toiminnasta. </a:t>
            </a:r>
          </a:p>
          <a:p>
            <a:r>
              <a:rPr lang="fi-FI" dirty="0">
                <a:ea typeface="+mn-lt"/>
                <a:cs typeface="+mn-lt"/>
                <a:hlinkClick r:id="rId2"/>
              </a:rPr>
              <a:t>Teollisesta vallankumouksesta</a:t>
            </a:r>
            <a:r>
              <a:rPr lang="fi-FI">
                <a:ea typeface="+mn-lt"/>
                <a:cs typeface="+mn-lt"/>
              </a:rPr>
              <a:t> alkanut massateollisuus on lisännyt erityisesti hiilidioksidin määrää ilmakehässä. </a:t>
            </a:r>
          </a:p>
          <a:p>
            <a:r>
              <a:rPr lang="fi-FI">
                <a:ea typeface="+mn-lt"/>
                <a:cs typeface="+mn-lt"/>
              </a:rPr>
              <a:t>Suurin osa ihmisen aiheuttamista hiilidioksidipäästöistä aiheutuu fossiilisten polttoaineiden käyttämisestä.</a:t>
            </a:r>
          </a:p>
          <a:p>
            <a:r>
              <a:rPr lang="fi-FI">
                <a:ea typeface="+mn-lt"/>
                <a:cs typeface="+mn-lt"/>
              </a:rPr>
              <a:t>Ilmaston lämpeneminen vaikuttaa moniin asioihin: jäätiköt sulavat, merenpinta nousee ja äärimmäiset sääilmiöt esiintyvät useammin. </a:t>
            </a:r>
          </a:p>
          <a:p>
            <a:r>
              <a:rPr lang="fi-FI">
                <a:ea typeface="+mn-lt"/>
                <a:cs typeface="+mn-lt"/>
              </a:rPr>
              <a:t>Ilmaston lämpeneminen tulee aiheuttamaan monen eliölajin sukupuuton tulevaisuudessa.</a:t>
            </a:r>
          </a:p>
          <a:p>
            <a:r>
              <a:rPr lang="fi-FI">
                <a:ea typeface="+mn-lt"/>
                <a:cs typeface="+mn-lt"/>
              </a:rPr>
              <a:t>Ihmiskunta on herännyt ilmaston muutoksen olemassaoloon ja muun muassa </a:t>
            </a:r>
            <a:r>
              <a:rPr lang="fi-FI" dirty="0">
                <a:ea typeface="+mn-lt"/>
                <a:cs typeface="+mn-lt"/>
                <a:hlinkClick r:id="rId3"/>
              </a:rPr>
              <a:t>Kioton pöytäkirja</a:t>
            </a:r>
            <a:r>
              <a:rPr lang="fi-FI">
                <a:ea typeface="+mn-lt"/>
                <a:cs typeface="+mn-lt"/>
              </a:rPr>
              <a:t> velvoittaa monet valtiot pienentämään kasvihuonekaasupäästöjään.</a:t>
            </a:r>
            <a:endParaRPr lang="fi-FI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050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E782D3-78EB-407A-8BEB-39A040E7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Otsonikato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6D8977-DE21-470B-A68F-2A4FF4081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4455"/>
            <a:ext cx="10515600" cy="46820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cs typeface="Calibri" panose="020F0502020204030204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fi-FI">
                <a:ea typeface="+mn-lt"/>
                <a:cs typeface="+mn-lt"/>
              </a:rPr>
              <a:t>Otsonikerros on Maan ilmakehän yläosassa sijaitseva kerros, jonne suurin osa maapallon otsonista, O3, on kerääntynyt. 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fi-FI">
                <a:ea typeface="+mn-lt"/>
                <a:cs typeface="+mn-lt"/>
              </a:rPr>
              <a:t>Otsonikerroksella on tärkeita tehtäviä, muun muassa maapallon suojaaminen liialliselta ultraviolettisäteilyltä.</a:t>
            </a:r>
            <a:endParaRPr lang="fi-FI"/>
          </a:p>
          <a:p>
            <a:r>
              <a:rPr lang="fi-FI">
                <a:ea typeface="+mn-lt"/>
                <a:cs typeface="+mn-lt"/>
              </a:rPr>
              <a:t>Ihmisen toimesta maapallon otsonikerros on ohentunut.</a:t>
            </a:r>
          </a:p>
          <a:p>
            <a:r>
              <a:rPr lang="fi-FI" dirty="0">
                <a:ea typeface="+mn-lt"/>
                <a:cs typeface="+mn-lt"/>
              </a:rPr>
              <a:t> </a:t>
            </a:r>
            <a:r>
              <a:rPr lang="fi-FI">
                <a:ea typeface="+mn-lt"/>
                <a:cs typeface="+mn-lt"/>
              </a:rPr>
              <a:t>Otsonikerroksen paksuudessa esiintyy luontaisestikin vaihteluita, mutta ihmisen aiheuttamat </a:t>
            </a:r>
            <a:r>
              <a:rPr lang="fi-FI" dirty="0">
                <a:ea typeface="+mn-lt"/>
                <a:cs typeface="+mn-lt"/>
                <a:hlinkClick r:id="rId2"/>
              </a:rPr>
              <a:t>CFC-päästöt</a:t>
            </a:r>
            <a:r>
              <a:rPr lang="fi-FI">
                <a:ea typeface="+mn-lt"/>
                <a:cs typeface="+mn-lt"/>
              </a:rPr>
              <a:t> ovat ohentaneet otsonikerrosta.</a:t>
            </a:r>
            <a:endParaRPr lang="fi-FI">
              <a:cs typeface="Calibri"/>
            </a:endParaRPr>
          </a:p>
          <a:p>
            <a:r>
              <a:rPr lang="fi-FI">
                <a:cs typeface="Calibri"/>
              </a:rPr>
              <a:t>Nyt tilanne on korjaantumassa, kun CFC-yhdisteet on korvattu ympäristöystävällisemmillä kylmäaineilla.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916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F3B65E-1992-4464-A21C-80222B23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Kulutustuotteet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807B8A-359B-40D8-9052-407A127B9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endParaRPr lang="fi-FI" dirty="0">
              <a:cs typeface="Calibri" panose="020F0502020204030204"/>
            </a:endParaRPr>
          </a:p>
          <a:p>
            <a:r>
              <a:rPr lang="fi-FI">
                <a:ea typeface="+mn-lt"/>
                <a:cs typeface="+mn-lt"/>
              </a:rPr>
              <a:t>Tämän hetken kertakäyttökulttuurissamme monet asiat on tehty meille helpoiksi.  </a:t>
            </a:r>
          </a:p>
          <a:p>
            <a:r>
              <a:rPr lang="fi-FI">
                <a:ea typeface="+mn-lt"/>
                <a:cs typeface="+mn-lt"/>
              </a:rPr>
              <a:t>Nyky-yhteiskunnassamme ostetaan enemmän ja yhä turhempia arkielämää helpottavia tuotteita ja vempaimia kuin koskaan aikaisemmin. </a:t>
            </a:r>
          </a:p>
          <a:p>
            <a:r>
              <a:rPr lang="fi-FI">
                <a:ea typeface="+mn-lt"/>
                <a:cs typeface="+mn-lt"/>
              </a:rPr>
              <a:t>Mitä mieltä olette seuraavista vempaimista, joita viime vuosina on tullut markkinoille: huuhdottava wc-paperirullan hylsy, kananmunan keitin, sähköinen kärpäslätkä, banaaniteline, selfiekeppi, nenäkarvatrimmeri...</a:t>
            </a:r>
          </a:p>
          <a:p>
            <a:r>
              <a:rPr lang="fi-FI">
                <a:ea typeface="+mn-lt"/>
                <a:cs typeface="+mn-lt"/>
              </a:rPr>
              <a:t>Ostotilanteessa kannattaakin eri tuotteita vertailla huolella ja mietiä vielä kerran, onko ostettava tuote sittenkään tarpeellinen?</a:t>
            </a:r>
            <a:endParaRPr lang="fi-FI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0191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871F18-6230-41E2-86EE-B5DAA54CF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Muovijäte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FC3BBF-5DBA-4D55-B09F-568E84E7F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endParaRPr lang="fi-FI" dirty="0">
              <a:cs typeface="Calibri" panose="020F0502020204030204"/>
            </a:endParaRPr>
          </a:p>
          <a:p>
            <a:r>
              <a:rPr lang="fi-FI">
                <a:ea typeface="+mn-lt"/>
                <a:cs typeface="+mn-lt"/>
              </a:rPr>
              <a:t>Mikromuovia on löytynyt jo Suomalaisesta hanavedestä, ilmasta ja Alaskan jäätiköiltä.</a:t>
            </a:r>
          </a:p>
          <a:p>
            <a:r>
              <a:rPr lang="fi-FI">
                <a:ea typeface="+mn-lt"/>
                <a:cs typeface="+mn-lt"/>
              </a:rPr>
              <a:t> Aiemmin uskottiin, että muovijäte maatuu, mutta nykyään tiedetään, että muovi  hajoaa yhä pienemmiksi ja pienemmiksi osiksi, niin kutsutuksi mikromuoviksi. </a:t>
            </a:r>
          </a:p>
          <a:p>
            <a:r>
              <a:rPr lang="fi-FI">
                <a:ea typeface="+mn-lt"/>
                <a:cs typeface="+mn-lt"/>
              </a:rPr>
              <a:t>Luontoon jätetyt muoviroskat hajoavat siis ajankuluessa mikromuoviksi ja päätyvät sitä kautta ruokaamme ja juomaamme asti. </a:t>
            </a:r>
          </a:p>
          <a:p>
            <a:r>
              <a:rPr lang="fi-FI">
                <a:ea typeface="+mn-lt"/>
                <a:cs typeface="+mn-lt"/>
              </a:rPr>
              <a:t>Tutkimuksissa on jopa todettu joidenkin kalalajien syövän mieluummin mikromuovia kuin esimerkiksi planktonia.</a:t>
            </a:r>
          </a:p>
          <a:p>
            <a:r>
              <a:rPr lang="fi-FI">
                <a:ea typeface="+mn-lt"/>
                <a:cs typeface="+mn-lt"/>
              </a:rPr>
              <a:t>Mikromuovien vaikutusta kaloihin ja ihmisiin voidaan tällä hetkellä vain arvailla, mutta ajatuksena muovin kulkeutuminen elimistöömme ei ainakaan kuulosta kovin hyvältä.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823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8D7100-9D05-420B-BA7E-C45D84EF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Oppilastyöt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ACD453-D04A-4F09-9368-F855B6B1D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>
                <a:cs typeface="Calibri"/>
              </a:rPr>
              <a:t>Proteiinitutkimus </a:t>
            </a:r>
            <a:endParaRPr lang="fi-FI"/>
          </a:p>
          <a:p>
            <a:r>
              <a:rPr lang="fi-FI">
                <a:cs typeface="Calibri"/>
              </a:rPr>
              <a:t>Kuinka kananmunan valkuainen reagoi happoon, alkoholiin, suolaan tai kuumennukseen?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Saippuan valmistaminen</a:t>
            </a:r>
          </a:p>
          <a:p>
            <a:r>
              <a:rPr lang="fi-FI">
                <a:cs typeface="Calibri"/>
              </a:rPr>
              <a:t>Rasva/öljy + emäs (natriumhydroksidi) + lämmittäminen ja sekoittaminen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33339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Office PowerPoint</Application>
  <PresentationFormat>Laajakuva</PresentationFormat>
  <Paragraphs>59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 3</vt:lpstr>
      <vt:lpstr>Ion Boardroom</vt:lpstr>
      <vt:lpstr>Kestävä kehitys</vt:lpstr>
      <vt:lpstr>PowerPoint-esitys</vt:lpstr>
      <vt:lpstr>Ruoan tuotanto</vt:lpstr>
      <vt:lpstr>Kierrätys</vt:lpstr>
      <vt:lpstr>Ilmaston lämpeneminen</vt:lpstr>
      <vt:lpstr>Otsonikato</vt:lpstr>
      <vt:lpstr>Kulutustuotteet</vt:lpstr>
      <vt:lpstr>Muovijäte</vt:lpstr>
      <vt:lpstr>Oppilastyöt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Teittinen Kari-Pekka</dc:creator>
  <cp:lastModifiedBy>Teittinen Kari-Pekka</cp:lastModifiedBy>
  <cp:revision>185</cp:revision>
  <dcterms:created xsi:type="dcterms:W3CDTF">2020-09-06T13:16:19Z</dcterms:created>
  <dcterms:modified xsi:type="dcterms:W3CDTF">2020-09-07T11:01:46Z</dcterms:modified>
</cp:coreProperties>
</file>