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609102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25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036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1463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366112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3300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818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231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1048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622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4803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AF92690-0192-41F2-8F4F-9BA6CC97612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B1C5317-F4F9-4311-9C72-8CDE513FA41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8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kouvola/perusopetus/koulut/ky/ojo/matematiikka/mk/7d-matematiikka-2025-202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094FC9-5FE0-CCDA-41B0-D86E265AB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Python-ohjelmointia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43602C-51B3-0C68-F342-DC1C39F83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Teoriaa ja tehtäviä perusasioista</a:t>
            </a:r>
          </a:p>
          <a:p>
            <a:r>
              <a:rPr lang="fi-FI" dirty="0"/>
              <a:t>Kevät 2026, MLK</a:t>
            </a:r>
          </a:p>
        </p:txBody>
      </p:sp>
    </p:spTree>
    <p:extLst>
      <p:ext uri="{BB962C8B-B14F-4D97-AF65-F5344CB8AC3E}">
        <p14:creationId xmlns:p14="http://schemas.microsoft.com/office/powerpoint/2010/main" val="4185244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CBFE6B-8016-40D3-913E-FD227FBC1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etenet?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E6757C-4781-BB47-A5A7-A3EA2B6DE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Jokaisella dialla on lyhyt teorian pätkä Pythonin ominaisuuksista. </a:t>
            </a:r>
          </a:p>
          <a:p>
            <a:r>
              <a:rPr lang="fi-FI" dirty="0"/>
              <a:t>Tutustu teoriaan/komentoihin ja tee sivulla olevat harjoitukset.</a:t>
            </a:r>
          </a:p>
          <a:p>
            <a:r>
              <a:rPr lang="fi-FI" dirty="0"/>
              <a:t>Muista kommentoida koodisi eli #mitä ohjelma tekee jne.</a:t>
            </a:r>
          </a:p>
          <a:p>
            <a:r>
              <a:rPr lang="fi-FI" dirty="0"/>
              <a:t>Tallenna annetuilla nimillä ja muista aloittaa aina uusi tiedosto, ettei vanha tehty koodi häviä.</a:t>
            </a:r>
          </a:p>
          <a:p>
            <a:r>
              <a:rPr lang="fi-FI" dirty="0"/>
              <a:t>Tunnin lopuksi palauta ohjeiden mukaan </a:t>
            </a:r>
            <a:r>
              <a:rPr lang="fi-FI" dirty="0" err="1"/>
              <a:t>pedanetiin</a:t>
            </a:r>
            <a:r>
              <a:rPr lang="fi-FI" dirty="0"/>
              <a:t> tekemäsi tiedostot.</a:t>
            </a:r>
          </a:p>
          <a:p>
            <a:r>
              <a:rPr lang="fi-FI" dirty="0"/>
              <a:t>Palautus </a:t>
            </a:r>
            <a:r>
              <a:rPr lang="fi-FI"/>
              <a:t>löytyy kansiosta: </a:t>
            </a:r>
            <a:r>
              <a:rPr lang="fi-FI">
                <a:hlinkClick r:id="rId2"/>
              </a:rPr>
              <a:t>https://peda.net/kouvola/perusopetus/koulut/ky/ojo/matematiikka/mk/7d-matematiikka-2025-2026</a:t>
            </a:r>
            <a:endParaRPr lang="fi-FI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514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9D6CA2-0D1A-44B6-B5CB-8320A968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Peruskomennot ja -laskutoimitukset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B50DFBB-F6EF-C575-4924-18CA67D43D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28750"/>
            <a:ext cx="6634199" cy="4226324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C1FF3B6E-ABD3-8FB6-EFCA-75FD18FF7EA6}"/>
              </a:ext>
            </a:extLst>
          </p:cNvPr>
          <p:cNvSpPr txBox="1"/>
          <p:nvPr/>
        </p:nvSpPr>
        <p:spPr>
          <a:xfrm>
            <a:off x="7673721" y="1690688"/>
            <a:ext cx="382219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Osaat: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Muokata muuttujan tyyppiä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Käyttää eri laskutoimituksia ja laskea jakojäännöksiä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5DF5D50-92B9-575C-01D2-C5C84D511174}"/>
              </a:ext>
            </a:extLst>
          </p:cNvPr>
          <p:cNvSpPr txBox="1"/>
          <p:nvPr/>
        </p:nvSpPr>
        <p:spPr>
          <a:xfrm>
            <a:off x="7673721" y="3052893"/>
            <a:ext cx="4002024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Tehtävä:</a:t>
            </a:r>
          </a:p>
          <a:p>
            <a:r>
              <a:rPr lang="fi-FI" dirty="0"/>
              <a:t>Laske prosenttiosuus, kun käyttäjä antaa sinulle luvut, esim. laske luokan tyttöjen ja poikien osuus prosenteissa. Tulosta vastaus esim. muodossa Luokassa on ___% tyttöjä ja ____% poikia. Muista antaa prosentit kokonaislukuna.</a:t>
            </a:r>
          </a:p>
          <a:p>
            <a:r>
              <a:rPr lang="fi-FI" dirty="0"/>
              <a:t>Tallenna nimellä pros1.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737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478683-FD0C-EBEB-7838-9A13CBCA8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Vertailuoperaattorit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E13E00A-2A46-31BA-C351-7D9FC8376F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5819" y="1854238"/>
            <a:ext cx="4297975" cy="2406866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E77266C9-8805-208C-6462-2FB49F5B50FC}"/>
              </a:ext>
            </a:extLst>
          </p:cNvPr>
          <p:cNvSpPr txBox="1"/>
          <p:nvPr/>
        </p:nvSpPr>
        <p:spPr>
          <a:xfrm>
            <a:off x="6995161" y="1392573"/>
            <a:ext cx="348386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Osaat: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Käyttää vertailua ja ymmärtää tuloksen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iruutu 6">
                <a:extLst>
                  <a:ext uri="{FF2B5EF4-FFF2-40B4-BE49-F238E27FC236}">
                    <a16:creationId xmlns:a16="http://schemas.microsoft.com/office/drawing/2014/main" id="{7A39DADC-0B0C-AD47-348E-8208AFD98CC2}"/>
                  </a:ext>
                </a:extLst>
              </p:cNvPr>
              <p:cNvSpPr txBox="1"/>
              <p:nvPr/>
            </p:nvSpPr>
            <p:spPr>
              <a:xfrm>
                <a:off x="6995161" y="2615184"/>
                <a:ext cx="4471416" cy="313932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dirty="0"/>
                  <a:t>Tehtävä:</a:t>
                </a:r>
              </a:p>
              <a:p>
                <a:r>
                  <a:rPr lang="fi-FI" dirty="0"/>
                  <a:t>Kokeile vertailuoperaattoreiden tulostuksia kirjoittamalla seuraavat vertailut </a:t>
                </a:r>
                <a:r>
                  <a:rPr lang="fi-FI" dirty="0" err="1"/>
                  <a:t>print</a:t>
                </a:r>
                <a:r>
                  <a:rPr lang="fi-FI" dirty="0"/>
                  <a:t>-komennon avulla:</a:t>
                </a:r>
              </a:p>
              <a:p>
                <a:endParaRPr lang="fi-FI" dirty="0"/>
              </a:p>
              <a:p>
                <a:r>
                  <a:rPr lang="fi-FI" dirty="0"/>
                  <a:t>3 = 3,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fi-FI" dirty="0"/>
                  <a:t>7 &lt;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fi-FI" dirty="0"/>
                  <a:t> 8, 6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fi-FI" dirty="0"/>
                  <a:t> 6,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fi-FI" dirty="0"/>
                  <a:t> 3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≠−</m:t>
                    </m:r>
                  </m:oMath>
                </a14:m>
                <a:r>
                  <a:rPr lang="fi-FI" dirty="0"/>
                  <a:t>4, </a:t>
                </a:r>
                <a:br>
                  <a:rPr lang="fi-FI" dirty="0"/>
                </a:br>
                <a:r>
                  <a:rPr lang="fi-FI" dirty="0"/>
                  <a:t>’torstai’ = ’tiistai’, ’ananas’ 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fi-FI" dirty="0"/>
                  <a:t> ’herkkusieni’</a:t>
                </a:r>
              </a:p>
              <a:p>
                <a:endParaRPr lang="fi-FI" dirty="0"/>
              </a:p>
              <a:p>
                <a:r>
                  <a:rPr lang="fi-FI" dirty="0"/>
                  <a:t>Esim. </a:t>
                </a:r>
                <a:r>
                  <a:rPr lang="fi-FI" dirty="0" err="1"/>
                  <a:t>print</a:t>
                </a:r>
                <a:r>
                  <a:rPr lang="fi-FI" dirty="0"/>
                  <a:t>(3 ==3)</a:t>
                </a:r>
              </a:p>
              <a:p>
                <a:endParaRPr lang="fi-FI" dirty="0"/>
              </a:p>
              <a:p>
                <a:r>
                  <a:rPr lang="fi-FI" dirty="0"/>
                  <a:t>Tallenna nimellä vertaa.</a:t>
                </a:r>
              </a:p>
            </p:txBody>
          </p:sp>
        </mc:Choice>
        <mc:Fallback xmlns="">
          <p:sp>
            <p:nvSpPr>
              <p:cNvPr id="7" name="Tekstiruutu 6">
                <a:extLst>
                  <a:ext uri="{FF2B5EF4-FFF2-40B4-BE49-F238E27FC236}">
                    <a16:creationId xmlns:a16="http://schemas.microsoft.com/office/drawing/2014/main" id="{7A39DADC-0B0C-AD47-348E-8208AFD98C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161" y="2615184"/>
                <a:ext cx="4471416" cy="3139321"/>
              </a:xfrm>
              <a:prstGeom prst="rect">
                <a:avLst/>
              </a:prstGeom>
              <a:blipFill>
                <a:blip r:embed="rId3"/>
                <a:stretch>
                  <a:fillRect l="-1088" t="-774" b="-193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45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E95E37-3481-1AED-DE46-911475D07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Ehtorakenne, </a:t>
            </a:r>
            <a:r>
              <a:rPr lang="fi-FI" dirty="0" err="1"/>
              <a:t>if</a:t>
            </a:r>
            <a:r>
              <a:rPr lang="fi-FI" dirty="0"/>
              <a:t>-lause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B4D12E0-12B6-D82A-0731-B7193D389A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2419" y="2912298"/>
            <a:ext cx="5089781" cy="2869037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A594C297-CDA0-3444-1B0A-2B340813FD44}"/>
              </a:ext>
            </a:extLst>
          </p:cNvPr>
          <p:cNvSpPr txBox="1"/>
          <p:nvPr/>
        </p:nvSpPr>
        <p:spPr>
          <a:xfrm>
            <a:off x="2127504" y="1493473"/>
            <a:ext cx="215020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Syntaksi </a:t>
            </a:r>
            <a:r>
              <a:rPr lang="fi-FI" i="1" dirty="0" err="1"/>
              <a:t>if</a:t>
            </a:r>
            <a:r>
              <a:rPr lang="fi-FI" i="1" dirty="0"/>
              <a:t>(ehto):</a:t>
            </a:r>
          </a:p>
          <a:p>
            <a:r>
              <a:rPr lang="fi-FI" i="1" dirty="0"/>
              <a:t>	   toiminto</a:t>
            </a:r>
          </a:p>
          <a:p>
            <a:r>
              <a:rPr lang="fi-FI" i="1" dirty="0"/>
              <a:t>	</a:t>
            </a:r>
            <a:r>
              <a:rPr lang="fi-FI" i="1" dirty="0" err="1"/>
              <a:t>else</a:t>
            </a:r>
            <a:r>
              <a:rPr lang="fi-FI" i="1" dirty="0"/>
              <a:t>:</a:t>
            </a:r>
          </a:p>
          <a:p>
            <a:r>
              <a:rPr lang="fi-FI" i="1" dirty="0"/>
              <a:t>	   toiminto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D17F8B37-33CF-BBA3-3D9C-0CD0D428E69A}"/>
              </a:ext>
            </a:extLst>
          </p:cNvPr>
          <p:cNvSpPr txBox="1"/>
          <p:nvPr/>
        </p:nvSpPr>
        <p:spPr>
          <a:xfrm>
            <a:off x="6873240" y="880973"/>
            <a:ext cx="4590288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Osaat: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Käyttää </a:t>
            </a:r>
            <a:r>
              <a:rPr lang="fi-FI" dirty="0" err="1"/>
              <a:t>if</a:t>
            </a:r>
            <a:r>
              <a:rPr lang="fi-FI" dirty="0"/>
              <a:t>-lauseen toimintoja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Tehdä </a:t>
            </a:r>
            <a:r>
              <a:rPr lang="fi-FI" dirty="0" err="1"/>
              <a:t>if</a:t>
            </a:r>
            <a:r>
              <a:rPr lang="fi-FI" dirty="0"/>
              <a:t>-lauseen ilman ja </a:t>
            </a:r>
            <a:r>
              <a:rPr lang="fi-FI" dirty="0" err="1"/>
              <a:t>else</a:t>
            </a:r>
            <a:r>
              <a:rPr lang="fi-FI" dirty="0"/>
              <a:t>-lauseen kanssa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Tehdä lohkokaavion komennostasi eli hahmottele komennon toiminto esim. ensin paperille.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B0891D6D-6C71-D956-043F-6D306CFDBD3D}"/>
              </a:ext>
            </a:extLst>
          </p:cNvPr>
          <p:cNvSpPr txBox="1"/>
          <p:nvPr/>
        </p:nvSpPr>
        <p:spPr>
          <a:xfrm>
            <a:off x="6873240" y="3094843"/>
            <a:ext cx="4913376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Tehtävät:</a:t>
            </a:r>
          </a:p>
          <a:p>
            <a:r>
              <a:rPr lang="fi-FI" dirty="0"/>
              <a:t>A. Tee ohjelma, joka tutkii annetun luvun parillisuuden. Jos luku on parillinen, niin tulosta käyttäjälle: ’Antamasi luku ___ oli parillinen’ tai ’Antamasi luku ____ oli pariton.</a:t>
            </a:r>
            <a:br>
              <a:rPr lang="fi-FI" dirty="0"/>
            </a:br>
            <a:r>
              <a:rPr lang="fi-FI" dirty="0"/>
              <a:t>Tallenna nimellä pari.</a:t>
            </a:r>
          </a:p>
          <a:p>
            <a:endParaRPr lang="fi-FI" dirty="0"/>
          </a:p>
          <a:p>
            <a:r>
              <a:rPr lang="fi-FI" dirty="0"/>
              <a:t>B. Tee ohjelma, joka tulostaa luvun itseisarvon. Mieti, miten luvun etumerkki ’poistetaan’ matemaattisesti.</a:t>
            </a:r>
          </a:p>
          <a:p>
            <a:r>
              <a:rPr lang="fi-FI" dirty="0"/>
              <a:t>Tallenna nimellä itse.</a:t>
            </a:r>
          </a:p>
        </p:txBody>
      </p:sp>
    </p:spTree>
    <p:extLst>
      <p:ext uri="{BB962C8B-B14F-4D97-AF65-F5344CB8AC3E}">
        <p14:creationId xmlns:p14="http://schemas.microsoft.com/office/powerpoint/2010/main" val="3847957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74F498-A5F6-A312-1DCC-1D19069E2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0100"/>
          </a:xfrm>
        </p:spPr>
        <p:txBody>
          <a:bodyPr/>
          <a:lstStyle/>
          <a:p>
            <a:r>
              <a:rPr lang="fi-FI" dirty="0"/>
              <a:t>Ehtorakenne, </a:t>
            </a:r>
            <a:r>
              <a:rPr lang="fi-FI" dirty="0" err="1"/>
              <a:t>if</a:t>
            </a:r>
            <a:r>
              <a:rPr lang="fi-FI" dirty="0"/>
              <a:t>-lause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3488B42-7E24-8E6C-3EC3-A2B35357A9F9}"/>
              </a:ext>
            </a:extLst>
          </p:cNvPr>
          <p:cNvSpPr txBox="1"/>
          <p:nvPr/>
        </p:nvSpPr>
        <p:spPr>
          <a:xfrm>
            <a:off x="1371600" y="1657350"/>
            <a:ext cx="811382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Tehtäviä lisää:</a:t>
            </a:r>
          </a:p>
          <a:p>
            <a:r>
              <a:rPr lang="fi-FI" dirty="0"/>
              <a:t>Tee ohjelma kulman muoto. Käyttäjä antaa kulma suuruuden ja</a:t>
            </a:r>
          </a:p>
          <a:p>
            <a:r>
              <a:rPr lang="fi-FI" dirty="0"/>
              <a:t>Ohjelma tulostaa, millaisesta kulmasta on kyse. </a:t>
            </a:r>
            <a:br>
              <a:rPr lang="fi-FI" dirty="0"/>
            </a:br>
            <a:r>
              <a:rPr lang="fi-FI" dirty="0"/>
              <a:t>Esim. jos käyttäjä antaa kulman 120 astetta,</a:t>
            </a:r>
          </a:p>
          <a:p>
            <a:r>
              <a:rPr lang="fi-FI" dirty="0"/>
              <a:t>niin ohjelma vastaa: ’Kulma 120 astetta on tylppä kulma’ </a:t>
            </a:r>
          </a:p>
          <a:p>
            <a:r>
              <a:rPr lang="fi-FI" dirty="0"/>
              <a:t>Tallenna nimellä kulma1.</a:t>
            </a:r>
          </a:p>
          <a:p>
            <a:endParaRPr lang="fi-FI" dirty="0"/>
          </a:p>
          <a:p>
            <a:r>
              <a:rPr lang="fi-FI" dirty="0"/>
              <a:t>Mieti eri kulmien vaihtoehdot ja millaisia </a:t>
            </a:r>
            <a:r>
              <a:rPr lang="fi-FI" dirty="0" err="1"/>
              <a:t>if</a:t>
            </a:r>
            <a:r>
              <a:rPr lang="fi-FI" dirty="0"/>
              <a:t>-lauseita käytät.</a:t>
            </a:r>
          </a:p>
          <a:p>
            <a:endParaRPr lang="fi-FI" dirty="0"/>
          </a:p>
          <a:p>
            <a:r>
              <a:rPr lang="fi-FI" dirty="0"/>
              <a:t>Voit kehittää ohjelmaasi esim. tarkistamaan, että käyttäjä antaa sinulle järkevän</a:t>
            </a:r>
          </a:p>
          <a:p>
            <a:r>
              <a:rPr lang="fi-FI" dirty="0"/>
              <a:t>kulman suuruuden esim. ohjelma ei hyväksy negatiivista tai yli 360 astetta olevaa</a:t>
            </a:r>
          </a:p>
          <a:p>
            <a:r>
              <a:rPr lang="fi-FI" dirty="0"/>
              <a:t>kulmaa.</a:t>
            </a:r>
          </a:p>
          <a:p>
            <a:r>
              <a:rPr lang="fi-FI" dirty="0"/>
              <a:t>Tallenna nimellä kulma2.</a:t>
            </a:r>
          </a:p>
        </p:txBody>
      </p:sp>
    </p:spTree>
    <p:extLst>
      <p:ext uri="{BB962C8B-B14F-4D97-AF65-F5344CB8AC3E}">
        <p14:creationId xmlns:p14="http://schemas.microsoft.com/office/powerpoint/2010/main" val="2618588018"/>
      </p:ext>
    </p:extLst>
  </p:cSld>
  <p:clrMapOvr>
    <a:masterClrMapping/>
  </p:clrMapOvr>
</p:sld>
</file>

<file path=ppt/theme/theme1.xml><?xml version="1.0" encoding="utf-8"?>
<a:theme xmlns:a="http://schemas.openxmlformats.org/drawingml/2006/main" name="Rajattu">
  <a:themeElements>
    <a:clrScheme name="Rajattu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ajattu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ajattu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Rajattu</Template>
  <TotalTime>70</TotalTime>
  <Words>402</Words>
  <Application>Microsoft Office PowerPoint</Application>
  <PresentationFormat>Laajakuva</PresentationFormat>
  <Paragraphs>55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Cambria Math</vt:lpstr>
      <vt:lpstr>Franklin Gothic Book</vt:lpstr>
      <vt:lpstr>Rajattu</vt:lpstr>
      <vt:lpstr>Python-ohjelmointia</vt:lpstr>
      <vt:lpstr>Miten etenet?</vt:lpstr>
      <vt:lpstr>Peruskomennot ja -laskutoimitukset</vt:lpstr>
      <vt:lpstr>Vertailuoperaattorit</vt:lpstr>
      <vt:lpstr>Ehtorakenne, if-lause</vt:lpstr>
      <vt:lpstr>Ehtorakenne, if-lause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Mirja-Liisa Koskinen</dc:creator>
  <cp:lastModifiedBy>Mirja-Liisa Koskinen</cp:lastModifiedBy>
  <cp:revision>3</cp:revision>
  <dcterms:created xsi:type="dcterms:W3CDTF">2026-04-01T14:52:46Z</dcterms:created>
  <dcterms:modified xsi:type="dcterms:W3CDTF">2026-04-01T16:29:01Z</dcterms:modified>
</cp:coreProperties>
</file>