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1" d="100"/>
          <a:sy n="91" d="100"/>
        </p:scale>
        <p:origin x="3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3161AB-5DA6-5F01-E3E1-EB7B77D4A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61BF6F-8E08-B10E-7391-376C38772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4543E4-3E9B-5F2F-8008-3A0255AC1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FB57C6E-C832-F904-AC64-0494BFDD6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19ADFA-8A8A-4766-73CC-FD78E7607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2922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11FDBF-A9A1-6E73-FC5C-B1DD10395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026CDE4-5893-8E15-F4CD-4F3A772D1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200AA9-685A-CF92-9BB2-229D3371F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45AE42-8A4F-A2B5-1DEF-18607434A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AEDC99A-1ACE-F2EA-02FA-B591B8BA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819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8E47108-357A-26FF-F5B5-8FB5FA5B65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9B65B59-D5B2-06ED-604D-634E5DF2E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F8BE25-F6E3-6641-9A67-00713A3B7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B2B835-1399-4F85-8A1E-39DE1945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4E1E8D-9AE0-9310-FBE0-9CEA74B0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6133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D3FD5B-1AA5-0480-6403-FE55FF946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FA6AB0-EF22-BAF4-AA45-6ECAA7EB3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B940B6-300A-8969-086D-A2B971126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B4A9DC-BE31-4E5D-3861-2112520FB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E0CD08-36EA-DF66-B252-1A8F8CEEE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859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4D9D13-E82D-3571-0444-3B9733AC4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201123A-0625-AC4D-E6DC-669B39690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2288A4-8FEE-8618-3FA1-022D6F603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0ED786-753A-1FDA-CDAF-4C50D0B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1F4C16-02B3-49D4-48D5-0E760F349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639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439B6C-DB44-A70C-29DF-B6668BB4D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7E8454-FA1B-EA16-2147-D7CFEF194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76698F-8BAB-1CB2-0560-7D9E0BC80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6063FF9-D60E-57E2-A93F-6592697AE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4F70FD1-4EEC-142F-1EDF-9B83CDBB1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34E6403-66E1-0827-1EDB-E8521D10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8146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54CB1E-FB77-40F2-1FA9-CD284A90A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95D5EA-EF38-81E9-F304-E3A69E2E7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A434821-D0E5-C93B-4766-569641D8D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E030A61-608A-C19F-5109-94CAEC9FD9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C1523BE-D933-3B68-01D1-6D8F0827D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E02C4C2-8D04-B0A4-7F6F-F0E324587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8E8D506-DE0E-6543-B864-F8FB0C127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4FA4D0A-B63E-7FA5-0194-B41530DD4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509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AB88C2-BA5C-58CB-3E63-0A69A1F41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D5B331D-A629-134F-473D-7365209CC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D4084B5-62F5-4E0D-F7B3-D6ACC8802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74D696F-EF00-2A83-5670-8CD8D23B3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757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51CA67D-43FC-0014-92A7-BFD630CCB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EB5455E-6883-0BFA-353D-E3E32E62C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517AFFC-92CF-49F7-976D-7A33997C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497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0F7D60-F9E3-9099-25AD-D8505FC87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0696A5-C265-1DC1-4018-94972F536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6CDB125-1776-BEFE-0628-9AAFF2487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7E08C1-79AB-1509-1CCB-B9CC731B3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4CF8F8-EEE6-A47E-7107-28084CC7B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21819C-D7A7-3E12-5EB1-725168DDA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33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851634-DF6E-63BD-748C-22346BDC3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3D0FB78-2B04-F56A-7E15-699A364AB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55D6C26-5C35-51F6-F9DE-101643CC3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7D8658-D2DE-4605-406C-62DA3164F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5338A3C-B168-95DB-0982-DCDFC17BD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908157A-3FC9-EB7F-EAA3-85BB51DD8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005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3C5A1E5-9941-DD98-44A1-567D85263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056231F-2374-B819-F8FC-F49A1922B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E37755-5748-7841-85B9-59420B2091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94A9-AFD7-4FE2-ABAE-BE2F4819D101}" type="datetimeFigureOut">
              <a:rPr lang="fi-FI" smtClean="0"/>
              <a:t>10.9.2023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599A18-CDBB-81D7-5FE3-55CA130D58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8977E0-9EB4-599F-5714-1BDB06A8E4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76F6-B3FA-4D33-BE16-764D2ED5B7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05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C5E9FF-EB94-002B-6D85-74A0C488A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Avoimet vastaukset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ECEB76-51F9-C09D-3466-711F6E335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”avovastausten merkkimäärän ylittämisestä sakotetaan.”</a:t>
            </a:r>
            <a:endParaRPr lang="fi-FI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”Jatkossa merkkimäärä yksiosaisessa kysymyksessä on 100 merkkiä.”</a:t>
            </a:r>
            <a:endParaRPr lang="fi-FI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”Lienee hyvä muistuttaa kokelaita, että englannin kokeessa </a:t>
            </a:r>
            <a:r>
              <a:rPr lang="fi-FI" sz="32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avovastauksen ei välttämättä tarvitse olla kokonainen virke, vaan joskus saattaa riittää yksi sanakin.”</a:t>
            </a:r>
            <a:endParaRPr lang="fi-FI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4646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09582E-AC3A-ED41-CCE2-ED902D8B4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Kirjoitelman 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FE575A-DD8A-785C-E4DC-1F87C44E2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6479"/>
          </a:xfrm>
        </p:spPr>
        <p:txBody>
          <a:bodyPr>
            <a:normAutofit fontScale="92500"/>
          </a:bodyPr>
          <a:lstStyle/>
          <a:p>
            <a:r>
              <a:rPr lang="fi-FI" dirty="0"/>
              <a:t>”Arvioinnissa on siirrytty kommunikatiivisuuden ja viestin välittymisen suuntaan.”</a:t>
            </a:r>
          </a:p>
          <a:p>
            <a:r>
              <a:rPr lang="fi-FI" dirty="0"/>
              <a:t>”Pienet virheet eivät automaattisesti vähennä pisteitä, vaan pääpaino on sujuvuudessa, luettavuudessa ja aiheen käsittelyssä. Virheet vaikuttavat näiden kautta: virheitä vilisevä teksti ei enää viesti eikä sitä ole helppo lukea tai ymmärtää.</a:t>
            </a:r>
          </a:p>
          <a:p>
            <a:r>
              <a:rPr lang="fi-FI" dirty="0"/>
              <a:t> ”Viestin välittymiseen vaikuttavat myös tekstin rakenne ja idiomaattisuus.”</a:t>
            </a:r>
          </a:p>
          <a:p>
            <a:r>
              <a:rPr lang="fi-FI" dirty="0"/>
              <a:t>”Syksyn 2022 kokeessa poikkeuksellisen moni kokelas oli kirjoittanut ohi ohjeistuksen. </a:t>
            </a:r>
            <a:r>
              <a:rPr lang="fi-FI" dirty="0">
                <a:highlight>
                  <a:srgbClr val="FFFF00"/>
                </a:highlight>
              </a:rPr>
              <a:t>Aiheen ja ohjeistuksen ohi kirjoittamisesta sakotetaan aina</a:t>
            </a:r>
            <a:r>
              <a:rPr lang="fi-FI" dirty="0"/>
              <a:t>. Pistevähennyksen suuruus riippuu siitä, sivutaanko annettua aihetta lainkaan vai onko kirjoitettu täysin ohi, jolloin kirjoitelma saa 0 pistettä.”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777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825CB8-C43E-1F21-B09B-01DDACC99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642"/>
            <a:ext cx="10515600" cy="952150"/>
          </a:xfrm>
        </p:spPr>
        <p:txBody>
          <a:bodyPr/>
          <a:lstStyle/>
          <a:p>
            <a:r>
              <a:rPr lang="fi-FI" dirty="0"/>
              <a:t>Kirjoitelman sisältö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14D1F6-885A-AAFA-6B8F-180DFE938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17740"/>
            <a:ext cx="11090945" cy="5318620"/>
          </a:xfrm>
        </p:spPr>
        <p:txBody>
          <a:bodyPr>
            <a:normAutofit fontScale="85000" lnSpcReduction="20000"/>
          </a:bodyPr>
          <a:lstStyle/>
          <a:p>
            <a:r>
              <a:rPr lang="fi-FI" sz="31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”Opiskelijat ovat kadottamassa kykynsä nähdä eron muodollisen ja epämuodollisen englannin välillä sekä tunnistaa erilaisia genrejä.”</a:t>
            </a:r>
            <a:endParaRPr lang="fi-FI" sz="3100" dirty="0"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”Kirjoitelman tehtävä on mitata, osaako opiskelija kirjoittaa selkeän ja yksityiskohtaisen tekstin, jonka </a:t>
            </a:r>
            <a:r>
              <a:rPr lang="fi-FI" sz="31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sisältö osoittaa hänen olevan kypsä jatko-opintoihin korkeakoulussa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  <a:p>
            <a:r>
              <a:rPr lang="fi-FI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Se, mistä kirjoitetaan on siis yhtä tärkeää kuin miten kirjoitetaan.”</a:t>
            </a:r>
            <a:endParaRPr lang="fi-FI" sz="3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”Tehtävänannosta riippuen kirjoitelmassa osoitetaan </a:t>
            </a:r>
            <a:r>
              <a:rPr lang="fi-FI" sz="31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taitoa kuvailla, kertoa, argumentoida tai vedota/suostutella.”</a:t>
            </a:r>
            <a:endParaRPr lang="fi-FI" sz="3100" dirty="0"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Luovimmat tekstit mahdollistavien tehtävänantojen (esim. ”It </a:t>
            </a:r>
            <a:r>
              <a:rPr lang="fi-FI" sz="3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fi-FI" sz="3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dark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i-FI" sz="3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stormy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night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…”) vaarana on se, että kielestä tulee sirpaleista ja kieliopillisesti epätäydellistä. Esim. dialogi saattaa koostua yksittäisistä sanoista:  ”</a:t>
            </a:r>
            <a:r>
              <a:rPr lang="fi-FI" sz="3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?” … ”</a:t>
            </a:r>
            <a:r>
              <a:rPr lang="fi-FI" sz="3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Dunno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”, he </a:t>
            </a:r>
            <a:r>
              <a:rPr lang="fi-FI" sz="3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said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.”.. ”look, a </a:t>
            </a:r>
            <a:r>
              <a:rPr lang="fi-FI" sz="3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…” , mikä on ongelmallista pisteytyskriteerien kannalta. </a:t>
            </a:r>
          </a:p>
          <a:p>
            <a:r>
              <a:rPr lang="fi-FI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fi-FI" sz="31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YO-kokeen kirjoitelman kieli ei saa olla samaa kieltä, jota opiskelija käyttäisi esimerkiksi somen keskustelupalstoilla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joilla kieliopillinen korrektius ei ole tekstien tehon mittari.”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972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Laajakuva</PresentationFormat>
  <Paragraphs>16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Avoimet vastaukset</vt:lpstr>
      <vt:lpstr>Kirjoitelman arviointi</vt:lpstr>
      <vt:lpstr>Kirjoitelman sisältö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Avoimet vastaukset</dc:title>
  <dc:creator>Franzon Päivi</dc:creator>
  <cp:lastModifiedBy>Franzon Päivi</cp:lastModifiedBy>
  <cp:revision>1</cp:revision>
  <dcterms:created xsi:type="dcterms:W3CDTF">2023-09-10T11:32:49Z</dcterms:created>
  <dcterms:modified xsi:type="dcterms:W3CDTF">2023-09-10T11:40:39Z</dcterms:modified>
</cp:coreProperties>
</file>