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405-930A-4CAF-B603-52D739389D5D}" type="datetimeFigureOut">
              <a:rPr lang="fi-FI" smtClean="0"/>
              <a:t>22.10.2018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0F4D9-12EC-4A02-AB4D-7D0265DE16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0020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405-930A-4CAF-B603-52D739389D5D}" type="datetimeFigureOut">
              <a:rPr lang="fi-FI" smtClean="0"/>
              <a:t>22.10.2018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0F4D9-12EC-4A02-AB4D-7D0265DE16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8406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405-930A-4CAF-B603-52D739389D5D}" type="datetimeFigureOut">
              <a:rPr lang="fi-FI" smtClean="0"/>
              <a:t>22.10.2018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0F4D9-12EC-4A02-AB4D-7D0265DE16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0087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Otsikko, teksti ja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10363200" cy="1143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Kaavion paikkamerkki 3"/>
          <p:cNvSpPr>
            <a:spLocks noGrp="1"/>
          </p:cNvSpPr>
          <p:nvPr>
            <p:ph type="chart" sz="half" idx="2"/>
          </p:nvPr>
        </p:nvSpPr>
        <p:spPr>
          <a:xfrm>
            <a:off x="6197600" y="1981200"/>
            <a:ext cx="5080000" cy="4114800"/>
          </a:xfrm>
        </p:spPr>
        <p:txBody>
          <a:bodyPr rtlCol="0">
            <a:normAutofit/>
          </a:bodyPr>
          <a:lstStyle/>
          <a:p>
            <a:pPr lvl="0"/>
            <a:endParaRPr lang="fi-FI" noProof="0" smtClean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22B8CCAF-E36E-48EA-9874-8F9CCCEF41B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172043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405-930A-4CAF-B603-52D739389D5D}" type="datetimeFigureOut">
              <a:rPr lang="fi-FI" smtClean="0"/>
              <a:t>22.10.2018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0F4D9-12EC-4A02-AB4D-7D0265DE16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623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405-930A-4CAF-B603-52D739389D5D}" type="datetimeFigureOut">
              <a:rPr lang="fi-FI" smtClean="0"/>
              <a:t>22.10.2018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0F4D9-12EC-4A02-AB4D-7D0265DE16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5065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405-930A-4CAF-B603-52D739389D5D}" type="datetimeFigureOut">
              <a:rPr lang="fi-FI" smtClean="0"/>
              <a:t>22.10.2018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0F4D9-12EC-4A02-AB4D-7D0265DE16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3398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405-930A-4CAF-B603-52D739389D5D}" type="datetimeFigureOut">
              <a:rPr lang="fi-FI" smtClean="0"/>
              <a:t>22.10.2018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0F4D9-12EC-4A02-AB4D-7D0265DE16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2961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405-930A-4CAF-B603-52D739389D5D}" type="datetimeFigureOut">
              <a:rPr lang="fi-FI" smtClean="0"/>
              <a:t>22.10.2018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0F4D9-12EC-4A02-AB4D-7D0265DE16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0641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405-930A-4CAF-B603-52D739389D5D}" type="datetimeFigureOut">
              <a:rPr lang="fi-FI" smtClean="0"/>
              <a:t>22.10.2018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0F4D9-12EC-4A02-AB4D-7D0265DE16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3685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405-930A-4CAF-B603-52D739389D5D}" type="datetimeFigureOut">
              <a:rPr lang="fi-FI" smtClean="0"/>
              <a:t>22.10.2018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0F4D9-12EC-4A02-AB4D-7D0265DE16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7121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56405-930A-4CAF-B603-52D739389D5D}" type="datetimeFigureOut">
              <a:rPr lang="fi-FI" smtClean="0"/>
              <a:t>22.10.2018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0F4D9-12EC-4A02-AB4D-7D0265DE16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9809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56405-930A-4CAF-B603-52D739389D5D}" type="datetimeFigureOut">
              <a:rPr lang="fi-FI" smtClean="0"/>
              <a:t>22.10.2018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0F4D9-12EC-4A02-AB4D-7D0265DE16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5481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8" y="1"/>
            <a:ext cx="7772400" cy="404813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fi-FI" sz="2800"/>
              <a:t>GAS EXCHANGE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404814"/>
            <a:ext cx="4572000" cy="5976937"/>
          </a:xfrm>
        </p:spPr>
        <p:txBody>
          <a:bodyPr/>
          <a:lstStyle/>
          <a:p>
            <a:pPr eaLnBrk="1" hangingPunct="1"/>
            <a:r>
              <a:rPr lang="en-US" altLang="fi-FI" sz="1800" dirty="0" smtClean="0">
                <a:solidFill>
                  <a:srgbClr val="00B0F0"/>
                </a:solidFill>
              </a:rPr>
              <a:t>Partial pressure refers to the pressure a certain gas within a mixture applies</a:t>
            </a:r>
          </a:p>
          <a:p>
            <a:pPr eaLnBrk="1" hangingPunct="1"/>
            <a:r>
              <a:rPr lang="en-US" altLang="fi-FI" sz="1800" dirty="0" smtClean="0">
                <a:solidFill>
                  <a:srgbClr val="00B0F0"/>
                </a:solidFill>
              </a:rPr>
              <a:t>When oxygen-rich air is exposed to blood, the oxygen molecules will bind to hemoglobin (4 molecules O</a:t>
            </a:r>
            <a:r>
              <a:rPr lang="en-US" altLang="fi-FI" sz="1800" baseline="-25000" dirty="0" smtClean="0">
                <a:solidFill>
                  <a:srgbClr val="00B0F0"/>
                </a:solidFill>
              </a:rPr>
              <a:t>2</a:t>
            </a:r>
            <a:r>
              <a:rPr lang="en-US" altLang="fi-FI" sz="1800" dirty="0" smtClean="0">
                <a:solidFill>
                  <a:srgbClr val="00B0F0"/>
                </a:solidFill>
              </a:rPr>
              <a:t>/ hemoglobin</a:t>
            </a:r>
          </a:p>
          <a:p>
            <a:pPr eaLnBrk="1" hangingPunct="1"/>
            <a:r>
              <a:rPr lang="en-US" altLang="fi-FI" sz="1800" dirty="0" smtClean="0">
                <a:solidFill>
                  <a:srgbClr val="00B0F0"/>
                </a:solidFill>
              </a:rPr>
              <a:t>While hemoglobin travels the blood, myoglobin is the oxygen-binding and storing molecule in muscles</a:t>
            </a:r>
          </a:p>
          <a:p>
            <a:pPr eaLnBrk="1" hangingPunct="1"/>
            <a:r>
              <a:rPr lang="en-US" altLang="fi-FI" sz="1800" dirty="0" smtClean="0">
                <a:solidFill>
                  <a:srgbClr val="00B0F0"/>
                </a:solidFill>
              </a:rPr>
              <a:t>Myoglobin has a higher</a:t>
            </a:r>
            <a:r>
              <a:rPr lang="en-US" altLang="fi-FI" sz="1800" dirty="0" smtClean="0">
                <a:solidFill>
                  <a:srgbClr val="FF0000"/>
                </a:solidFill>
              </a:rPr>
              <a:t> affinity </a:t>
            </a:r>
            <a:r>
              <a:rPr lang="en-US" altLang="fi-FI" sz="1800" dirty="0" smtClean="0">
                <a:solidFill>
                  <a:srgbClr val="00B0F0"/>
                </a:solidFill>
              </a:rPr>
              <a:t>for oxygen than does hemoglobin</a:t>
            </a:r>
          </a:p>
          <a:p>
            <a:pPr eaLnBrk="1" hangingPunct="1"/>
            <a:r>
              <a:rPr lang="en-US" altLang="fi-FI" sz="1800" dirty="0" smtClean="0">
                <a:solidFill>
                  <a:srgbClr val="00B0F0"/>
                </a:solidFill>
              </a:rPr>
              <a:t>Only when the partial pressure of oxygen is very low does myoglobin release oxygen</a:t>
            </a:r>
          </a:p>
          <a:p>
            <a:pPr eaLnBrk="1" hangingPunct="1"/>
            <a:r>
              <a:rPr lang="en-US" altLang="fi-FI" sz="1800" dirty="0" smtClean="0">
                <a:solidFill>
                  <a:srgbClr val="00B0F0"/>
                </a:solidFill>
              </a:rPr>
              <a:t>This is advantageous during hard, strenuous exercise</a:t>
            </a:r>
            <a:endParaRPr lang="en-US" altLang="fi-FI" sz="1800" dirty="0">
              <a:solidFill>
                <a:srgbClr val="00B0F0"/>
              </a:solidFill>
            </a:endParaRPr>
          </a:p>
        </p:txBody>
      </p:sp>
      <p:graphicFrame>
        <p:nvGraphicFramePr>
          <p:cNvPr id="45072" name="Group 16"/>
          <p:cNvGraphicFramePr>
            <a:graphicFrameLocks noGrp="1"/>
          </p:cNvGraphicFramePr>
          <p:nvPr/>
        </p:nvGraphicFramePr>
        <p:xfrm>
          <a:off x="1524000" y="-5337175"/>
          <a:ext cx="9144000" cy="792346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27430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Composition of Air</a:t>
                      </a:r>
                      <a:endParaRPr kumimoji="0" lang="fi-FI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63" marB="45663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5178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fi-FI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3" marB="45663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03" name="Rectangle 128"/>
          <p:cNvSpPr>
            <a:spLocks noChangeArrowheads="1"/>
          </p:cNvSpPr>
          <p:nvPr/>
        </p:nvSpPr>
        <p:spPr bwMode="auto">
          <a:xfrm>
            <a:off x="1524001" y="11966575"/>
            <a:ext cx="2127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900">
                <a:latin typeface="Times New Roman" panose="02020603050405020304" pitchFamily="18" charset="0"/>
              </a:rPr>
              <a:t> </a:t>
            </a:r>
            <a:endParaRPr lang="fi-FI" altLang="fi-FI" sz="2400">
              <a:latin typeface="Times New Roman" panose="02020603050405020304" pitchFamily="18" charset="0"/>
            </a:endParaRPr>
          </a:p>
        </p:txBody>
      </p:sp>
      <p:sp>
        <p:nvSpPr>
          <p:cNvPr id="29704" name="Rectangle 137"/>
          <p:cNvSpPr>
            <a:spLocks noChangeArrowheads="1"/>
          </p:cNvSpPr>
          <p:nvPr/>
        </p:nvSpPr>
        <p:spPr bwMode="auto">
          <a:xfrm>
            <a:off x="6003926" y="806451"/>
            <a:ext cx="4664075" cy="3141663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i-FI" altLang="fi-FI" sz="2400">
              <a:latin typeface="Times New Roman" panose="02020603050405020304" pitchFamily="18" charset="0"/>
            </a:endParaRPr>
          </a:p>
        </p:txBody>
      </p:sp>
      <p:pic>
        <p:nvPicPr>
          <p:cNvPr id="29705" name="Picture 139" descr="RESP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9" y="1316038"/>
            <a:ext cx="460057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6" name="Text Box 140"/>
          <p:cNvSpPr txBox="1">
            <a:spLocks noChangeArrowheads="1"/>
          </p:cNvSpPr>
          <p:nvPr/>
        </p:nvSpPr>
        <p:spPr bwMode="auto">
          <a:xfrm>
            <a:off x="6024563" y="37163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i-FI" altLang="fi-FI" sz="2400">
              <a:latin typeface="Times New Roman" panose="02020603050405020304" pitchFamily="18" charset="0"/>
            </a:endParaRPr>
          </a:p>
        </p:txBody>
      </p:sp>
      <p:sp>
        <p:nvSpPr>
          <p:cNvPr id="29707" name="Text Box 141"/>
          <p:cNvSpPr txBox="1">
            <a:spLocks noChangeArrowheads="1"/>
          </p:cNvSpPr>
          <p:nvPr/>
        </p:nvSpPr>
        <p:spPr bwMode="auto">
          <a:xfrm>
            <a:off x="6318251" y="814388"/>
            <a:ext cx="4157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2400">
                <a:latin typeface="Times New Roman" panose="02020603050405020304" pitchFamily="18" charset="0"/>
              </a:rPr>
              <a:t>Comparative dissociation curves</a:t>
            </a:r>
          </a:p>
        </p:txBody>
      </p:sp>
      <p:sp>
        <p:nvSpPr>
          <p:cNvPr id="2" name="Suorakulmio 1"/>
          <p:cNvSpPr/>
          <p:nvPr/>
        </p:nvSpPr>
        <p:spPr>
          <a:xfrm>
            <a:off x="6003926" y="3948114"/>
            <a:ext cx="4664075" cy="560387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dirty="0" err="1">
                <a:solidFill>
                  <a:schemeClr val="tx1"/>
                </a:solidFill>
              </a:rPr>
              <a:t>Online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Biology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Book</a:t>
            </a:r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52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8" y="1"/>
            <a:ext cx="7772400" cy="404813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fi-FI" sz="2800"/>
              <a:t>GAS EXCHANGE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43025" y="404814"/>
            <a:ext cx="4572000" cy="28082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fi-FI" sz="2000" dirty="0" smtClean="0">
                <a:solidFill>
                  <a:srgbClr val="00B0F0"/>
                </a:solidFill>
              </a:rPr>
              <a:t>Fetal hemoglobin differs very slightly from adult hemoglobin in structure, and has a greater affinity for oxygen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fi-FI" sz="2000" dirty="0" smtClean="0">
                <a:solidFill>
                  <a:srgbClr val="00B0F0"/>
                </a:solidFill>
              </a:rPr>
              <a:t>Thus, maternal hemoglobin will lose oxygen to fetal hemoglobin in the placenta</a:t>
            </a:r>
          </a:p>
          <a:p>
            <a:pPr eaLnBrk="1" hangingPunct="1">
              <a:lnSpc>
                <a:spcPct val="90000"/>
              </a:lnSpc>
            </a:pPr>
            <a:endParaRPr lang="fi-FI" altLang="fi-FI" sz="2000" dirty="0"/>
          </a:p>
          <a:p>
            <a:pPr eaLnBrk="1" hangingPunct="1">
              <a:lnSpc>
                <a:spcPct val="90000"/>
              </a:lnSpc>
              <a:buFont typeface="Monotype Sorts" pitchFamily="2" charset="2"/>
              <a:buNone/>
            </a:pPr>
            <a:endParaRPr lang="fi-FI" altLang="fi-FI" sz="2400" dirty="0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6383338" y="404813"/>
            <a:ext cx="4284662" cy="3600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i-FI" altLang="fi-FI" sz="24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i-FI" altLang="fi-FI" sz="24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i-FI" altLang="fi-FI" sz="2400">
              <a:latin typeface="Times New Roman" panose="02020603050405020304" pitchFamily="18" charset="0"/>
            </a:endParaRPr>
          </a:p>
        </p:txBody>
      </p:sp>
      <p:graphicFrame>
        <p:nvGraphicFramePr>
          <p:cNvPr id="48133" name="Group 5"/>
          <p:cNvGraphicFramePr>
            <a:graphicFrameLocks noGrp="1"/>
          </p:cNvGraphicFramePr>
          <p:nvPr/>
        </p:nvGraphicFramePr>
        <p:xfrm>
          <a:off x="1524000" y="-5337175"/>
          <a:ext cx="9144000" cy="792346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27430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Composition of Air</a:t>
                      </a:r>
                      <a:endParaRPr kumimoji="0" lang="fi-FI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63" marB="45663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5178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fi-FI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3" marB="45663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28" name="Rectangle 12"/>
          <p:cNvSpPr>
            <a:spLocks noChangeArrowheads="1"/>
          </p:cNvSpPr>
          <p:nvPr/>
        </p:nvSpPr>
        <p:spPr bwMode="auto">
          <a:xfrm>
            <a:off x="1524001" y="11966575"/>
            <a:ext cx="2127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900">
                <a:latin typeface="Times New Roman" panose="02020603050405020304" pitchFamily="18" charset="0"/>
              </a:rPr>
              <a:t> </a:t>
            </a:r>
            <a:endParaRPr lang="fi-FI" altLang="fi-FI" sz="2400">
              <a:latin typeface="Times New Roman" panose="02020603050405020304" pitchFamily="18" charset="0"/>
            </a:endParaRPr>
          </a:p>
        </p:txBody>
      </p:sp>
      <p:sp>
        <p:nvSpPr>
          <p:cNvPr id="30729" name="Rectangle 14"/>
          <p:cNvSpPr>
            <a:spLocks noChangeArrowheads="1"/>
          </p:cNvSpPr>
          <p:nvPr/>
        </p:nvSpPr>
        <p:spPr bwMode="auto">
          <a:xfrm>
            <a:off x="5880100" y="3716338"/>
            <a:ext cx="5857810" cy="3141662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i-FI" altLang="fi-FI" sz="2400">
              <a:latin typeface="Times New Roman" panose="02020603050405020304" pitchFamily="18" charset="0"/>
            </a:endParaRPr>
          </a:p>
        </p:txBody>
      </p:sp>
      <p:sp>
        <p:nvSpPr>
          <p:cNvPr id="30731" name="Text Box 16"/>
          <p:cNvSpPr txBox="1">
            <a:spLocks noChangeArrowheads="1"/>
          </p:cNvSpPr>
          <p:nvPr/>
        </p:nvSpPr>
        <p:spPr bwMode="auto">
          <a:xfrm>
            <a:off x="6024563" y="37163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i-FI" altLang="fi-FI" sz="2400">
              <a:latin typeface="Times New Roman" panose="02020603050405020304" pitchFamily="18" charset="0"/>
            </a:endParaRPr>
          </a:p>
        </p:txBody>
      </p:sp>
      <p:sp>
        <p:nvSpPr>
          <p:cNvPr id="30732" name="Text Box 17"/>
          <p:cNvSpPr txBox="1">
            <a:spLocks noChangeArrowheads="1"/>
          </p:cNvSpPr>
          <p:nvPr/>
        </p:nvSpPr>
        <p:spPr bwMode="auto">
          <a:xfrm>
            <a:off x="6003926" y="3665538"/>
            <a:ext cx="4157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2400">
                <a:latin typeface="Times New Roman" panose="02020603050405020304" pitchFamily="18" charset="0"/>
              </a:rPr>
              <a:t>Comparative dissociation curves</a:t>
            </a:r>
          </a:p>
        </p:txBody>
      </p:sp>
      <p:pic>
        <p:nvPicPr>
          <p:cNvPr id="30733" name="Picture 21" descr="Photo copyrighte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6" y="404813"/>
            <a:ext cx="3744913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4" name="Picture 23" descr="fi7p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57563"/>
            <a:ext cx="3779838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5" name="Rectangle 24"/>
          <p:cNvSpPr>
            <a:spLocks noChangeArrowheads="1"/>
          </p:cNvSpPr>
          <p:nvPr/>
        </p:nvSpPr>
        <p:spPr bwMode="auto">
          <a:xfrm>
            <a:off x="1524001" y="2600325"/>
            <a:ext cx="3851275" cy="6477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i-FI" altLang="fi-FI" sz="2400">
                <a:solidFill>
                  <a:schemeClr val="bg1"/>
                </a:solidFill>
                <a:latin typeface="Times New Roman" panose="02020603050405020304" pitchFamily="18" charset="0"/>
              </a:rPr>
              <a:t>The Bohr shift</a:t>
            </a:r>
          </a:p>
        </p:txBody>
      </p:sp>
      <p:sp>
        <p:nvSpPr>
          <p:cNvPr id="30736" name="Rectangle 24"/>
          <p:cNvSpPr>
            <a:spLocks noChangeArrowheads="1"/>
          </p:cNvSpPr>
          <p:nvPr/>
        </p:nvSpPr>
        <p:spPr bwMode="auto">
          <a:xfrm>
            <a:off x="1531939" y="5853113"/>
            <a:ext cx="3851275" cy="6477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i-FI" altLang="fi-FI" sz="2400">
                <a:solidFill>
                  <a:schemeClr val="bg1"/>
                </a:solidFill>
                <a:latin typeface="Times New Roman" panose="02020603050405020304" pitchFamily="18" charset="0"/>
              </a:rPr>
              <a:t>Online Biology Book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50" y="4173538"/>
            <a:ext cx="5176836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21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8" y="1"/>
            <a:ext cx="7772400" cy="404813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fi-FI" sz="2800"/>
              <a:t>GAS EXCHANGE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404814"/>
            <a:ext cx="4572000" cy="30241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i-FI" altLang="fi-FI" sz="2000" dirty="0" err="1">
                <a:solidFill>
                  <a:srgbClr val="00B0F0"/>
                </a:solidFill>
              </a:rPr>
              <a:t>Oxygen</a:t>
            </a:r>
            <a:r>
              <a:rPr lang="fi-FI" altLang="fi-FI" sz="2000" dirty="0">
                <a:solidFill>
                  <a:srgbClr val="00B0F0"/>
                </a:solidFill>
              </a:rPr>
              <a:t> </a:t>
            </a:r>
            <a:r>
              <a:rPr lang="fi-FI" altLang="fi-FI" sz="2000" dirty="0" err="1">
                <a:solidFill>
                  <a:srgbClr val="00B0F0"/>
                </a:solidFill>
              </a:rPr>
              <a:t>tends</a:t>
            </a:r>
            <a:r>
              <a:rPr lang="fi-FI" altLang="fi-FI" sz="2000" dirty="0">
                <a:solidFill>
                  <a:srgbClr val="00B0F0"/>
                </a:solidFill>
              </a:rPr>
              <a:t> to </a:t>
            </a:r>
            <a:r>
              <a:rPr lang="fi-FI" altLang="fi-FI" sz="2000" dirty="0" err="1">
                <a:solidFill>
                  <a:srgbClr val="00B0F0"/>
                </a:solidFill>
              </a:rPr>
              <a:t>dissociate</a:t>
            </a:r>
            <a:r>
              <a:rPr lang="fi-FI" altLang="fi-FI" sz="2000" dirty="0">
                <a:solidFill>
                  <a:srgbClr val="00B0F0"/>
                </a:solidFill>
              </a:rPr>
              <a:t> </a:t>
            </a:r>
            <a:r>
              <a:rPr lang="fi-FI" altLang="fi-FI" sz="2000" dirty="0" err="1">
                <a:solidFill>
                  <a:srgbClr val="00B0F0"/>
                </a:solidFill>
              </a:rPr>
              <a:t>from</a:t>
            </a:r>
            <a:r>
              <a:rPr lang="fi-FI" altLang="fi-FI" sz="2000" dirty="0">
                <a:solidFill>
                  <a:srgbClr val="00B0F0"/>
                </a:solidFill>
              </a:rPr>
              <a:t> </a:t>
            </a:r>
            <a:r>
              <a:rPr lang="fi-FI" altLang="fi-FI" sz="2000" dirty="0" err="1">
                <a:solidFill>
                  <a:srgbClr val="00B0F0"/>
                </a:solidFill>
              </a:rPr>
              <a:t>hemoglobin</a:t>
            </a:r>
            <a:r>
              <a:rPr lang="fi-FI" altLang="fi-FI" sz="2000" dirty="0">
                <a:solidFill>
                  <a:srgbClr val="00B0F0"/>
                </a:solidFill>
              </a:rPr>
              <a:t> at </a:t>
            </a:r>
            <a:r>
              <a:rPr lang="fi-FI" altLang="fi-FI" sz="2000" dirty="0" err="1">
                <a:solidFill>
                  <a:srgbClr val="00B0F0"/>
                </a:solidFill>
              </a:rPr>
              <a:t>high</a:t>
            </a:r>
            <a:r>
              <a:rPr lang="fi-FI" altLang="fi-FI" sz="2000" dirty="0">
                <a:solidFill>
                  <a:srgbClr val="00B0F0"/>
                </a:solidFill>
              </a:rPr>
              <a:t> </a:t>
            </a:r>
            <a:r>
              <a:rPr lang="fi-FI" altLang="fi-FI" sz="2000" dirty="0" err="1">
                <a:solidFill>
                  <a:srgbClr val="00B0F0"/>
                </a:solidFill>
              </a:rPr>
              <a:t>partial</a:t>
            </a:r>
            <a:r>
              <a:rPr lang="fi-FI" altLang="fi-FI" sz="2000" dirty="0">
                <a:solidFill>
                  <a:srgbClr val="00B0F0"/>
                </a:solidFill>
              </a:rPr>
              <a:t> </a:t>
            </a:r>
            <a:r>
              <a:rPr lang="fi-FI" altLang="fi-FI" sz="2000" dirty="0" err="1">
                <a:solidFill>
                  <a:srgbClr val="00B0F0"/>
                </a:solidFill>
              </a:rPr>
              <a:t>pressures</a:t>
            </a:r>
            <a:r>
              <a:rPr lang="fi-FI" altLang="fi-FI" sz="2000" dirty="0">
                <a:solidFill>
                  <a:srgbClr val="00B0F0"/>
                </a:solidFill>
              </a:rPr>
              <a:t> of </a:t>
            </a:r>
            <a:r>
              <a:rPr lang="fi-FI" altLang="fi-FI" sz="2000" dirty="0" err="1">
                <a:solidFill>
                  <a:srgbClr val="00B0F0"/>
                </a:solidFill>
              </a:rPr>
              <a:t>carbon</a:t>
            </a:r>
            <a:r>
              <a:rPr lang="fi-FI" altLang="fi-FI" sz="2000" dirty="0">
                <a:solidFill>
                  <a:srgbClr val="00B0F0"/>
                </a:solidFill>
              </a:rPr>
              <a:t> </a:t>
            </a:r>
            <a:r>
              <a:rPr lang="fi-FI" altLang="fi-FI" sz="2000" dirty="0" err="1">
                <a:solidFill>
                  <a:srgbClr val="00B0F0"/>
                </a:solidFill>
              </a:rPr>
              <a:t>dioxide</a:t>
            </a:r>
            <a:r>
              <a:rPr lang="fi-FI" altLang="fi-FI" sz="2000" dirty="0">
                <a:solidFill>
                  <a:srgbClr val="00B0F0"/>
                </a:solidFill>
              </a:rPr>
              <a:t>. </a:t>
            </a:r>
            <a:r>
              <a:rPr lang="fi-FI" altLang="fi-FI" sz="2000" dirty="0" err="1">
                <a:solidFill>
                  <a:srgbClr val="00B0F0"/>
                </a:solidFill>
              </a:rPr>
              <a:t>Known</a:t>
            </a:r>
            <a:r>
              <a:rPr lang="fi-FI" altLang="fi-FI" sz="2000" dirty="0">
                <a:solidFill>
                  <a:srgbClr val="00B0F0"/>
                </a:solidFill>
              </a:rPr>
              <a:t> as </a:t>
            </a:r>
            <a:r>
              <a:rPr lang="fi-FI" altLang="fi-FI" sz="2000" dirty="0" err="1">
                <a:solidFill>
                  <a:srgbClr val="00B0F0"/>
                </a:solidFill>
              </a:rPr>
              <a:t>the</a:t>
            </a:r>
            <a:r>
              <a:rPr lang="fi-FI" altLang="fi-FI" sz="2000" dirty="0">
                <a:solidFill>
                  <a:srgbClr val="00B0F0"/>
                </a:solidFill>
              </a:rPr>
              <a:t> </a:t>
            </a:r>
            <a:r>
              <a:rPr lang="fi-FI" altLang="fi-FI" sz="2000" dirty="0" err="1">
                <a:solidFill>
                  <a:srgbClr val="00B0F0"/>
                </a:solidFill>
              </a:rPr>
              <a:t>Bohr</a:t>
            </a:r>
            <a:r>
              <a:rPr lang="fi-FI" altLang="fi-FI" sz="2000" dirty="0">
                <a:solidFill>
                  <a:srgbClr val="00B0F0"/>
                </a:solidFill>
              </a:rPr>
              <a:t> </a:t>
            </a:r>
            <a:r>
              <a:rPr lang="fi-FI" altLang="fi-FI" sz="2000" dirty="0" err="1">
                <a:solidFill>
                  <a:srgbClr val="00B0F0"/>
                </a:solidFill>
              </a:rPr>
              <a:t>shift</a:t>
            </a:r>
            <a:endParaRPr lang="fi-FI" altLang="fi-FI" sz="2000" dirty="0">
              <a:solidFill>
                <a:srgbClr val="00B0F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fi-FI" altLang="fi-FI" sz="2000" dirty="0" err="1">
                <a:solidFill>
                  <a:srgbClr val="00B0F0"/>
                </a:solidFill>
              </a:rPr>
              <a:t>The</a:t>
            </a:r>
            <a:r>
              <a:rPr lang="fi-FI" altLang="fi-FI" sz="2000" dirty="0">
                <a:solidFill>
                  <a:srgbClr val="00B0F0"/>
                </a:solidFill>
              </a:rPr>
              <a:t> </a:t>
            </a:r>
            <a:r>
              <a:rPr lang="fi-FI" altLang="fi-FI" sz="2000" dirty="0" err="1">
                <a:solidFill>
                  <a:srgbClr val="00B0F0"/>
                </a:solidFill>
              </a:rPr>
              <a:t>Bohr</a:t>
            </a:r>
            <a:r>
              <a:rPr lang="fi-FI" altLang="fi-FI" sz="2000" dirty="0">
                <a:solidFill>
                  <a:srgbClr val="00B0F0"/>
                </a:solidFill>
              </a:rPr>
              <a:t> </a:t>
            </a:r>
            <a:r>
              <a:rPr lang="fi-FI" altLang="fi-FI" sz="2000" dirty="0" err="1">
                <a:solidFill>
                  <a:srgbClr val="00B0F0"/>
                </a:solidFill>
              </a:rPr>
              <a:t>shift</a:t>
            </a:r>
            <a:r>
              <a:rPr lang="fi-FI" altLang="fi-FI" sz="2000" dirty="0">
                <a:solidFill>
                  <a:srgbClr val="00B0F0"/>
                </a:solidFill>
              </a:rPr>
              <a:t> </a:t>
            </a:r>
            <a:r>
              <a:rPr lang="fi-FI" altLang="fi-FI" sz="2000" dirty="0" err="1">
                <a:solidFill>
                  <a:srgbClr val="00B0F0"/>
                </a:solidFill>
              </a:rPr>
              <a:t>explains</a:t>
            </a:r>
            <a:r>
              <a:rPr lang="fi-FI" altLang="fi-FI" sz="2000" dirty="0">
                <a:solidFill>
                  <a:srgbClr val="00B0F0"/>
                </a:solidFill>
              </a:rPr>
              <a:t> </a:t>
            </a:r>
            <a:r>
              <a:rPr lang="fi-FI" altLang="fi-FI" sz="2000" dirty="0" err="1">
                <a:solidFill>
                  <a:srgbClr val="00B0F0"/>
                </a:solidFill>
              </a:rPr>
              <a:t>hemoglobin</a:t>
            </a:r>
            <a:r>
              <a:rPr lang="fi-FI" altLang="fi-FI" sz="2000" dirty="0">
                <a:solidFill>
                  <a:srgbClr val="00B0F0"/>
                </a:solidFill>
              </a:rPr>
              <a:t> </a:t>
            </a:r>
            <a:r>
              <a:rPr lang="fi-FI" altLang="fi-FI" sz="2000" dirty="0" err="1">
                <a:solidFill>
                  <a:srgbClr val="00B0F0"/>
                </a:solidFill>
              </a:rPr>
              <a:t>releasing</a:t>
            </a:r>
            <a:r>
              <a:rPr lang="fi-FI" altLang="fi-FI" sz="2000" dirty="0">
                <a:solidFill>
                  <a:srgbClr val="00B0F0"/>
                </a:solidFill>
              </a:rPr>
              <a:t> </a:t>
            </a:r>
            <a:r>
              <a:rPr lang="fi-FI" altLang="fi-FI" sz="2000" dirty="0" err="1">
                <a:solidFill>
                  <a:srgbClr val="00B0F0"/>
                </a:solidFill>
              </a:rPr>
              <a:t>oxygen</a:t>
            </a:r>
            <a:r>
              <a:rPr lang="fi-FI" altLang="fi-FI" sz="2000" dirty="0">
                <a:solidFill>
                  <a:srgbClr val="00B0F0"/>
                </a:solidFill>
              </a:rPr>
              <a:t> to </a:t>
            </a:r>
            <a:r>
              <a:rPr lang="fi-FI" altLang="fi-FI" sz="2000" dirty="0" err="1">
                <a:solidFill>
                  <a:srgbClr val="00B0F0"/>
                </a:solidFill>
              </a:rPr>
              <a:t>respiring</a:t>
            </a:r>
            <a:r>
              <a:rPr lang="fi-FI" altLang="fi-FI" sz="2000" dirty="0">
                <a:solidFill>
                  <a:srgbClr val="00B0F0"/>
                </a:solidFill>
              </a:rPr>
              <a:t> </a:t>
            </a:r>
            <a:r>
              <a:rPr lang="fi-FI" altLang="fi-FI" sz="2000" dirty="0" err="1">
                <a:solidFill>
                  <a:srgbClr val="00B0F0"/>
                </a:solidFill>
              </a:rPr>
              <a:t>tissues</a:t>
            </a:r>
            <a:endParaRPr lang="fi-FI" altLang="fi-FI" sz="2000" dirty="0">
              <a:solidFill>
                <a:srgbClr val="00B0F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fi-FI" altLang="fi-FI" sz="2000" dirty="0" err="1">
                <a:solidFill>
                  <a:srgbClr val="00B0F0"/>
                </a:solidFill>
              </a:rPr>
              <a:t>The</a:t>
            </a:r>
            <a:r>
              <a:rPr lang="fi-FI" altLang="fi-FI" sz="2000" dirty="0">
                <a:solidFill>
                  <a:srgbClr val="00B0F0"/>
                </a:solidFill>
              </a:rPr>
              <a:t> </a:t>
            </a:r>
            <a:r>
              <a:rPr lang="fi-FI" altLang="fi-FI" sz="2000" dirty="0" err="1">
                <a:solidFill>
                  <a:srgbClr val="00B0F0"/>
                </a:solidFill>
              </a:rPr>
              <a:t>lower</a:t>
            </a:r>
            <a:r>
              <a:rPr lang="fi-FI" altLang="fi-FI" sz="2000" dirty="0">
                <a:solidFill>
                  <a:srgbClr val="00B0F0"/>
                </a:solidFill>
              </a:rPr>
              <a:t> </a:t>
            </a:r>
            <a:r>
              <a:rPr lang="fi-FI" altLang="fi-FI" sz="2000" dirty="0" err="1">
                <a:solidFill>
                  <a:srgbClr val="00B0F0"/>
                </a:solidFill>
              </a:rPr>
              <a:t>the</a:t>
            </a:r>
            <a:r>
              <a:rPr lang="fi-FI" altLang="fi-FI" sz="2000" dirty="0">
                <a:solidFill>
                  <a:srgbClr val="00B0F0"/>
                </a:solidFill>
              </a:rPr>
              <a:t> </a:t>
            </a:r>
            <a:r>
              <a:rPr lang="fi-FI" altLang="fi-FI" sz="2000" dirty="0" err="1">
                <a:solidFill>
                  <a:srgbClr val="00B0F0"/>
                </a:solidFill>
              </a:rPr>
              <a:t>oxygen</a:t>
            </a:r>
            <a:r>
              <a:rPr lang="fi-FI" altLang="fi-FI" sz="2000" dirty="0">
                <a:solidFill>
                  <a:srgbClr val="00B0F0"/>
                </a:solidFill>
              </a:rPr>
              <a:t> </a:t>
            </a:r>
            <a:r>
              <a:rPr lang="fi-FI" altLang="fi-FI" sz="2000" dirty="0" err="1">
                <a:solidFill>
                  <a:srgbClr val="00B0F0"/>
                </a:solidFill>
              </a:rPr>
              <a:t>concentration</a:t>
            </a:r>
            <a:r>
              <a:rPr lang="fi-FI" altLang="fi-FI" sz="2000" dirty="0">
                <a:solidFill>
                  <a:srgbClr val="00B0F0"/>
                </a:solidFill>
              </a:rPr>
              <a:t> in </a:t>
            </a:r>
            <a:r>
              <a:rPr lang="fi-FI" altLang="fi-FI" sz="2000" dirty="0" err="1">
                <a:solidFill>
                  <a:srgbClr val="00B0F0"/>
                </a:solidFill>
              </a:rPr>
              <a:t>respiring</a:t>
            </a:r>
            <a:r>
              <a:rPr lang="fi-FI" altLang="fi-FI" sz="2000" dirty="0">
                <a:solidFill>
                  <a:srgbClr val="00B0F0"/>
                </a:solidFill>
              </a:rPr>
              <a:t> </a:t>
            </a:r>
            <a:r>
              <a:rPr lang="fi-FI" altLang="fi-FI" sz="2000" dirty="0" err="1">
                <a:solidFill>
                  <a:srgbClr val="00B0F0"/>
                </a:solidFill>
              </a:rPr>
              <a:t>tissues</a:t>
            </a:r>
            <a:r>
              <a:rPr lang="fi-FI" altLang="fi-FI" sz="2000" dirty="0">
                <a:solidFill>
                  <a:srgbClr val="00B0F0"/>
                </a:solidFill>
              </a:rPr>
              <a:t>, </a:t>
            </a:r>
            <a:r>
              <a:rPr lang="fi-FI" altLang="fi-FI" sz="2000" dirty="0" err="1">
                <a:solidFill>
                  <a:srgbClr val="00B0F0"/>
                </a:solidFill>
              </a:rPr>
              <a:t>the</a:t>
            </a:r>
            <a:r>
              <a:rPr lang="fi-FI" altLang="fi-FI" sz="2000" dirty="0">
                <a:solidFill>
                  <a:srgbClr val="00B0F0"/>
                </a:solidFill>
              </a:rPr>
              <a:t> </a:t>
            </a:r>
            <a:r>
              <a:rPr lang="fi-FI" altLang="fi-FI" sz="2000" dirty="0" err="1">
                <a:solidFill>
                  <a:srgbClr val="00B0F0"/>
                </a:solidFill>
              </a:rPr>
              <a:t>more</a:t>
            </a:r>
            <a:r>
              <a:rPr lang="fi-FI" altLang="fi-FI" sz="2000" dirty="0">
                <a:solidFill>
                  <a:srgbClr val="00B0F0"/>
                </a:solidFill>
              </a:rPr>
              <a:t> </a:t>
            </a:r>
            <a:r>
              <a:rPr lang="fi-FI" altLang="fi-FI" sz="2000" dirty="0" err="1">
                <a:solidFill>
                  <a:srgbClr val="00B0F0"/>
                </a:solidFill>
              </a:rPr>
              <a:t>oxygen</a:t>
            </a:r>
            <a:r>
              <a:rPr lang="fi-FI" altLang="fi-FI" sz="2000" dirty="0">
                <a:solidFill>
                  <a:srgbClr val="00B0F0"/>
                </a:solidFill>
              </a:rPr>
              <a:t> </a:t>
            </a:r>
            <a:r>
              <a:rPr lang="fi-FI" altLang="fi-FI" sz="2000" dirty="0" err="1">
                <a:solidFill>
                  <a:srgbClr val="00B0F0"/>
                </a:solidFill>
              </a:rPr>
              <a:t>hemoglobin</a:t>
            </a:r>
            <a:r>
              <a:rPr lang="fi-FI" altLang="fi-FI" sz="2000" dirty="0">
                <a:solidFill>
                  <a:srgbClr val="00B0F0"/>
                </a:solidFill>
              </a:rPr>
              <a:t> </a:t>
            </a:r>
            <a:r>
              <a:rPr lang="fi-FI" altLang="fi-FI" sz="2000" dirty="0" err="1">
                <a:solidFill>
                  <a:srgbClr val="00B0F0"/>
                </a:solidFill>
              </a:rPr>
              <a:t>will</a:t>
            </a:r>
            <a:r>
              <a:rPr lang="fi-FI" altLang="fi-FI" sz="2000" dirty="0">
                <a:solidFill>
                  <a:srgbClr val="00B0F0"/>
                </a:solidFill>
              </a:rPr>
              <a:t> release</a:t>
            </a:r>
          </a:p>
          <a:p>
            <a:pPr eaLnBrk="1" hangingPunct="1">
              <a:lnSpc>
                <a:spcPct val="90000"/>
              </a:lnSpc>
            </a:pPr>
            <a:endParaRPr lang="fi-FI" altLang="fi-FI" sz="2000" dirty="0"/>
          </a:p>
          <a:p>
            <a:pPr eaLnBrk="1" hangingPunct="1">
              <a:lnSpc>
                <a:spcPct val="90000"/>
              </a:lnSpc>
            </a:pPr>
            <a:endParaRPr lang="fi-FI" altLang="fi-FI" sz="2000" dirty="0"/>
          </a:p>
          <a:p>
            <a:pPr eaLnBrk="1" hangingPunct="1">
              <a:lnSpc>
                <a:spcPct val="90000"/>
              </a:lnSpc>
              <a:buFont typeface="Monotype Sorts" pitchFamily="2" charset="2"/>
              <a:buNone/>
            </a:pPr>
            <a:endParaRPr lang="fi-FI" altLang="fi-FI" sz="2000" dirty="0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6096000" y="404813"/>
            <a:ext cx="4572000" cy="3600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i-FI" altLang="fi-FI" sz="24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i-FI" altLang="fi-FI" sz="24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i-FI" altLang="fi-FI" sz="2400">
              <a:latin typeface="Times New Roman" panose="02020603050405020304" pitchFamily="18" charset="0"/>
            </a:endParaRPr>
          </a:p>
        </p:txBody>
      </p:sp>
      <p:graphicFrame>
        <p:nvGraphicFramePr>
          <p:cNvPr id="49157" name="Group 5"/>
          <p:cNvGraphicFramePr>
            <a:graphicFrameLocks noGrp="1"/>
          </p:cNvGraphicFramePr>
          <p:nvPr/>
        </p:nvGraphicFramePr>
        <p:xfrm>
          <a:off x="1524000" y="-5337175"/>
          <a:ext cx="9144000" cy="792346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27430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Composition of Air</a:t>
                      </a:r>
                      <a:endParaRPr kumimoji="0" lang="fi-FI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63" marB="45663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5178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fi-FI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3" marB="45663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752" name="Rectangle 12"/>
          <p:cNvSpPr>
            <a:spLocks noChangeArrowheads="1"/>
          </p:cNvSpPr>
          <p:nvPr/>
        </p:nvSpPr>
        <p:spPr bwMode="auto">
          <a:xfrm>
            <a:off x="1524001" y="11966575"/>
            <a:ext cx="2127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900">
                <a:latin typeface="Times New Roman" panose="02020603050405020304" pitchFamily="18" charset="0"/>
              </a:rPr>
              <a:t> </a:t>
            </a:r>
            <a:endParaRPr lang="fi-FI" altLang="fi-FI" sz="2400">
              <a:latin typeface="Times New Roman" panose="02020603050405020304" pitchFamily="18" charset="0"/>
            </a:endParaRPr>
          </a:p>
        </p:txBody>
      </p:sp>
      <p:sp>
        <p:nvSpPr>
          <p:cNvPr id="31753" name="Rectangle 13"/>
          <p:cNvSpPr>
            <a:spLocks noChangeArrowheads="1"/>
          </p:cNvSpPr>
          <p:nvPr/>
        </p:nvSpPr>
        <p:spPr bwMode="auto">
          <a:xfrm>
            <a:off x="5880100" y="3716338"/>
            <a:ext cx="4787900" cy="3141662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i-FI" altLang="fi-FI" sz="2400">
              <a:latin typeface="Times New Roman" panose="02020603050405020304" pitchFamily="18" charset="0"/>
            </a:endParaRPr>
          </a:p>
        </p:txBody>
      </p:sp>
      <p:pic>
        <p:nvPicPr>
          <p:cNvPr id="31754" name="Picture 14" descr="RESP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6" y="4229100"/>
            <a:ext cx="460057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5" name="Text Box 15"/>
          <p:cNvSpPr txBox="1">
            <a:spLocks noChangeArrowheads="1"/>
          </p:cNvSpPr>
          <p:nvPr/>
        </p:nvSpPr>
        <p:spPr bwMode="auto">
          <a:xfrm>
            <a:off x="6024563" y="37163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i-FI" altLang="fi-FI" sz="2400">
              <a:latin typeface="Times New Roman" panose="02020603050405020304" pitchFamily="18" charset="0"/>
            </a:endParaRPr>
          </a:p>
        </p:txBody>
      </p:sp>
      <p:sp>
        <p:nvSpPr>
          <p:cNvPr id="31756" name="Text Box 16"/>
          <p:cNvSpPr txBox="1">
            <a:spLocks noChangeArrowheads="1"/>
          </p:cNvSpPr>
          <p:nvPr/>
        </p:nvSpPr>
        <p:spPr bwMode="auto">
          <a:xfrm>
            <a:off x="6003926" y="3665538"/>
            <a:ext cx="4157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2400">
                <a:solidFill>
                  <a:schemeClr val="bg2"/>
                </a:solidFill>
                <a:latin typeface="Times New Roman" panose="02020603050405020304" pitchFamily="18" charset="0"/>
              </a:rPr>
              <a:t>Comparative dissociation curves</a:t>
            </a:r>
          </a:p>
        </p:txBody>
      </p:sp>
      <p:pic>
        <p:nvPicPr>
          <p:cNvPr id="31757" name="Picture 18" descr="fi7p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57563"/>
            <a:ext cx="3779838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8" name="Rectangle 19"/>
          <p:cNvSpPr>
            <a:spLocks noChangeArrowheads="1"/>
          </p:cNvSpPr>
          <p:nvPr/>
        </p:nvSpPr>
        <p:spPr bwMode="auto">
          <a:xfrm>
            <a:off x="1524001" y="5876925"/>
            <a:ext cx="3851275" cy="6477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i-FI" altLang="fi-FI" sz="2400">
                <a:latin typeface="Times New Roman" panose="02020603050405020304" pitchFamily="18" charset="0"/>
              </a:rPr>
              <a:t>The Bohr shift</a:t>
            </a:r>
          </a:p>
        </p:txBody>
      </p:sp>
      <p:pic>
        <p:nvPicPr>
          <p:cNvPr id="31759" name="Picture 21" descr="hhemo_rib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476250"/>
            <a:ext cx="41402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Kuva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426" y="4229100"/>
            <a:ext cx="4600574" cy="249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09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8" y="1"/>
            <a:ext cx="7772400" cy="404813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fi-FI" sz="2800"/>
              <a:t>GAS EXCHANGE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404814"/>
            <a:ext cx="4572000" cy="3024187"/>
          </a:xfrm>
        </p:spPr>
        <p:txBody>
          <a:bodyPr/>
          <a:lstStyle/>
          <a:p>
            <a:pPr eaLnBrk="1" hangingPunct="1"/>
            <a:r>
              <a:rPr lang="en-US" altLang="fi-FI" sz="2000" dirty="0" smtClean="0">
                <a:solidFill>
                  <a:srgbClr val="00B0F0"/>
                </a:solidFill>
              </a:rPr>
              <a:t>Other factors that increase the release of oxygen by hemoglobin are high temperature and high P</a:t>
            </a:r>
            <a:r>
              <a:rPr lang="en-US" altLang="fi-FI" sz="2000" baseline="-25000" dirty="0" smtClean="0">
                <a:solidFill>
                  <a:srgbClr val="00B0F0"/>
                </a:solidFill>
              </a:rPr>
              <a:t>CO2</a:t>
            </a:r>
            <a:r>
              <a:rPr lang="en-US" altLang="fi-FI" sz="2000" baseline="30000" dirty="0" smtClean="0">
                <a:solidFill>
                  <a:srgbClr val="00B0F0"/>
                </a:solidFill>
              </a:rPr>
              <a:t>:</a:t>
            </a:r>
            <a:r>
              <a:rPr lang="en-US" altLang="fi-FI" sz="2000" dirty="0" smtClean="0">
                <a:solidFill>
                  <a:srgbClr val="00B0F0"/>
                </a:solidFill>
              </a:rPr>
              <a:t> lower pH</a:t>
            </a:r>
          </a:p>
          <a:p>
            <a:pPr eaLnBrk="1" hangingPunct="1"/>
            <a:endParaRPr lang="fi-FI" altLang="fi-FI" sz="2000" dirty="0"/>
          </a:p>
          <a:p>
            <a:pPr eaLnBrk="1" hangingPunct="1"/>
            <a:endParaRPr lang="fi-FI" altLang="fi-FI" sz="2000" dirty="0"/>
          </a:p>
          <a:p>
            <a:pPr eaLnBrk="1" hangingPunct="1"/>
            <a:endParaRPr lang="fi-FI" altLang="fi-FI" dirty="0"/>
          </a:p>
          <a:p>
            <a:pPr eaLnBrk="1" hangingPunct="1"/>
            <a:endParaRPr lang="fi-FI" altLang="fi-FI" dirty="0"/>
          </a:p>
          <a:p>
            <a:pPr eaLnBrk="1" hangingPunct="1">
              <a:buFont typeface="Monotype Sorts" pitchFamily="2" charset="2"/>
              <a:buNone/>
            </a:pPr>
            <a:endParaRPr lang="fi-FI" altLang="fi-FI" dirty="0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6096000" y="404813"/>
            <a:ext cx="4572000" cy="3600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i-FI" altLang="fi-FI" sz="24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i-FI" altLang="fi-FI" sz="24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i-FI" altLang="fi-FI" sz="2400">
              <a:latin typeface="Times New Roman" panose="02020603050405020304" pitchFamily="18" charset="0"/>
            </a:endParaRPr>
          </a:p>
        </p:txBody>
      </p:sp>
      <p:graphicFrame>
        <p:nvGraphicFramePr>
          <p:cNvPr id="51205" name="Group 5"/>
          <p:cNvGraphicFramePr>
            <a:graphicFrameLocks noGrp="1"/>
          </p:cNvGraphicFramePr>
          <p:nvPr/>
        </p:nvGraphicFramePr>
        <p:xfrm>
          <a:off x="1524000" y="-5337175"/>
          <a:ext cx="9144000" cy="792346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27430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Composition of Air</a:t>
                      </a:r>
                      <a:endParaRPr kumimoji="0" lang="fi-FI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63" marB="45663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FF"/>
                    </a:solidFill>
                  </a:tcPr>
                </a:tc>
              </a:tr>
              <a:tr h="5178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1" lang="fi-FI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663" marB="45663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776" name="Rectangle 12"/>
          <p:cNvSpPr>
            <a:spLocks noChangeArrowheads="1"/>
          </p:cNvSpPr>
          <p:nvPr/>
        </p:nvSpPr>
        <p:spPr bwMode="auto">
          <a:xfrm>
            <a:off x="1524001" y="11966575"/>
            <a:ext cx="2127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900">
                <a:latin typeface="Times New Roman" panose="02020603050405020304" pitchFamily="18" charset="0"/>
              </a:rPr>
              <a:t> </a:t>
            </a:r>
            <a:endParaRPr lang="fi-FI" altLang="fi-FI" sz="2400">
              <a:latin typeface="Times New Roman" panose="02020603050405020304" pitchFamily="18" charset="0"/>
            </a:endParaRPr>
          </a:p>
        </p:txBody>
      </p:sp>
      <p:sp>
        <p:nvSpPr>
          <p:cNvPr id="32777" name="Rectangle 13"/>
          <p:cNvSpPr>
            <a:spLocks noChangeArrowheads="1"/>
          </p:cNvSpPr>
          <p:nvPr/>
        </p:nvSpPr>
        <p:spPr bwMode="auto">
          <a:xfrm>
            <a:off x="5880100" y="3716338"/>
            <a:ext cx="4787900" cy="3141662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i-FI" altLang="fi-FI" sz="2400">
              <a:latin typeface="Times New Roman" panose="02020603050405020304" pitchFamily="18" charset="0"/>
            </a:endParaRPr>
          </a:p>
        </p:txBody>
      </p:sp>
      <p:pic>
        <p:nvPicPr>
          <p:cNvPr id="32778" name="Picture 14" descr="RESP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6" y="4229100"/>
            <a:ext cx="460057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9" name="Text Box 15"/>
          <p:cNvSpPr txBox="1">
            <a:spLocks noChangeArrowheads="1"/>
          </p:cNvSpPr>
          <p:nvPr/>
        </p:nvSpPr>
        <p:spPr bwMode="auto">
          <a:xfrm>
            <a:off x="6024563" y="37163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fi-FI" altLang="fi-FI" sz="2400">
              <a:latin typeface="Times New Roman" panose="02020603050405020304" pitchFamily="18" charset="0"/>
            </a:endParaRPr>
          </a:p>
        </p:txBody>
      </p:sp>
      <p:sp>
        <p:nvSpPr>
          <p:cNvPr id="32780" name="Text Box 16"/>
          <p:cNvSpPr txBox="1">
            <a:spLocks noChangeArrowheads="1"/>
          </p:cNvSpPr>
          <p:nvPr/>
        </p:nvSpPr>
        <p:spPr bwMode="auto">
          <a:xfrm>
            <a:off x="6003926" y="3665538"/>
            <a:ext cx="4157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24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Comparative</a:t>
            </a:r>
            <a:r>
              <a:rPr lang="fi-FI" altLang="fi-FI" sz="240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fi-FI" altLang="fi-FI" sz="24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dissociation</a:t>
            </a:r>
            <a:r>
              <a:rPr lang="fi-FI" altLang="fi-FI" sz="2400" dirty="0">
                <a:solidFill>
                  <a:schemeClr val="bg2"/>
                </a:solidFill>
                <a:latin typeface="Times New Roman" panose="02020603050405020304" pitchFamily="18" charset="0"/>
              </a:rPr>
              <a:t> </a:t>
            </a:r>
            <a:r>
              <a:rPr lang="fi-FI" altLang="fi-FI" sz="2400" dirty="0" err="1">
                <a:solidFill>
                  <a:schemeClr val="bg2"/>
                </a:solidFill>
                <a:latin typeface="Times New Roman" panose="02020603050405020304" pitchFamily="18" charset="0"/>
              </a:rPr>
              <a:t>curves</a:t>
            </a:r>
            <a:endParaRPr lang="fi-FI" altLang="fi-FI" sz="2400" dirty="0">
              <a:solidFill>
                <a:schemeClr val="bg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2781" name="Picture 17" descr="fi7p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57563"/>
            <a:ext cx="3779838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Rectangle 18"/>
          <p:cNvSpPr>
            <a:spLocks noChangeArrowheads="1"/>
          </p:cNvSpPr>
          <p:nvPr/>
        </p:nvSpPr>
        <p:spPr bwMode="auto">
          <a:xfrm>
            <a:off x="1524001" y="5876925"/>
            <a:ext cx="3851275" cy="6477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i-FI" altLang="fi-FI" sz="2400">
                <a:latin typeface="Times New Roman" panose="02020603050405020304" pitchFamily="18" charset="0"/>
              </a:rPr>
              <a:t>The Bohr shift</a:t>
            </a:r>
          </a:p>
        </p:txBody>
      </p:sp>
      <p:pic>
        <p:nvPicPr>
          <p:cNvPr id="32783" name="Picture 19" descr="hhemo_rib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476250"/>
            <a:ext cx="41402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Kuva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426" y="4229100"/>
            <a:ext cx="4600574" cy="249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87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7772400" cy="549275"/>
          </a:xfrm>
        </p:spPr>
        <p:txBody>
          <a:bodyPr/>
          <a:lstStyle/>
          <a:p>
            <a:pPr eaLnBrk="1" hangingPunct="1"/>
            <a:r>
              <a:rPr lang="fi-FI" altLang="fi-FI" sz="2800" dirty="0">
                <a:solidFill>
                  <a:srgbClr val="00B0F0"/>
                </a:solidFill>
              </a:rPr>
              <a:t>GAS EXCHANGE: CO</a:t>
            </a:r>
            <a:r>
              <a:rPr lang="fi-FI" altLang="fi-FI" sz="2800" baseline="-25000" dirty="0">
                <a:solidFill>
                  <a:srgbClr val="00B0F0"/>
                </a:solidFill>
              </a:rPr>
              <a:t>2</a:t>
            </a:r>
            <a:r>
              <a:rPr lang="fi-FI" altLang="fi-FI" sz="2800" dirty="0">
                <a:solidFill>
                  <a:srgbClr val="00B0F0"/>
                </a:solidFill>
              </a:rPr>
              <a:t> TRANSPORT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154983" y="549274"/>
            <a:ext cx="7842143" cy="566554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fi-FI" sz="2000" dirty="0">
                <a:solidFill>
                  <a:srgbClr val="00B0F0"/>
                </a:solidFill>
              </a:rPr>
              <a:t>Carbon dioxide doesn’t simply move in blood and diffuse at the alveoli</a:t>
            </a:r>
          </a:p>
          <a:p>
            <a:pPr eaLnBrk="1" hangingPunct="1">
              <a:lnSpc>
                <a:spcPct val="90000"/>
              </a:lnSpc>
            </a:pPr>
            <a:r>
              <a:rPr lang="en-US" altLang="fi-FI" sz="2000" dirty="0">
                <a:solidFill>
                  <a:srgbClr val="00B0F0"/>
                </a:solidFill>
              </a:rPr>
              <a:t>7% travels in plasma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fi-FI" sz="2000" dirty="0">
                <a:solidFill>
                  <a:srgbClr val="00B0F0"/>
                </a:solidFill>
              </a:rPr>
              <a:t>Some of it (approx. 20-25%) binds to hemoglobin: </a:t>
            </a:r>
            <a:r>
              <a:rPr lang="en-US" altLang="fi-FI" sz="2000" dirty="0" err="1">
                <a:solidFill>
                  <a:srgbClr val="00B0F0"/>
                </a:solidFill>
              </a:rPr>
              <a:t>carbaminohemoglobin</a:t>
            </a:r>
            <a:endParaRPr lang="en-US" altLang="fi-FI" sz="2000" dirty="0">
              <a:solidFill>
                <a:srgbClr val="00B0F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fi-FI" sz="2000" dirty="0" err="1">
                <a:solidFill>
                  <a:srgbClr val="00B0F0"/>
                </a:solidFill>
              </a:rPr>
              <a:t>Carbaminohemoglobin</a:t>
            </a:r>
            <a:r>
              <a:rPr lang="en-US" altLang="fi-FI" sz="2000" dirty="0">
                <a:solidFill>
                  <a:srgbClr val="00B0F0"/>
                </a:solidFill>
              </a:rPr>
              <a:t> dissociates in the lungs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fi-FI" sz="2000" dirty="0">
                <a:solidFill>
                  <a:srgbClr val="00B0F0"/>
                </a:solidFill>
              </a:rPr>
              <a:t>The remainder is converted to hydrogen carbonate in RBCs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fi-FI" sz="2000" dirty="0">
                <a:solidFill>
                  <a:srgbClr val="00B0F0"/>
                </a:solidFill>
              </a:rPr>
              <a:t>The importance of having zinc in small proportions in a diet is because it is a constituent of carbonic anhydrase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fi-FI" sz="2000" dirty="0">
                <a:solidFill>
                  <a:srgbClr val="00B0F0"/>
                </a:solidFill>
              </a:rPr>
              <a:t>CO</a:t>
            </a:r>
            <a:r>
              <a:rPr lang="en-US" altLang="fi-FI" sz="2000" baseline="-25000" dirty="0">
                <a:solidFill>
                  <a:srgbClr val="00B0F0"/>
                </a:solidFill>
              </a:rPr>
              <a:t>2</a:t>
            </a:r>
            <a:r>
              <a:rPr lang="en-US" altLang="fi-FI" sz="2000" dirty="0">
                <a:solidFill>
                  <a:srgbClr val="00B0F0"/>
                </a:solidFill>
              </a:rPr>
              <a:t> + H</a:t>
            </a:r>
            <a:r>
              <a:rPr lang="en-US" altLang="fi-FI" sz="2000" baseline="-25000" dirty="0">
                <a:solidFill>
                  <a:srgbClr val="00B0F0"/>
                </a:solidFill>
              </a:rPr>
              <a:t>2</a:t>
            </a:r>
            <a:r>
              <a:rPr lang="en-US" altLang="fi-FI" sz="2000" dirty="0">
                <a:solidFill>
                  <a:srgbClr val="00B0F0"/>
                </a:solidFill>
              </a:rPr>
              <a:t>O </a:t>
            </a:r>
            <a:r>
              <a:rPr lang="en-US" altLang="fi-FI" sz="2000" dirty="0">
                <a:solidFill>
                  <a:srgbClr val="00B0F0"/>
                </a:solidFill>
                <a:sym typeface="Wingdings" panose="05000000000000000000" pitchFamily="2" charset="2"/>
              </a:rPr>
              <a:t> H</a:t>
            </a:r>
            <a:r>
              <a:rPr lang="en-US" altLang="fi-FI" sz="2000" baseline="-25000" dirty="0">
                <a:solidFill>
                  <a:srgbClr val="00B0F0"/>
                </a:solidFill>
                <a:sym typeface="Wingdings" panose="05000000000000000000" pitchFamily="2" charset="2"/>
              </a:rPr>
              <a:t>2</a:t>
            </a:r>
            <a:r>
              <a:rPr lang="en-US" altLang="fi-FI" sz="2000" dirty="0">
                <a:solidFill>
                  <a:srgbClr val="00B0F0"/>
                </a:solidFill>
                <a:sym typeface="Wingdings" panose="05000000000000000000" pitchFamily="2" charset="2"/>
              </a:rPr>
              <a:t>CO</a:t>
            </a:r>
            <a:r>
              <a:rPr lang="en-US" altLang="fi-FI" sz="2000" baseline="-25000" dirty="0">
                <a:solidFill>
                  <a:srgbClr val="00B0F0"/>
                </a:solidFill>
                <a:sym typeface="Wingdings" panose="05000000000000000000" pitchFamily="2" charset="2"/>
              </a:rPr>
              <a:t>3</a:t>
            </a:r>
            <a:r>
              <a:rPr lang="en-US" altLang="fi-FI" sz="2000" dirty="0">
                <a:solidFill>
                  <a:srgbClr val="00B0F0"/>
                </a:solidFill>
                <a:sym typeface="Wingdings" panose="05000000000000000000" pitchFamily="2" charset="2"/>
              </a:rPr>
              <a:t> (carbonic acid)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fi-FI" sz="2000" dirty="0">
                <a:solidFill>
                  <a:srgbClr val="00B0F0"/>
                </a:solidFill>
                <a:sym typeface="Wingdings" panose="05000000000000000000" pitchFamily="2" charset="2"/>
              </a:rPr>
              <a:t>Carbonic acid then dissociates, i.e., the hydrogen ions stay in the RBCs and hydrogen carbonate ions leave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fi-FI" sz="2000" dirty="0">
                <a:solidFill>
                  <a:srgbClr val="00B0F0"/>
                </a:solidFill>
                <a:sym typeface="Wingdings" panose="05000000000000000000" pitchFamily="2" charset="2"/>
              </a:rPr>
              <a:t>H</a:t>
            </a:r>
            <a:r>
              <a:rPr lang="en-US" altLang="fi-FI" sz="2000" baseline="-25000" dirty="0">
                <a:solidFill>
                  <a:srgbClr val="00B0F0"/>
                </a:solidFill>
                <a:sym typeface="Wingdings" panose="05000000000000000000" pitchFamily="2" charset="2"/>
              </a:rPr>
              <a:t>2</a:t>
            </a:r>
            <a:r>
              <a:rPr lang="en-US" altLang="fi-FI" sz="2000" dirty="0">
                <a:solidFill>
                  <a:srgbClr val="00B0F0"/>
                </a:solidFill>
                <a:sym typeface="Wingdings" panose="05000000000000000000" pitchFamily="2" charset="2"/>
              </a:rPr>
              <a:t>CO</a:t>
            </a:r>
            <a:r>
              <a:rPr lang="en-US" altLang="fi-FI" sz="2000" baseline="-25000" dirty="0">
                <a:solidFill>
                  <a:srgbClr val="00B0F0"/>
                </a:solidFill>
                <a:sym typeface="Wingdings" panose="05000000000000000000" pitchFamily="2" charset="2"/>
              </a:rPr>
              <a:t>3</a:t>
            </a:r>
            <a:r>
              <a:rPr lang="en-US" altLang="fi-FI" sz="1800" baseline="-25000" dirty="0">
                <a:solidFill>
                  <a:srgbClr val="00B0F0"/>
                </a:solidFill>
                <a:sym typeface="Wingdings" panose="05000000000000000000" pitchFamily="2" charset="2"/>
              </a:rPr>
              <a:t> </a:t>
            </a:r>
            <a:r>
              <a:rPr lang="en-US" altLang="fi-FI" sz="1800" dirty="0">
                <a:solidFill>
                  <a:srgbClr val="00B0F0"/>
                </a:solidFill>
                <a:sym typeface="Wingdings" panose="05000000000000000000" pitchFamily="2" charset="2"/>
              </a:rPr>
              <a:t> </a:t>
            </a:r>
            <a:r>
              <a:rPr lang="en-US" altLang="fi-FI" sz="1800" dirty="0" smtClean="0">
                <a:solidFill>
                  <a:srgbClr val="00B0F0"/>
                </a:solidFill>
                <a:sym typeface="Wingdings" panose="05000000000000000000" pitchFamily="2" charset="2"/>
              </a:rPr>
              <a:t>H</a:t>
            </a:r>
            <a:r>
              <a:rPr lang="en-US" altLang="fi-FI" sz="1800" baseline="30000" dirty="0" smtClean="0">
                <a:solidFill>
                  <a:srgbClr val="00B0F0"/>
                </a:solidFill>
                <a:sym typeface="Wingdings" panose="05000000000000000000" pitchFamily="2" charset="2"/>
              </a:rPr>
              <a:t>+</a:t>
            </a:r>
            <a:r>
              <a:rPr lang="en-US" altLang="fi-FI" sz="1800" dirty="0" smtClean="0">
                <a:solidFill>
                  <a:srgbClr val="00B0F0"/>
                </a:solidFill>
                <a:sym typeface="Wingdings" panose="05000000000000000000" pitchFamily="2" charset="2"/>
              </a:rPr>
              <a:t> + HCO</a:t>
            </a:r>
            <a:r>
              <a:rPr lang="en-US" altLang="fi-FI" sz="1800" baseline="-25000" dirty="0" smtClean="0">
                <a:solidFill>
                  <a:srgbClr val="00B0F0"/>
                </a:solidFill>
                <a:sym typeface="Wingdings" panose="05000000000000000000" pitchFamily="2" charset="2"/>
              </a:rPr>
              <a:t>3</a:t>
            </a:r>
            <a:r>
              <a:rPr lang="en-US" altLang="fi-FI" sz="1800" dirty="0" smtClean="0">
                <a:solidFill>
                  <a:srgbClr val="00B0F0"/>
                </a:solidFill>
                <a:sym typeface="Wingdings" panose="05000000000000000000" pitchFamily="2" charset="2"/>
              </a:rPr>
              <a:t> </a:t>
            </a:r>
            <a:endParaRPr lang="en-US" altLang="fi-FI" sz="1800" baseline="30000" dirty="0" smtClean="0">
              <a:sym typeface="Wingdings" panose="05000000000000000000" pitchFamily="2" charset="2"/>
            </a:endParaRPr>
          </a:p>
          <a:p>
            <a:r>
              <a:rPr lang="en-US" altLang="fi-FI" sz="1800" dirty="0">
                <a:solidFill>
                  <a:srgbClr val="00B0F0"/>
                </a:solidFill>
              </a:rPr>
              <a:t>CO</a:t>
            </a:r>
            <a:r>
              <a:rPr lang="en-US" altLang="fi-FI" sz="1800" baseline="-25000" dirty="0">
                <a:solidFill>
                  <a:srgbClr val="00B0F0"/>
                </a:solidFill>
              </a:rPr>
              <a:t>2</a:t>
            </a:r>
            <a:r>
              <a:rPr lang="en-US" altLang="fi-FI" sz="1800" dirty="0">
                <a:solidFill>
                  <a:srgbClr val="00B0F0"/>
                </a:solidFill>
              </a:rPr>
              <a:t> + </a:t>
            </a:r>
            <a:r>
              <a:rPr lang="en-US" altLang="fi-FI" sz="1800" dirty="0" smtClean="0">
                <a:solidFill>
                  <a:srgbClr val="00B0F0"/>
                </a:solidFill>
              </a:rPr>
              <a:t>H</a:t>
            </a:r>
            <a:r>
              <a:rPr lang="en-US" altLang="fi-FI" sz="1800" baseline="-25000" dirty="0" smtClean="0">
                <a:solidFill>
                  <a:srgbClr val="00B0F0"/>
                </a:solidFill>
              </a:rPr>
              <a:t>2</a:t>
            </a:r>
            <a:r>
              <a:rPr lang="en-US" altLang="fi-FI" sz="1800" dirty="0" smtClean="0">
                <a:solidFill>
                  <a:srgbClr val="00B0F0"/>
                </a:solidFill>
              </a:rPr>
              <a:t>O </a:t>
            </a:r>
            <a:r>
              <a:rPr lang="en-US" altLang="fi-FI" sz="1800" dirty="0" smtClean="0">
                <a:solidFill>
                  <a:srgbClr val="00B0F0"/>
                </a:solidFill>
                <a:sym typeface="Wingdings" panose="05000000000000000000" pitchFamily="2" charset="2"/>
              </a:rPr>
              <a:t> H</a:t>
            </a:r>
            <a:r>
              <a:rPr lang="en-US" altLang="fi-FI" sz="1800" baseline="-25000" dirty="0" smtClean="0">
                <a:solidFill>
                  <a:srgbClr val="00B0F0"/>
                </a:solidFill>
                <a:sym typeface="Wingdings" panose="05000000000000000000" pitchFamily="2" charset="2"/>
              </a:rPr>
              <a:t>2</a:t>
            </a:r>
            <a:r>
              <a:rPr lang="en-US" altLang="fi-FI" sz="1800" dirty="0" smtClean="0">
                <a:solidFill>
                  <a:srgbClr val="00B0F0"/>
                </a:solidFill>
                <a:sym typeface="Wingdings" panose="05000000000000000000" pitchFamily="2" charset="2"/>
              </a:rPr>
              <a:t>CO</a:t>
            </a:r>
            <a:r>
              <a:rPr lang="en-US" altLang="fi-FI" sz="1800" baseline="-25000" dirty="0" smtClean="0">
                <a:solidFill>
                  <a:srgbClr val="00B0F0"/>
                </a:solidFill>
                <a:sym typeface="Wingdings" panose="05000000000000000000" pitchFamily="2" charset="2"/>
              </a:rPr>
              <a:t>3</a:t>
            </a:r>
            <a:r>
              <a:rPr lang="en-US" altLang="fi-FI" sz="1800" dirty="0" smtClean="0">
                <a:solidFill>
                  <a:srgbClr val="00B0F0"/>
                </a:solidFill>
                <a:sym typeface="Wingdings" panose="05000000000000000000" pitchFamily="2" charset="2"/>
              </a:rPr>
              <a:t>  </a:t>
            </a:r>
            <a:r>
              <a:rPr lang="en-US" altLang="fi-FI" sz="1800" dirty="0">
                <a:solidFill>
                  <a:srgbClr val="00B0F0"/>
                </a:solidFill>
                <a:sym typeface="Wingdings" panose="05000000000000000000" pitchFamily="2" charset="2"/>
              </a:rPr>
              <a:t> </a:t>
            </a:r>
            <a:r>
              <a:rPr lang="en-US" altLang="fi-FI" sz="1800" dirty="0">
                <a:solidFill>
                  <a:srgbClr val="FF0000"/>
                </a:solidFill>
                <a:sym typeface="Wingdings" panose="05000000000000000000" pitchFamily="2" charset="2"/>
              </a:rPr>
              <a:t>H</a:t>
            </a:r>
            <a:r>
              <a:rPr lang="en-US" altLang="fi-FI" sz="1800" baseline="30000" dirty="0">
                <a:solidFill>
                  <a:srgbClr val="FF0000"/>
                </a:solidFill>
                <a:sym typeface="Wingdings" panose="05000000000000000000" pitchFamily="2" charset="2"/>
              </a:rPr>
              <a:t>+</a:t>
            </a:r>
            <a:r>
              <a:rPr lang="en-US" altLang="fi-FI" sz="1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fi-FI" sz="1800" dirty="0">
                <a:solidFill>
                  <a:srgbClr val="00B0F0"/>
                </a:solidFill>
                <a:sym typeface="Wingdings" panose="05000000000000000000" pitchFamily="2" charset="2"/>
              </a:rPr>
              <a:t>+ HCO</a:t>
            </a:r>
            <a:r>
              <a:rPr lang="en-US" altLang="fi-FI" sz="1800" baseline="-25000" dirty="0">
                <a:solidFill>
                  <a:srgbClr val="00B0F0"/>
                </a:solidFill>
                <a:sym typeface="Wingdings" panose="05000000000000000000" pitchFamily="2" charset="2"/>
              </a:rPr>
              <a:t>3</a:t>
            </a:r>
            <a:r>
              <a:rPr lang="en-US" altLang="fi-FI" sz="1800" dirty="0">
                <a:solidFill>
                  <a:srgbClr val="00B0F0"/>
                </a:solidFill>
                <a:sym typeface="Wingdings" panose="05000000000000000000" pitchFamily="2" charset="2"/>
              </a:rPr>
              <a:t> </a:t>
            </a:r>
            <a:endParaRPr lang="en-US" altLang="fi-FI" sz="1800" baseline="30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altLang="fi-FI" sz="1800" baseline="30000" dirty="0" smtClean="0">
              <a:sym typeface="Wingdings" panose="05000000000000000000" pitchFamily="2" charset="2"/>
            </a:endParaRPr>
          </a:p>
          <a:p>
            <a:pPr eaLnBrk="1" hangingPunct="1">
              <a:lnSpc>
                <a:spcPct val="90000"/>
              </a:lnSpc>
            </a:pPr>
            <a:endParaRPr lang="en-US" altLang="fi-FI" sz="2400" baseline="30000" dirty="0" smtClean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eaLnBrk="1" hangingPunct="1">
              <a:lnSpc>
                <a:spcPct val="90000"/>
              </a:lnSpc>
            </a:pPr>
            <a:endParaRPr lang="en-US" altLang="fi-FI" sz="2000" dirty="0"/>
          </a:p>
          <a:p>
            <a:pPr eaLnBrk="1" hangingPunct="1">
              <a:lnSpc>
                <a:spcPct val="90000"/>
              </a:lnSpc>
            </a:pPr>
            <a:endParaRPr lang="en-US" altLang="fi-FI" sz="2000" dirty="0"/>
          </a:p>
        </p:txBody>
      </p:sp>
      <p:pic>
        <p:nvPicPr>
          <p:cNvPr id="33796" name="Picture 5" descr="RESP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25" y="3279749"/>
            <a:ext cx="4448175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uorakulmio 1"/>
          <p:cNvSpPr/>
          <p:nvPr/>
        </p:nvSpPr>
        <p:spPr>
          <a:xfrm>
            <a:off x="7552680" y="6489674"/>
            <a:ext cx="4448175" cy="33337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dirty="0">
                <a:solidFill>
                  <a:schemeClr val="tx1"/>
                </a:solidFill>
              </a:rPr>
              <a:t>WH </a:t>
            </a:r>
            <a:r>
              <a:rPr lang="fi-FI" dirty="0" err="1">
                <a:solidFill>
                  <a:schemeClr val="tx1"/>
                </a:solidFill>
              </a:rPr>
              <a:t>Freeman</a:t>
            </a:r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58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7772400" cy="549275"/>
          </a:xfrm>
        </p:spPr>
        <p:txBody>
          <a:bodyPr/>
          <a:lstStyle/>
          <a:p>
            <a:pPr eaLnBrk="1" hangingPunct="1"/>
            <a:r>
              <a:rPr lang="fi-FI" altLang="fi-FI" sz="2800"/>
              <a:t>GAS EXCHANGE: CO</a:t>
            </a:r>
            <a:r>
              <a:rPr lang="fi-FI" altLang="fi-FI" sz="2800" baseline="-25000"/>
              <a:t>2</a:t>
            </a:r>
            <a:r>
              <a:rPr lang="fi-FI" altLang="fi-FI" sz="2800"/>
              <a:t> TRANSPORT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1524001" y="549275"/>
            <a:ext cx="8964613" cy="36004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fi-FI" sz="2000" dirty="0">
                <a:solidFill>
                  <a:srgbClr val="00B0F0"/>
                </a:solidFill>
              </a:rPr>
              <a:t>The hydrogen ions left in the RBCs would cause a drop in the pH(increasing acidity) and henceforth acidosis, but hemoglobin buffers this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fi-FI" sz="2000" dirty="0">
                <a:solidFill>
                  <a:srgbClr val="00B0F0"/>
                </a:solidFill>
              </a:rPr>
              <a:t>Chloride ions (Cl</a:t>
            </a:r>
            <a:r>
              <a:rPr lang="en-US" altLang="fi-FI" sz="2000" baseline="30000" dirty="0">
                <a:solidFill>
                  <a:srgbClr val="00B0F0"/>
                </a:solidFill>
              </a:rPr>
              <a:t>-</a:t>
            </a:r>
            <a:r>
              <a:rPr lang="en-US" altLang="fi-FI" sz="2000" dirty="0">
                <a:solidFill>
                  <a:srgbClr val="00B0F0"/>
                </a:solidFill>
              </a:rPr>
              <a:t>) in the blood plasma enter red blood cells and maintain an ionic equilibrium: </a:t>
            </a:r>
            <a:r>
              <a:rPr lang="en-US" altLang="fi-FI" sz="2000" dirty="0">
                <a:solidFill>
                  <a:srgbClr val="FFC000"/>
                </a:solidFill>
              </a:rPr>
              <a:t>chloride shift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fi-FI" sz="2000" dirty="0">
                <a:solidFill>
                  <a:srgbClr val="00B0F0"/>
                </a:solidFill>
              </a:rPr>
              <a:t>Where is the CO</a:t>
            </a:r>
            <a:r>
              <a:rPr lang="en-US" altLang="fi-FI" sz="2000" baseline="-25000" dirty="0">
                <a:solidFill>
                  <a:srgbClr val="00B0F0"/>
                </a:solidFill>
              </a:rPr>
              <a:t>2</a:t>
            </a:r>
            <a:r>
              <a:rPr lang="en-US" altLang="fi-FI" sz="2000" dirty="0">
                <a:solidFill>
                  <a:srgbClr val="00B0F0"/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fi-FI" sz="2000" dirty="0">
                <a:solidFill>
                  <a:srgbClr val="00B0F0"/>
                </a:solidFill>
              </a:rPr>
              <a:t>It is found in the HCO</a:t>
            </a:r>
            <a:r>
              <a:rPr lang="en-US" altLang="fi-FI" sz="2000" baseline="-25000" dirty="0">
                <a:solidFill>
                  <a:srgbClr val="00B0F0"/>
                </a:solidFill>
              </a:rPr>
              <a:t>3</a:t>
            </a:r>
            <a:r>
              <a:rPr lang="en-US" altLang="fi-FI" sz="2000" baseline="30000" dirty="0">
                <a:solidFill>
                  <a:srgbClr val="00B0F0"/>
                </a:solidFill>
              </a:rPr>
              <a:t>-</a:t>
            </a:r>
            <a:r>
              <a:rPr lang="en-US" altLang="fi-FI" sz="2000" dirty="0">
                <a:solidFill>
                  <a:srgbClr val="00B0F0"/>
                </a:solidFill>
              </a:rPr>
              <a:t> 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fi-FI" sz="2000" dirty="0">
                <a:solidFill>
                  <a:srgbClr val="00B0F0"/>
                </a:solidFill>
              </a:rPr>
              <a:t>When these molecules reach the lungs (low PCO</a:t>
            </a:r>
            <a:r>
              <a:rPr lang="en-US" altLang="fi-FI" sz="2000" baseline="-25000" dirty="0">
                <a:solidFill>
                  <a:srgbClr val="00B0F0"/>
                </a:solidFill>
              </a:rPr>
              <a:t>2</a:t>
            </a:r>
            <a:r>
              <a:rPr lang="en-US" altLang="fi-FI" sz="2000" dirty="0">
                <a:solidFill>
                  <a:srgbClr val="00B0F0"/>
                </a:solidFill>
              </a:rPr>
              <a:t>) CO</a:t>
            </a:r>
            <a:r>
              <a:rPr lang="en-US" altLang="fi-FI" sz="2000" baseline="-25000" dirty="0">
                <a:solidFill>
                  <a:srgbClr val="00B0F0"/>
                </a:solidFill>
              </a:rPr>
              <a:t>2</a:t>
            </a:r>
            <a:r>
              <a:rPr lang="en-US" altLang="fi-FI" sz="2000" dirty="0">
                <a:solidFill>
                  <a:srgbClr val="00B0F0"/>
                </a:solidFill>
              </a:rPr>
              <a:t> reforms, diffuses, and is exhaled</a:t>
            </a:r>
          </a:p>
        </p:txBody>
      </p:sp>
      <p:pic>
        <p:nvPicPr>
          <p:cNvPr id="34820" name="Picture 4" descr="RESP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330576"/>
            <a:ext cx="4448175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6" descr="RESP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3281363"/>
            <a:ext cx="4500562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orakulmio 7"/>
          <p:cNvSpPr/>
          <p:nvPr/>
        </p:nvSpPr>
        <p:spPr>
          <a:xfrm>
            <a:off x="1524001" y="6524626"/>
            <a:ext cx="4448175" cy="33337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dirty="0">
                <a:solidFill>
                  <a:schemeClr val="tx1"/>
                </a:solidFill>
              </a:rPr>
              <a:t>WH </a:t>
            </a:r>
            <a:r>
              <a:rPr lang="fi-FI" dirty="0" err="1">
                <a:solidFill>
                  <a:schemeClr val="tx1"/>
                </a:solidFill>
              </a:rPr>
              <a:t>Freeman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9" name="Suorakulmio 8"/>
          <p:cNvSpPr/>
          <p:nvPr/>
        </p:nvSpPr>
        <p:spPr>
          <a:xfrm>
            <a:off x="6219826" y="6524626"/>
            <a:ext cx="4448175" cy="33337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dirty="0">
                <a:solidFill>
                  <a:schemeClr val="tx1"/>
                </a:solidFill>
              </a:rPr>
              <a:t>WH </a:t>
            </a:r>
            <a:r>
              <a:rPr lang="fi-FI" dirty="0" err="1">
                <a:solidFill>
                  <a:schemeClr val="tx1"/>
                </a:solidFill>
              </a:rPr>
              <a:t>Freeman</a:t>
            </a:r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39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7772400" cy="549275"/>
          </a:xfrm>
        </p:spPr>
        <p:txBody>
          <a:bodyPr/>
          <a:lstStyle/>
          <a:p>
            <a:pPr eaLnBrk="1" hangingPunct="1"/>
            <a:r>
              <a:rPr lang="fi-FI" altLang="fi-FI" sz="2800"/>
              <a:t>LIFE AT HIGH ALTITUDES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549276"/>
            <a:ext cx="6300788" cy="3743325"/>
          </a:xfrm>
        </p:spPr>
        <p:txBody>
          <a:bodyPr/>
          <a:lstStyle/>
          <a:p>
            <a:pPr eaLnBrk="1" hangingPunct="1"/>
            <a:r>
              <a:rPr lang="en-US" altLang="fi-FI" sz="2000" dirty="0">
                <a:solidFill>
                  <a:srgbClr val="00B0F0"/>
                </a:solidFill>
              </a:rPr>
              <a:t>What are the physiological responses to high altitudes?</a:t>
            </a:r>
          </a:p>
          <a:p>
            <a:pPr eaLnBrk="1" hangingPunct="1"/>
            <a:r>
              <a:rPr lang="en-US" altLang="fi-FI" sz="2000" dirty="0">
                <a:solidFill>
                  <a:srgbClr val="00B0F0"/>
                </a:solidFill>
              </a:rPr>
              <a:t>Why do endurance athletes train in the mountains?</a:t>
            </a:r>
          </a:p>
          <a:p>
            <a:pPr eaLnBrk="1" hangingPunct="1"/>
            <a:r>
              <a:rPr lang="en-US" altLang="fi-FI" sz="2000" dirty="0">
                <a:solidFill>
                  <a:srgbClr val="00B0F0"/>
                </a:solidFill>
              </a:rPr>
              <a:t>What causes mountain sickness and what are the symptoms?</a:t>
            </a:r>
          </a:p>
          <a:p>
            <a:pPr eaLnBrk="1" hangingPunct="1"/>
            <a:r>
              <a:rPr lang="en-US" altLang="fi-FI" sz="2000" dirty="0">
                <a:solidFill>
                  <a:srgbClr val="00B0F0"/>
                </a:solidFill>
              </a:rPr>
              <a:t>Adaptations and acclimations:</a:t>
            </a:r>
          </a:p>
          <a:p>
            <a:pPr lvl="1" eaLnBrk="1" hangingPunct="1"/>
            <a:r>
              <a:rPr lang="en-US" altLang="fi-FI" sz="1800" dirty="0">
                <a:solidFill>
                  <a:srgbClr val="00B0F0"/>
                </a:solidFill>
              </a:rPr>
              <a:t>Large tidal volume</a:t>
            </a:r>
          </a:p>
          <a:p>
            <a:pPr lvl="1" eaLnBrk="1" hangingPunct="1"/>
            <a:r>
              <a:rPr lang="en-US" altLang="fi-FI" sz="1800" dirty="0">
                <a:solidFill>
                  <a:srgbClr val="00B0F0"/>
                </a:solidFill>
              </a:rPr>
              <a:t>Hemoglobin’s affinity for oxygen increased</a:t>
            </a:r>
          </a:p>
          <a:p>
            <a:pPr lvl="1" eaLnBrk="1" hangingPunct="1"/>
            <a:r>
              <a:rPr lang="en-US" altLang="fi-FI" sz="1800" dirty="0">
                <a:solidFill>
                  <a:srgbClr val="00B0F0"/>
                </a:solidFill>
              </a:rPr>
              <a:t>More RBCs</a:t>
            </a:r>
          </a:p>
          <a:p>
            <a:pPr lvl="1" eaLnBrk="1" hangingPunct="1"/>
            <a:r>
              <a:rPr lang="en-US" altLang="fi-FI" sz="1800" dirty="0">
                <a:solidFill>
                  <a:srgbClr val="00B0F0"/>
                </a:solidFill>
              </a:rPr>
              <a:t>Thicker network of capillaries in muscles</a:t>
            </a:r>
          </a:p>
          <a:p>
            <a:pPr lvl="1" eaLnBrk="1" hangingPunct="1"/>
            <a:r>
              <a:rPr lang="en-US" altLang="fi-FI" sz="1800" dirty="0">
                <a:solidFill>
                  <a:srgbClr val="00B0F0"/>
                </a:solidFill>
              </a:rPr>
              <a:t>More myoglobin produced</a:t>
            </a:r>
          </a:p>
          <a:p>
            <a:pPr eaLnBrk="1" hangingPunct="1"/>
            <a:endParaRPr lang="en-US" altLang="fi-FI" sz="2000" dirty="0"/>
          </a:p>
        </p:txBody>
      </p:sp>
      <p:pic>
        <p:nvPicPr>
          <p:cNvPr id="35844" name="Picture 5" descr="Western Cw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4" y="0"/>
            <a:ext cx="2700337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7" descr="cw2003-beckman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08500"/>
            <a:ext cx="3779838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9" descr="Qero-man-01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4" y="3429001"/>
            <a:ext cx="270033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61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7772400" cy="549275"/>
          </a:xfrm>
        </p:spPr>
        <p:txBody>
          <a:bodyPr/>
          <a:lstStyle/>
          <a:p>
            <a:pPr eaLnBrk="1" hangingPunct="1"/>
            <a:r>
              <a:rPr lang="fi-FI" altLang="fi-FI" sz="2800"/>
              <a:t>LUNG CANCER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1524001" y="620713"/>
            <a:ext cx="5940425" cy="2087562"/>
          </a:xfrm>
        </p:spPr>
        <p:txBody>
          <a:bodyPr/>
          <a:lstStyle/>
          <a:p>
            <a:pPr eaLnBrk="1" hangingPunct="1"/>
            <a:r>
              <a:rPr lang="fi-FI" altLang="fi-FI" sz="2000" dirty="0">
                <a:solidFill>
                  <a:srgbClr val="00B0F0"/>
                </a:solidFill>
              </a:rPr>
              <a:t>Can </a:t>
            </a:r>
            <a:r>
              <a:rPr lang="fi-FI" altLang="fi-FI" sz="2000" dirty="0" err="1">
                <a:solidFill>
                  <a:srgbClr val="00B0F0"/>
                </a:solidFill>
              </a:rPr>
              <a:t>be</a:t>
            </a:r>
            <a:r>
              <a:rPr lang="fi-FI" altLang="fi-FI" sz="2000" dirty="0">
                <a:solidFill>
                  <a:srgbClr val="00B0F0"/>
                </a:solidFill>
              </a:rPr>
              <a:t> </a:t>
            </a:r>
            <a:r>
              <a:rPr lang="fi-FI" altLang="fi-FI" sz="2000" dirty="0" err="1">
                <a:solidFill>
                  <a:srgbClr val="00B0F0"/>
                </a:solidFill>
              </a:rPr>
              <a:t>caused</a:t>
            </a:r>
            <a:r>
              <a:rPr lang="fi-FI" altLang="fi-FI" sz="2000" dirty="0">
                <a:solidFill>
                  <a:srgbClr val="00B0F0"/>
                </a:solidFill>
              </a:rPr>
              <a:t> </a:t>
            </a:r>
            <a:r>
              <a:rPr lang="fi-FI" altLang="fi-FI" sz="2000" dirty="0" err="1">
                <a:solidFill>
                  <a:srgbClr val="00B0F0"/>
                </a:solidFill>
              </a:rPr>
              <a:t>e.g</a:t>
            </a:r>
            <a:r>
              <a:rPr lang="fi-FI" altLang="fi-FI" sz="2000" dirty="0">
                <a:solidFill>
                  <a:srgbClr val="00B0F0"/>
                </a:solidFill>
              </a:rPr>
              <a:t>. </a:t>
            </a:r>
            <a:r>
              <a:rPr lang="fi-FI" altLang="fi-FI" sz="2000" dirty="0" err="1">
                <a:solidFill>
                  <a:srgbClr val="00B0F0"/>
                </a:solidFill>
              </a:rPr>
              <a:t>by</a:t>
            </a:r>
            <a:r>
              <a:rPr lang="fi-FI" altLang="fi-FI" sz="2000" dirty="0">
                <a:solidFill>
                  <a:srgbClr val="00B0F0"/>
                </a:solidFill>
              </a:rPr>
              <a:t> smoking and air </a:t>
            </a:r>
            <a:r>
              <a:rPr lang="fi-FI" altLang="fi-FI" sz="2000" dirty="0" err="1">
                <a:solidFill>
                  <a:srgbClr val="00B0F0"/>
                </a:solidFill>
              </a:rPr>
              <a:t>pollution</a:t>
            </a:r>
            <a:r>
              <a:rPr lang="fi-FI" altLang="fi-FI" sz="2000" dirty="0">
                <a:solidFill>
                  <a:srgbClr val="00B0F0"/>
                </a:solidFill>
              </a:rPr>
              <a:t>, </a:t>
            </a:r>
            <a:r>
              <a:rPr lang="fi-FI" altLang="fi-FI" sz="2000" dirty="0" err="1">
                <a:solidFill>
                  <a:srgbClr val="00B0F0"/>
                </a:solidFill>
              </a:rPr>
              <a:t>inhaling</a:t>
            </a:r>
            <a:r>
              <a:rPr lang="fi-FI" altLang="fi-FI" sz="2000" dirty="0">
                <a:solidFill>
                  <a:srgbClr val="00B0F0"/>
                </a:solidFill>
              </a:rPr>
              <a:t> </a:t>
            </a:r>
            <a:r>
              <a:rPr lang="fi-FI" altLang="fi-FI" sz="2000" dirty="0" err="1">
                <a:solidFill>
                  <a:srgbClr val="00B0F0"/>
                </a:solidFill>
              </a:rPr>
              <a:t>radioactive</a:t>
            </a:r>
            <a:r>
              <a:rPr lang="fi-FI" altLang="fi-FI" sz="2000" dirty="0">
                <a:solidFill>
                  <a:srgbClr val="00B0F0"/>
                </a:solidFill>
              </a:rPr>
              <a:t> </a:t>
            </a:r>
            <a:r>
              <a:rPr lang="fi-FI" altLang="fi-FI" sz="2000" dirty="0" err="1">
                <a:solidFill>
                  <a:srgbClr val="00B0F0"/>
                </a:solidFill>
              </a:rPr>
              <a:t>substances</a:t>
            </a:r>
            <a:endParaRPr lang="fi-FI" altLang="fi-FI" sz="2000" dirty="0">
              <a:solidFill>
                <a:srgbClr val="00B0F0"/>
              </a:solidFill>
            </a:endParaRPr>
          </a:p>
          <a:p>
            <a:pPr eaLnBrk="1" hangingPunct="1"/>
            <a:r>
              <a:rPr lang="fi-FI" altLang="fi-FI" sz="2000" dirty="0" err="1">
                <a:solidFill>
                  <a:srgbClr val="00B0F0"/>
                </a:solidFill>
              </a:rPr>
              <a:t>Treatment</a:t>
            </a:r>
            <a:r>
              <a:rPr lang="fi-FI" altLang="fi-FI" sz="2000" dirty="0">
                <a:solidFill>
                  <a:srgbClr val="00B0F0"/>
                </a:solidFill>
              </a:rPr>
              <a:t> </a:t>
            </a:r>
            <a:r>
              <a:rPr lang="fi-FI" altLang="fi-FI" sz="2000" dirty="0" err="1">
                <a:solidFill>
                  <a:srgbClr val="00B0F0"/>
                </a:solidFill>
              </a:rPr>
              <a:t>if</a:t>
            </a:r>
            <a:r>
              <a:rPr lang="fi-FI" altLang="fi-FI" sz="2000" dirty="0">
                <a:solidFill>
                  <a:srgbClr val="00B0F0"/>
                </a:solidFill>
              </a:rPr>
              <a:t> </a:t>
            </a:r>
            <a:r>
              <a:rPr lang="fi-FI" altLang="fi-FI" sz="2000" dirty="0" err="1">
                <a:solidFill>
                  <a:srgbClr val="00B0F0"/>
                </a:solidFill>
              </a:rPr>
              <a:t>detected</a:t>
            </a:r>
            <a:r>
              <a:rPr lang="fi-FI" altLang="fi-FI" sz="2000" dirty="0">
                <a:solidFill>
                  <a:srgbClr val="00B0F0"/>
                </a:solidFill>
              </a:rPr>
              <a:t> at an </a:t>
            </a:r>
            <a:r>
              <a:rPr lang="fi-FI" altLang="fi-FI" sz="2000" dirty="0" err="1">
                <a:solidFill>
                  <a:srgbClr val="00B0F0"/>
                </a:solidFill>
              </a:rPr>
              <a:t>early</a:t>
            </a:r>
            <a:r>
              <a:rPr lang="fi-FI" altLang="fi-FI" sz="2000" dirty="0">
                <a:solidFill>
                  <a:srgbClr val="00B0F0"/>
                </a:solidFill>
              </a:rPr>
              <a:t> </a:t>
            </a:r>
            <a:r>
              <a:rPr lang="fi-FI" altLang="fi-FI" sz="2000" dirty="0" err="1">
                <a:solidFill>
                  <a:srgbClr val="00B0F0"/>
                </a:solidFill>
              </a:rPr>
              <a:t>stage</a:t>
            </a:r>
            <a:r>
              <a:rPr lang="fi-FI" altLang="fi-FI" sz="2000" dirty="0">
                <a:solidFill>
                  <a:srgbClr val="00B0F0"/>
                </a:solidFill>
              </a:rPr>
              <a:t> </a:t>
            </a:r>
            <a:r>
              <a:rPr lang="fi-FI" altLang="fi-FI" sz="2000" dirty="0" err="1">
                <a:solidFill>
                  <a:srgbClr val="00B0F0"/>
                </a:solidFill>
              </a:rPr>
              <a:t>involves</a:t>
            </a:r>
            <a:r>
              <a:rPr lang="fi-FI" altLang="fi-FI" sz="2000" dirty="0">
                <a:solidFill>
                  <a:srgbClr val="00B0F0"/>
                </a:solidFill>
              </a:rPr>
              <a:t> </a:t>
            </a:r>
            <a:r>
              <a:rPr lang="fi-FI" altLang="fi-FI" sz="2000" dirty="0" err="1">
                <a:solidFill>
                  <a:srgbClr val="00B0F0"/>
                </a:solidFill>
              </a:rPr>
              <a:t>removal</a:t>
            </a:r>
            <a:r>
              <a:rPr lang="fi-FI" altLang="fi-FI" sz="2000" dirty="0">
                <a:solidFill>
                  <a:srgbClr val="00B0F0"/>
                </a:solidFill>
              </a:rPr>
              <a:t> of </a:t>
            </a:r>
            <a:r>
              <a:rPr lang="fi-FI" altLang="fi-FI" sz="2000" dirty="0" err="1">
                <a:solidFill>
                  <a:srgbClr val="00B0F0"/>
                </a:solidFill>
              </a:rPr>
              <a:t>infected</a:t>
            </a:r>
            <a:r>
              <a:rPr lang="fi-FI" altLang="fi-FI" sz="2000" dirty="0">
                <a:solidFill>
                  <a:srgbClr val="00B0F0"/>
                </a:solidFill>
              </a:rPr>
              <a:t> </a:t>
            </a:r>
            <a:r>
              <a:rPr lang="fi-FI" altLang="fi-FI" sz="2000" dirty="0" err="1">
                <a:solidFill>
                  <a:srgbClr val="00B0F0"/>
                </a:solidFill>
              </a:rPr>
              <a:t>area</a:t>
            </a:r>
            <a:endParaRPr lang="fi-FI" altLang="fi-FI" sz="2000" dirty="0">
              <a:solidFill>
                <a:srgbClr val="00B0F0"/>
              </a:solidFill>
            </a:endParaRPr>
          </a:p>
          <a:p>
            <a:pPr eaLnBrk="1" hangingPunct="1"/>
            <a:r>
              <a:rPr lang="fi-FI" altLang="fi-FI" sz="2000" dirty="0" err="1">
                <a:solidFill>
                  <a:srgbClr val="00B0F0"/>
                </a:solidFill>
              </a:rPr>
              <a:t>Lung</a:t>
            </a:r>
            <a:r>
              <a:rPr lang="fi-FI" altLang="fi-FI" sz="2000" dirty="0">
                <a:solidFill>
                  <a:srgbClr val="00B0F0"/>
                </a:solidFill>
              </a:rPr>
              <a:t> </a:t>
            </a:r>
            <a:r>
              <a:rPr lang="fi-FI" altLang="fi-FI" sz="2000" dirty="0" err="1">
                <a:solidFill>
                  <a:srgbClr val="00B0F0"/>
                </a:solidFill>
              </a:rPr>
              <a:t>cancer</a:t>
            </a:r>
            <a:r>
              <a:rPr lang="fi-FI" altLang="fi-FI" sz="2000" dirty="0">
                <a:solidFill>
                  <a:srgbClr val="00B0F0"/>
                </a:solidFill>
              </a:rPr>
              <a:t> is </a:t>
            </a:r>
            <a:r>
              <a:rPr lang="fi-FI" altLang="fi-FI" sz="2000" dirty="0" err="1">
                <a:solidFill>
                  <a:srgbClr val="00B0F0"/>
                </a:solidFill>
              </a:rPr>
              <a:t>usually</a:t>
            </a:r>
            <a:r>
              <a:rPr lang="fi-FI" altLang="fi-FI" sz="2000" dirty="0">
                <a:solidFill>
                  <a:srgbClr val="00B0F0"/>
                </a:solidFill>
              </a:rPr>
              <a:t> </a:t>
            </a:r>
            <a:r>
              <a:rPr lang="fi-FI" altLang="fi-FI" sz="2000" dirty="0" err="1">
                <a:solidFill>
                  <a:srgbClr val="00B0F0"/>
                </a:solidFill>
              </a:rPr>
              <a:t>most</a:t>
            </a:r>
            <a:r>
              <a:rPr lang="fi-FI" altLang="fi-FI" sz="2000" dirty="0">
                <a:solidFill>
                  <a:srgbClr val="00B0F0"/>
                </a:solidFill>
              </a:rPr>
              <a:t> </a:t>
            </a:r>
            <a:r>
              <a:rPr lang="fi-FI" altLang="fi-FI" sz="2000" dirty="0" err="1">
                <a:solidFill>
                  <a:srgbClr val="00B0F0"/>
                </a:solidFill>
              </a:rPr>
              <a:t>fatal</a:t>
            </a:r>
            <a:r>
              <a:rPr lang="fi-FI" altLang="fi-FI" sz="2000" dirty="0">
                <a:solidFill>
                  <a:srgbClr val="00B0F0"/>
                </a:solidFill>
              </a:rPr>
              <a:t> </a:t>
            </a:r>
            <a:r>
              <a:rPr lang="fi-FI" altLang="fi-FI" sz="2000" dirty="0" err="1">
                <a:solidFill>
                  <a:srgbClr val="00B0F0"/>
                </a:solidFill>
              </a:rPr>
              <a:t>cancer</a:t>
            </a:r>
            <a:r>
              <a:rPr lang="fi-FI" altLang="fi-FI" sz="2000" dirty="0">
                <a:solidFill>
                  <a:srgbClr val="00B0F0"/>
                </a:solidFill>
              </a:rPr>
              <a:t> and </a:t>
            </a:r>
            <a:r>
              <a:rPr lang="fi-FI" altLang="fi-FI" sz="2000" dirty="0" err="1">
                <a:solidFill>
                  <a:srgbClr val="00B0F0"/>
                </a:solidFill>
              </a:rPr>
              <a:t>usually</a:t>
            </a:r>
            <a:r>
              <a:rPr lang="fi-FI" altLang="fi-FI" sz="2000" dirty="0">
                <a:solidFill>
                  <a:srgbClr val="00B0F0"/>
                </a:solidFill>
              </a:rPr>
              <a:t> </a:t>
            </a:r>
            <a:r>
              <a:rPr lang="fi-FI" altLang="fi-FI" sz="2000" dirty="0" err="1">
                <a:solidFill>
                  <a:srgbClr val="00B0F0"/>
                </a:solidFill>
              </a:rPr>
              <a:t>caused</a:t>
            </a:r>
            <a:r>
              <a:rPr lang="fi-FI" altLang="fi-FI" sz="2000" dirty="0">
                <a:solidFill>
                  <a:srgbClr val="00B0F0"/>
                </a:solidFill>
              </a:rPr>
              <a:t> </a:t>
            </a:r>
            <a:r>
              <a:rPr lang="fi-FI" altLang="fi-FI" sz="2000" dirty="0" err="1">
                <a:solidFill>
                  <a:srgbClr val="00B0F0"/>
                </a:solidFill>
              </a:rPr>
              <a:t>by</a:t>
            </a:r>
            <a:r>
              <a:rPr lang="fi-FI" altLang="fi-FI" sz="2000" dirty="0">
                <a:solidFill>
                  <a:srgbClr val="00B0F0"/>
                </a:solidFill>
              </a:rPr>
              <a:t> smoking</a:t>
            </a:r>
          </a:p>
          <a:p>
            <a:pPr eaLnBrk="1" hangingPunct="1"/>
            <a:endParaRPr lang="fi-FI" altLang="fi-FI" sz="2000" dirty="0"/>
          </a:p>
        </p:txBody>
      </p:sp>
      <p:pic>
        <p:nvPicPr>
          <p:cNvPr id="36868" name="Picture 5" descr="283b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3429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7" descr="74093675-824A-425D-9C92-AB182E8A803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6" y="3762376"/>
            <a:ext cx="341947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32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7772400" cy="620713"/>
          </a:xfrm>
        </p:spPr>
        <p:txBody>
          <a:bodyPr/>
          <a:lstStyle/>
          <a:p>
            <a:pPr eaLnBrk="1" hangingPunct="1"/>
            <a:r>
              <a:rPr lang="fi-FI" altLang="fi-FI" sz="2800"/>
              <a:t>ASTHMA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476250"/>
            <a:ext cx="9144000" cy="3168650"/>
          </a:xfrm>
        </p:spPr>
        <p:txBody>
          <a:bodyPr/>
          <a:lstStyle/>
          <a:p>
            <a:pPr eaLnBrk="1" hangingPunct="1"/>
            <a:r>
              <a:rPr lang="fi-FI" altLang="fi-FI" sz="2000" dirty="0" err="1">
                <a:solidFill>
                  <a:srgbClr val="00B0F0"/>
                </a:solidFill>
              </a:rPr>
              <a:t>During</a:t>
            </a:r>
            <a:r>
              <a:rPr lang="fi-FI" altLang="fi-FI" sz="2000" dirty="0">
                <a:solidFill>
                  <a:srgbClr val="00B0F0"/>
                </a:solidFill>
              </a:rPr>
              <a:t> an </a:t>
            </a:r>
            <a:r>
              <a:rPr lang="fi-FI" altLang="fi-FI" sz="2000" dirty="0" err="1">
                <a:solidFill>
                  <a:srgbClr val="00B0F0"/>
                </a:solidFill>
              </a:rPr>
              <a:t>asthma</a:t>
            </a:r>
            <a:r>
              <a:rPr lang="fi-FI" altLang="fi-FI" sz="2000" dirty="0">
                <a:solidFill>
                  <a:srgbClr val="00B0F0"/>
                </a:solidFill>
              </a:rPr>
              <a:t> </a:t>
            </a:r>
            <a:r>
              <a:rPr lang="fi-FI" altLang="fi-FI" sz="2000" dirty="0" err="1">
                <a:solidFill>
                  <a:srgbClr val="00B0F0"/>
                </a:solidFill>
              </a:rPr>
              <a:t>attack</a:t>
            </a:r>
            <a:r>
              <a:rPr lang="fi-FI" altLang="fi-FI" sz="2000" dirty="0">
                <a:solidFill>
                  <a:srgbClr val="00B0F0"/>
                </a:solidFill>
              </a:rPr>
              <a:t>, </a:t>
            </a:r>
            <a:r>
              <a:rPr lang="fi-FI" altLang="fi-FI" sz="2000" dirty="0" err="1">
                <a:solidFill>
                  <a:srgbClr val="00B0F0"/>
                </a:solidFill>
              </a:rPr>
              <a:t>small</a:t>
            </a:r>
            <a:r>
              <a:rPr lang="fi-FI" altLang="fi-FI" sz="2000" dirty="0">
                <a:solidFill>
                  <a:srgbClr val="00B0F0"/>
                </a:solidFill>
              </a:rPr>
              <a:t> </a:t>
            </a:r>
            <a:r>
              <a:rPr lang="fi-FI" altLang="fi-FI" sz="2000" dirty="0" err="1">
                <a:solidFill>
                  <a:srgbClr val="00B0F0"/>
                </a:solidFill>
              </a:rPr>
              <a:t>muscles</a:t>
            </a:r>
            <a:r>
              <a:rPr lang="fi-FI" altLang="fi-FI" sz="2000" dirty="0">
                <a:solidFill>
                  <a:srgbClr val="00B0F0"/>
                </a:solidFill>
              </a:rPr>
              <a:t> in </a:t>
            </a:r>
            <a:r>
              <a:rPr lang="fi-FI" altLang="fi-FI" sz="2000" dirty="0" err="1">
                <a:solidFill>
                  <a:srgbClr val="00B0F0"/>
                </a:solidFill>
              </a:rPr>
              <a:t>the</a:t>
            </a:r>
            <a:r>
              <a:rPr lang="fi-FI" altLang="fi-FI" sz="2000" dirty="0">
                <a:solidFill>
                  <a:srgbClr val="00B0F0"/>
                </a:solidFill>
              </a:rPr>
              <a:t> </a:t>
            </a:r>
            <a:r>
              <a:rPr lang="fi-FI" altLang="fi-FI" sz="2000" dirty="0" err="1">
                <a:solidFill>
                  <a:srgbClr val="00B0F0"/>
                </a:solidFill>
              </a:rPr>
              <a:t>wall</a:t>
            </a:r>
            <a:r>
              <a:rPr lang="fi-FI" altLang="fi-FI" sz="2000" dirty="0">
                <a:solidFill>
                  <a:srgbClr val="00B0F0"/>
                </a:solidFill>
              </a:rPr>
              <a:t> of </a:t>
            </a:r>
            <a:r>
              <a:rPr lang="fi-FI" altLang="fi-FI" sz="2000" dirty="0" err="1">
                <a:solidFill>
                  <a:srgbClr val="00B0F0"/>
                </a:solidFill>
              </a:rPr>
              <a:t>the</a:t>
            </a:r>
            <a:r>
              <a:rPr lang="fi-FI" altLang="fi-FI" sz="2000" dirty="0">
                <a:solidFill>
                  <a:srgbClr val="00B0F0"/>
                </a:solidFill>
              </a:rPr>
              <a:t> </a:t>
            </a:r>
            <a:r>
              <a:rPr lang="fi-FI" altLang="fi-FI" sz="2000" dirty="0" err="1">
                <a:solidFill>
                  <a:srgbClr val="00B0F0"/>
                </a:solidFill>
              </a:rPr>
              <a:t>bronchi</a:t>
            </a:r>
            <a:r>
              <a:rPr lang="fi-FI" altLang="fi-FI" sz="2000" dirty="0">
                <a:solidFill>
                  <a:srgbClr val="00B0F0"/>
                </a:solidFill>
              </a:rPr>
              <a:t> </a:t>
            </a:r>
            <a:r>
              <a:rPr lang="fi-FI" altLang="fi-FI" sz="2000" dirty="0" err="1">
                <a:solidFill>
                  <a:srgbClr val="00B0F0"/>
                </a:solidFill>
              </a:rPr>
              <a:t>contract</a:t>
            </a:r>
            <a:r>
              <a:rPr lang="fi-FI" altLang="fi-FI" sz="2000" dirty="0">
                <a:solidFill>
                  <a:srgbClr val="00B0F0"/>
                </a:solidFill>
              </a:rPr>
              <a:t> </a:t>
            </a:r>
            <a:r>
              <a:rPr lang="fi-FI" altLang="fi-FI" sz="2000" dirty="0" err="1">
                <a:solidFill>
                  <a:srgbClr val="00B0F0"/>
                </a:solidFill>
              </a:rPr>
              <a:t>too</a:t>
            </a:r>
            <a:r>
              <a:rPr lang="fi-FI" altLang="fi-FI" sz="2000" dirty="0">
                <a:solidFill>
                  <a:srgbClr val="00B0F0"/>
                </a:solidFill>
              </a:rPr>
              <a:t> </a:t>
            </a:r>
            <a:r>
              <a:rPr lang="fi-FI" altLang="fi-FI" sz="2000" dirty="0" err="1">
                <a:solidFill>
                  <a:srgbClr val="00B0F0"/>
                </a:solidFill>
              </a:rPr>
              <a:t>much</a:t>
            </a:r>
            <a:r>
              <a:rPr lang="fi-FI" altLang="fi-FI" sz="2000" dirty="0">
                <a:solidFill>
                  <a:srgbClr val="00B0F0"/>
                </a:solidFill>
              </a:rPr>
              <a:t>: </a:t>
            </a:r>
            <a:r>
              <a:rPr lang="fi-FI" altLang="fi-FI" sz="2000" dirty="0" err="1">
                <a:solidFill>
                  <a:srgbClr val="00B0F0"/>
                </a:solidFill>
              </a:rPr>
              <a:t>narrows</a:t>
            </a:r>
            <a:r>
              <a:rPr lang="fi-FI" altLang="fi-FI" sz="2000" dirty="0">
                <a:solidFill>
                  <a:srgbClr val="00B0F0"/>
                </a:solidFill>
              </a:rPr>
              <a:t> </a:t>
            </a:r>
            <a:r>
              <a:rPr lang="fi-FI" altLang="fi-FI" sz="2000" dirty="0" err="1">
                <a:solidFill>
                  <a:srgbClr val="00B0F0"/>
                </a:solidFill>
              </a:rPr>
              <a:t>bronchi</a:t>
            </a:r>
            <a:r>
              <a:rPr lang="fi-FI" altLang="fi-FI" sz="2000" dirty="0">
                <a:solidFill>
                  <a:srgbClr val="00B0F0"/>
                </a:solidFill>
              </a:rPr>
              <a:t>, </a:t>
            </a:r>
            <a:r>
              <a:rPr lang="fi-FI" altLang="fi-FI" sz="2000" dirty="0" err="1">
                <a:solidFill>
                  <a:srgbClr val="00B0F0"/>
                </a:solidFill>
              </a:rPr>
              <a:t>reduces</a:t>
            </a:r>
            <a:r>
              <a:rPr lang="fi-FI" altLang="fi-FI" sz="2000" dirty="0">
                <a:solidFill>
                  <a:srgbClr val="00B0F0"/>
                </a:solidFill>
              </a:rPr>
              <a:t> </a:t>
            </a:r>
            <a:r>
              <a:rPr lang="fi-FI" altLang="fi-FI" sz="2000" dirty="0" err="1">
                <a:solidFill>
                  <a:srgbClr val="00B0F0"/>
                </a:solidFill>
              </a:rPr>
              <a:t>gas</a:t>
            </a:r>
            <a:r>
              <a:rPr lang="fi-FI" altLang="fi-FI" sz="2000" dirty="0">
                <a:solidFill>
                  <a:srgbClr val="00B0F0"/>
                </a:solidFill>
              </a:rPr>
              <a:t> </a:t>
            </a:r>
            <a:r>
              <a:rPr lang="fi-FI" altLang="fi-FI" sz="2000" dirty="0" err="1">
                <a:solidFill>
                  <a:srgbClr val="00B0F0"/>
                </a:solidFill>
              </a:rPr>
              <a:t>exchange</a:t>
            </a:r>
            <a:r>
              <a:rPr lang="fi-FI" altLang="fi-FI" sz="2000" dirty="0">
                <a:solidFill>
                  <a:srgbClr val="00B0F0"/>
                </a:solidFill>
              </a:rPr>
              <a:t>, </a:t>
            </a:r>
            <a:r>
              <a:rPr lang="fi-FI" altLang="fi-FI" sz="2000" dirty="0" err="1">
                <a:solidFill>
                  <a:srgbClr val="00B0F0"/>
                </a:solidFill>
              </a:rPr>
              <a:t>makes</a:t>
            </a:r>
            <a:r>
              <a:rPr lang="fi-FI" altLang="fi-FI" sz="2000" dirty="0">
                <a:solidFill>
                  <a:srgbClr val="00B0F0"/>
                </a:solidFill>
              </a:rPr>
              <a:t> </a:t>
            </a:r>
            <a:r>
              <a:rPr lang="fi-FI" altLang="fi-FI" sz="2000" dirty="0" err="1">
                <a:solidFill>
                  <a:srgbClr val="00B0F0"/>
                </a:solidFill>
              </a:rPr>
              <a:t>ventilation</a:t>
            </a:r>
            <a:r>
              <a:rPr lang="fi-FI" altLang="fi-FI" sz="2000" dirty="0">
                <a:solidFill>
                  <a:srgbClr val="00B0F0"/>
                </a:solidFill>
              </a:rPr>
              <a:t> </a:t>
            </a:r>
            <a:r>
              <a:rPr lang="fi-FI" altLang="fi-FI" sz="2000" dirty="0" err="1">
                <a:solidFill>
                  <a:srgbClr val="00B0F0"/>
                </a:solidFill>
              </a:rPr>
              <a:t>more</a:t>
            </a:r>
            <a:r>
              <a:rPr lang="fi-FI" altLang="fi-FI" sz="2000" dirty="0">
                <a:solidFill>
                  <a:srgbClr val="00B0F0"/>
                </a:solidFill>
              </a:rPr>
              <a:t> </a:t>
            </a:r>
            <a:r>
              <a:rPr lang="fi-FI" altLang="fi-FI" sz="2000" dirty="0" err="1">
                <a:solidFill>
                  <a:srgbClr val="00B0F0"/>
                </a:solidFill>
              </a:rPr>
              <a:t>difficult</a:t>
            </a:r>
            <a:endParaRPr lang="fi-FI" altLang="fi-FI" sz="2000" dirty="0">
              <a:solidFill>
                <a:srgbClr val="00B0F0"/>
              </a:solidFill>
            </a:endParaRPr>
          </a:p>
          <a:p>
            <a:pPr eaLnBrk="1" hangingPunct="1"/>
            <a:r>
              <a:rPr lang="fi-FI" altLang="fi-FI" sz="2000" dirty="0" err="1">
                <a:solidFill>
                  <a:srgbClr val="00B0F0"/>
                </a:solidFill>
              </a:rPr>
              <a:t>Allergic</a:t>
            </a:r>
            <a:r>
              <a:rPr lang="fi-FI" altLang="fi-FI" sz="2000" dirty="0">
                <a:solidFill>
                  <a:srgbClr val="00B0F0"/>
                </a:solidFill>
              </a:rPr>
              <a:t> </a:t>
            </a:r>
            <a:r>
              <a:rPr lang="fi-FI" altLang="fi-FI" sz="2000" dirty="0" err="1">
                <a:solidFill>
                  <a:srgbClr val="00B0F0"/>
                </a:solidFill>
              </a:rPr>
              <a:t>reaction</a:t>
            </a:r>
            <a:r>
              <a:rPr lang="fi-FI" altLang="fi-FI" sz="2000" dirty="0">
                <a:solidFill>
                  <a:srgbClr val="00B0F0"/>
                </a:solidFill>
              </a:rPr>
              <a:t> </a:t>
            </a:r>
            <a:r>
              <a:rPr lang="fi-FI" altLang="fi-FI" sz="2000" dirty="0" err="1">
                <a:solidFill>
                  <a:srgbClr val="00B0F0"/>
                </a:solidFill>
              </a:rPr>
              <a:t>caused</a:t>
            </a:r>
            <a:r>
              <a:rPr lang="fi-FI" altLang="fi-FI" sz="2000" dirty="0">
                <a:solidFill>
                  <a:srgbClr val="00B0F0"/>
                </a:solidFill>
              </a:rPr>
              <a:t> </a:t>
            </a:r>
            <a:r>
              <a:rPr lang="fi-FI" altLang="fi-FI" sz="2000" dirty="0" err="1">
                <a:solidFill>
                  <a:srgbClr val="00B0F0"/>
                </a:solidFill>
              </a:rPr>
              <a:t>by</a:t>
            </a:r>
            <a:r>
              <a:rPr lang="fi-FI" altLang="fi-FI" sz="2000" dirty="0">
                <a:solidFill>
                  <a:srgbClr val="00B0F0"/>
                </a:solidFill>
              </a:rPr>
              <a:t> </a:t>
            </a:r>
            <a:r>
              <a:rPr lang="fi-FI" altLang="fi-FI" sz="2000" dirty="0" err="1">
                <a:solidFill>
                  <a:srgbClr val="00B0F0"/>
                </a:solidFill>
              </a:rPr>
              <a:t>many</a:t>
            </a:r>
            <a:r>
              <a:rPr lang="fi-FI" altLang="fi-FI" sz="2000" dirty="0">
                <a:solidFill>
                  <a:srgbClr val="00B0F0"/>
                </a:solidFill>
              </a:rPr>
              <a:t> </a:t>
            </a:r>
            <a:r>
              <a:rPr lang="fi-FI" altLang="fi-FI" sz="2000" dirty="0" err="1">
                <a:solidFill>
                  <a:srgbClr val="00B0F0"/>
                </a:solidFill>
              </a:rPr>
              <a:t>factors</a:t>
            </a:r>
            <a:endParaRPr lang="fi-FI" altLang="fi-FI" sz="2000" dirty="0">
              <a:solidFill>
                <a:srgbClr val="00B0F0"/>
              </a:solidFill>
            </a:endParaRPr>
          </a:p>
          <a:p>
            <a:pPr eaLnBrk="1" hangingPunct="1"/>
            <a:r>
              <a:rPr lang="fi-FI" altLang="fi-FI" sz="2000" dirty="0" err="1">
                <a:solidFill>
                  <a:srgbClr val="00B0F0"/>
                </a:solidFill>
              </a:rPr>
              <a:t>Clean</a:t>
            </a:r>
            <a:r>
              <a:rPr lang="fi-FI" altLang="fi-FI" sz="2000" dirty="0">
                <a:solidFill>
                  <a:srgbClr val="00B0F0"/>
                </a:solidFill>
              </a:rPr>
              <a:t> </a:t>
            </a:r>
            <a:r>
              <a:rPr lang="fi-FI" altLang="fi-FI" sz="2000" dirty="0" err="1">
                <a:solidFill>
                  <a:srgbClr val="00B0F0"/>
                </a:solidFill>
              </a:rPr>
              <a:t>homes</a:t>
            </a:r>
            <a:r>
              <a:rPr lang="fi-FI" altLang="fi-FI" sz="2000" dirty="0">
                <a:solidFill>
                  <a:srgbClr val="00B0F0"/>
                </a:solidFill>
              </a:rPr>
              <a:t> </a:t>
            </a:r>
            <a:r>
              <a:rPr lang="fi-FI" altLang="fi-FI" sz="2000" dirty="0" err="1">
                <a:solidFill>
                  <a:srgbClr val="00B0F0"/>
                </a:solidFill>
              </a:rPr>
              <a:t>may</a:t>
            </a:r>
            <a:r>
              <a:rPr lang="fi-FI" altLang="fi-FI" sz="2000" dirty="0">
                <a:solidFill>
                  <a:srgbClr val="00B0F0"/>
                </a:solidFill>
              </a:rPr>
              <a:t> </a:t>
            </a:r>
            <a:r>
              <a:rPr lang="fi-FI" altLang="fi-FI" sz="2000" dirty="0" err="1">
                <a:solidFill>
                  <a:srgbClr val="00B0F0"/>
                </a:solidFill>
              </a:rPr>
              <a:t>cause</a:t>
            </a:r>
            <a:r>
              <a:rPr lang="fi-FI" altLang="fi-FI" sz="2000" dirty="0">
                <a:solidFill>
                  <a:srgbClr val="00B0F0"/>
                </a:solidFill>
              </a:rPr>
              <a:t> </a:t>
            </a:r>
            <a:r>
              <a:rPr lang="fi-FI" altLang="fi-FI" sz="2000" dirty="0" err="1">
                <a:solidFill>
                  <a:srgbClr val="00B0F0"/>
                </a:solidFill>
              </a:rPr>
              <a:t>asthma</a:t>
            </a:r>
            <a:r>
              <a:rPr lang="fi-FI" altLang="fi-FI" sz="2000" dirty="0">
                <a:solidFill>
                  <a:srgbClr val="00B0F0"/>
                </a:solidFill>
              </a:rPr>
              <a:t>?</a:t>
            </a:r>
          </a:p>
        </p:txBody>
      </p:sp>
      <p:pic>
        <p:nvPicPr>
          <p:cNvPr id="37892" name="Picture 5" descr="193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810000"/>
            <a:ext cx="3810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003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557</Words>
  <Application>Microsoft Office PowerPoint</Application>
  <PresentationFormat>Laajakuva</PresentationFormat>
  <Paragraphs>80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Monotype Sorts</vt:lpstr>
      <vt:lpstr>Tahoma</vt:lpstr>
      <vt:lpstr>Times New Roman</vt:lpstr>
      <vt:lpstr>Wingdings</vt:lpstr>
      <vt:lpstr>Office-teema</vt:lpstr>
      <vt:lpstr>GAS EXCHANGE</vt:lpstr>
      <vt:lpstr>GAS EXCHANGE</vt:lpstr>
      <vt:lpstr>GAS EXCHANGE</vt:lpstr>
      <vt:lpstr>GAS EXCHANGE</vt:lpstr>
      <vt:lpstr>GAS EXCHANGE: CO2 TRANSPORT</vt:lpstr>
      <vt:lpstr>GAS EXCHANGE: CO2 TRANSPORT</vt:lpstr>
      <vt:lpstr>LIFE AT HIGH ALTITUDES</vt:lpstr>
      <vt:lpstr>LUNG CANCER</vt:lpstr>
      <vt:lpstr>ASTHMA</vt:lpstr>
    </vt:vector>
  </TitlesOfParts>
  <Company>PKMKV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 EXCHANGE</dc:title>
  <dc:creator>Lerch Adam</dc:creator>
  <cp:lastModifiedBy>Lerch Adam</cp:lastModifiedBy>
  <cp:revision>3</cp:revision>
  <dcterms:created xsi:type="dcterms:W3CDTF">2015-11-06T09:46:41Z</dcterms:created>
  <dcterms:modified xsi:type="dcterms:W3CDTF">2018-10-22T07:40:42Z</dcterms:modified>
</cp:coreProperties>
</file>