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21"/>
  </p:notesMasterIdLst>
  <p:sldIdLst>
    <p:sldId id="256" r:id="rId6"/>
    <p:sldId id="260" r:id="rId7"/>
    <p:sldId id="265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79" r:id="rId2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41" autoAdjust="0"/>
  </p:normalViewPr>
  <p:slideViewPr>
    <p:cSldViewPr>
      <p:cViewPr varScale="1">
        <p:scale>
          <a:sx n="52" d="100"/>
          <a:sy n="52" d="100"/>
        </p:scale>
        <p:origin x="1363" y="53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93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250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>
                <a:solidFill>
                  <a:schemeClr val="accent1"/>
                </a:solidFill>
              </a:rPr>
              <a:t>Koko kurssia koskeva materiaali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pPr algn="l">
              <a:defRPr/>
            </a:pPr>
            <a:r>
              <a:rPr lang="fi-FI" sz="2000" b="0" dirty="0">
                <a:latin typeface="+mn-lt"/>
                <a:cs typeface="Arial" charset="0"/>
              </a:rPr>
              <a:t>Kuvion loppuosa kuvaa viimeisen vuoden kehitystä.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3974" y="1700808"/>
            <a:ext cx="8527633" cy="3960440"/>
          </a:xfrm>
        </p:spPr>
      </p:pic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5868144" y="4149080"/>
            <a:ext cx="2952327" cy="115212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9036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pPr algn="l">
              <a:defRPr/>
            </a:pPr>
            <a:r>
              <a:rPr lang="fi-FI" sz="2000" b="0" dirty="0">
                <a:latin typeface="+mn-lt"/>
                <a:cs typeface="Arial" charset="0"/>
              </a:rPr>
              <a:t>Pitkän aikavälin kuviossa jyrkät vaihtelut eivät näy.</a:t>
            </a: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3974" y="1700808"/>
            <a:ext cx="8527633" cy="3960440"/>
          </a:xfrm>
        </p:spPr>
      </p:pic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7236297" y="4221088"/>
            <a:ext cx="1512168" cy="7920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378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556792"/>
            <a:ext cx="8633939" cy="4009811"/>
          </a:xfr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986260"/>
            <a:ext cx="5854787" cy="3178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9" y="332656"/>
            <a:ext cx="4392488" cy="914400"/>
          </a:xfrm>
        </p:spPr>
        <p:txBody>
          <a:bodyPr/>
          <a:lstStyle/>
          <a:p>
            <a:pPr lvl="0" algn="l" eaLnBrk="1" hangingPunct="1">
              <a:defRPr/>
            </a:pPr>
            <a:r>
              <a:rPr lang="fi-FI" sz="2000" b="0" kern="1200" dirty="0">
                <a:solidFill>
                  <a:prstClr val="black"/>
                </a:solidFill>
                <a:latin typeface="+mn-lt"/>
                <a:ea typeface="+mn-ea"/>
                <a:cs typeface="Arial" charset="0"/>
              </a:rPr>
              <a:t>Vuoden kuviossa vaihtelu näyttää jyrkältä.</a:t>
            </a:r>
          </a:p>
        </p:txBody>
      </p:sp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699791" y="1052735"/>
            <a:ext cx="432049" cy="1152129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755577" y="2424881"/>
            <a:ext cx="4680520" cy="2084239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7092280" y="4085257"/>
            <a:ext cx="1571625" cy="8477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</p:spTree>
    <p:extLst>
      <p:ext uri="{BB962C8B-B14F-4D97-AF65-F5344CB8AC3E}">
        <p14:creationId xmlns:p14="http://schemas.microsoft.com/office/powerpoint/2010/main" val="10572538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3064" y="1967135"/>
            <a:ext cx="7750387" cy="3599468"/>
          </a:xfrm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37" y="1237750"/>
            <a:ext cx="688975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6624736" cy="914400"/>
          </a:xfrm>
        </p:spPr>
        <p:txBody>
          <a:bodyPr/>
          <a:lstStyle/>
          <a:p>
            <a:pPr lvl="0" algn="l" eaLnBrk="1" hangingPunct="1">
              <a:defRPr/>
            </a:pPr>
            <a:r>
              <a:rPr lang="fi-FI" sz="2000" b="0" kern="1200" dirty="0">
                <a:solidFill>
                  <a:prstClr val="black"/>
                </a:solidFill>
                <a:latin typeface="+mn-lt"/>
                <a:ea typeface="+mn-ea"/>
                <a:cs typeface="Arial" charset="0"/>
              </a:rPr>
              <a:t>Päivän kuviossa vaihtelut näyttävät jyrkemmiltä.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619672" y="1484784"/>
            <a:ext cx="5328592" cy="223224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>
            <a:off x="7330330" y="4293096"/>
            <a:ext cx="1571625" cy="8477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</p:spTree>
    <p:extLst>
      <p:ext uri="{BB962C8B-B14F-4D97-AF65-F5344CB8AC3E}">
        <p14:creationId xmlns:p14="http://schemas.microsoft.com/office/powerpoint/2010/main" val="136690276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602" y="2192506"/>
            <a:ext cx="2214563" cy="362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pPr algn="l">
              <a:defRPr/>
            </a:pPr>
            <a:r>
              <a:rPr lang="fi-FI" altLang="fi-FI" sz="2000" b="0" dirty="0">
                <a:latin typeface="+mn-lt"/>
                <a:cs typeface="Arial" panose="020B0604020202020204" pitchFamily="34" charset="0"/>
              </a:rPr>
              <a:t>Erot johtuvat mitta-asteikosta: 10 vuoden kuviossa muuttuja esitetään 10 euron välein, yhden vuoden kuviossa muuttuja ilmaistaan euroissa, 1 vrk:n kuviossa kymmenissä senteissä.</a:t>
            </a:r>
            <a:endParaRPr lang="fi-FI" sz="2000" b="0" dirty="0">
              <a:latin typeface="+mn-lt"/>
              <a:cs typeface="Arial" charset="0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7236296" y="2192505"/>
            <a:ext cx="1008112" cy="3613969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2040175"/>
            <a:ext cx="1590675" cy="3248025"/>
          </a:xfrm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43608" y="1484784"/>
            <a:ext cx="1000125" cy="584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200" b="1" dirty="0">
                <a:cs typeface="Arial" panose="020B0604020202020204" pitchFamily="34" charset="0"/>
              </a:rPr>
              <a:t>10 v</a:t>
            </a:r>
          </a:p>
        </p:txBody>
      </p:sp>
      <p:sp>
        <p:nvSpPr>
          <p:cNvPr id="8" name="Oval 4"/>
          <p:cNvSpPr>
            <a:spLocks noChangeArrowheads="1"/>
          </p:cNvSpPr>
          <p:nvPr/>
        </p:nvSpPr>
        <p:spPr bwMode="auto">
          <a:xfrm rot="16200000">
            <a:off x="22735" y="3533039"/>
            <a:ext cx="3632422" cy="928687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5" y="1966035"/>
            <a:ext cx="2289175" cy="386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3634630" y="1490791"/>
            <a:ext cx="785813" cy="584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200" b="1" dirty="0">
                <a:cs typeface="Arial" panose="020B0604020202020204" pitchFamily="34" charset="0"/>
              </a:rPr>
              <a:t>1 v</a:t>
            </a:r>
          </a:p>
        </p:txBody>
      </p:sp>
      <p:sp>
        <p:nvSpPr>
          <p:cNvPr id="11" name="Oval 4"/>
          <p:cNvSpPr>
            <a:spLocks noChangeArrowheads="1"/>
          </p:cNvSpPr>
          <p:nvPr/>
        </p:nvSpPr>
        <p:spPr bwMode="auto">
          <a:xfrm rot="16200000">
            <a:off x="3156977" y="3533038"/>
            <a:ext cx="3643312" cy="9286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6372200" y="1484784"/>
            <a:ext cx="1143000" cy="5842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rIns="5400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i-FI" altLang="fi-FI" sz="3200" b="1" dirty="0">
                <a:cs typeface="Arial" panose="020B0604020202020204" pitchFamily="34" charset="0"/>
              </a:rPr>
              <a:t>1 vrk</a:t>
            </a:r>
          </a:p>
        </p:txBody>
      </p:sp>
    </p:spTree>
    <p:extLst>
      <p:ext uri="{BB962C8B-B14F-4D97-AF65-F5344CB8AC3E}">
        <p14:creationId xmlns:p14="http://schemas.microsoft.com/office/powerpoint/2010/main" val="14456842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dirty="0">
                <a:cs typeface="Arial" panose="020B0604020202020204" pitchFamily="34" charset="0"/>
              </a:rPr>
              <a:t>Huomioi aina tilaston muuttujat.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fi-FI" altLang="fi-FI" dirty="0">
                <a:cs typeface="Arial" panose="020B0604020202020204" pitchFamily="34" charset="0"/>
              </a:rPr>
              <a:t>Pitkän aikavälin kuviossa voimakkaat erot tasaantuvat – lyhyen aikavälin kuviossa ne jyrkkenevät.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fi-FI" altLang="fi-FI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fi-FI" altLang="fi-FI" b="1">
                <a:cs typeface="Arial" panose="020B0604020202020204" pitchFamily="34" charset="0"/>
              </a:rPr>
              <a:t>Tehtävät</a:t>
            </a:r>
          </a:p>
          <a:p>
            <a:pPr marL="0" indent="0" eaLnBrk="1" hangingPunct="1">
              <a:buNone/>
            </a:pPr>
            <a:endParaRPr lang="fi-FI" altLang="fi-FI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dirty="0"/>
              <a:t>1. Etsi lyhyen ja pitkän aikavälin kuvio jostakin ilmiöstä.</a:t>
            </a:r>
          </a:p>
          <a:p>
            <a:pPr marL="0" indent="0">
              <a:buNone/>
            </a:pPr>
            <a:r>
              <a:rPr lang="fi-FI" dirty="0"/>
              <a:t>2. Tulkitse kuvioita. Miten ne kuvaavat valitsemaasi ilmiötä ja miksi?</a:t>
            </a:r>
            <a:br>
              <a:rPr lang="fi-FI" dirty="0"/>
            </a:br>
            <a:endParaRPr lang="fi-FI" altLang="fi-FI" b="1" dirty="0">
              <a:cs typeface="Arial" panose="020B0604020202020204" pitchFamily="34" charset="0"/>
            </a:endParaRPr>
          </a:p>
        </p:txBody>
      </p:sp>
      <p:sp>
        <p:nvSpPr>
          <p:cNvPr id="4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i-FI" altLang="fi-FI" b="1" dirty="0">
                <a:cs typeface="Arial" panose="020B0604020202020204" pitchFamily="34" charset="0"/>
              </a:rPr>
              <a:t>Lyhyen vai pitkän aikavälin kuvio?</a:t>
            </a:r>
          </a:p>
        </p:txBody>
      </p:sp>
    </p:spTree>
    <p:extLst>
      <p:ext uri="{BB962C8B-B14F-4D97-AF65-F5344CB8AC3E}">
        <p14:creationId xmlns:p14="http://schemas.microsoft.com/office/powerpoint/2010/main" val="3527951356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/>
              <a:t>Lyhyen vai pitkän aikavälin kuvio?</a:t>
            </a:r>
            <a:br>
              <a:rPr lang="fi-FI" dirty="0"/>
            </a:br>
            <a:endParaRPr lang="fi-FI" altLang="fi-FI" dirty="0"/>
          </a:p>
        </p:txBody>
      </p:sp>
      <p:sp>
        <p:nvSpPr>
          <p:cNvPr id="3" name="Suorakulmio 2"/>
          <p:cNvSpPr/>
          <p:nvPr/>
        </p:nvSpPr>
        <p:spPr>
          <a:xfrm>
            <a:off x="725202" y="1319064"/>
            <a:ext cx="76328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  <a:cs typeface="Arial" pitchFamily="34" charset="0"/>
              </a:rPr>
              <a:t>Lyhyen aikavälin kuvioissa muutokset näyttävät todellista jyrkemmiltä.</a:t>
            </a: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  <a:cs typeface="Arial" pitchFamily="34" charset="0"/>
              </a:rPr>
              <a:t>Pitkän aikavälin kuvioissa asteikko ei ole niin tarkka kuin lyhyen aikavälin kuvioissa, jolloin muutokset tasoittuvat.</a:t>
            </a: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  <a:cs typeface="Arial" pitchFamily="34" charset="0"/>
              </a:rPr>
              <a:t>Kiinnitä siis huomiota kuvion tulkinnassa kuvion aikaväliin.</a:t>
            </a:r>
          </a:p>
          <a:p>
            <a:pPr marL="342900" lvl="0" indent="-342900" eaLnBrk="1" fontAlgn="auto" hangingPunct="1">
              <a:spcBef>
                <a:spcPct val="20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  <a:cs typeface="Arial" pitchFamily="34" charset="0"/>
              </a:rPr>
              <a:t>Esimerkkinä on kolme viivakuviota Nokia Oyj:n pörssikurssin kehityksestä.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r>
              <a:rPr lang="fi-FI" dirty="0"/>
              <a:t>Nokian pörssikurssi yhden päivän aikana</a:t>
            </a:r>
            <a:br>
              <a:rPr lang="fi-FI" dirty="0"/>
            </a:br>
            <a:r>
              <a:rPr lang="fi-FI" b="0" dirty="0"/>
              <a:t>(kuvion luvut ovat </a:t>
            </a:r>
            <a:r>
              <a:rPr lang="fi-FI" b="0" dirty="0" err="1"/>
              <a:t>kellonaikoija</a:t>
            </a:r>
            <a:r>
              <a:rPr lang="fi-FI" b="0" dirty="0"/>
              <a:t>)</a:t>
            </a:r>
            <a:endParaRPr lang="fi-FI" altLang="fi-FI" b="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002" y="1772816"/>
            <a:ext cx="8541993" cy="3985531"/>
          </a:xfrm>
        </p:spPr>
      </p:pic>
    </p:spTree>
    <p:extLst>
      <p:ext uri="{BB962C8B-B14F-4D97-AF65-F5344CB8AC3E}">
        <p14:creationId xmlns:p14="http://schemas.microsoft.com/office/powerpoint/2010/main" val="161804671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pPr algn="l"/>
            <a:r>
              <a:rPr lang="fi-FI" sz="2000" b="0" dirty="0">
                <a:latin typeface="+mn-lt"/>
                <a:cs typeface="Arial" pitchFamily="34" charset="0"/>
              </a:rPr>
              <a:t>Tutki, miltä pörssikurssin kehitys näyttää yhden päivän aikana.</a:t>
            </a:r>
            <a:br>
              <a:rPr lang="fi-FI" sz="2000" b="0" dirty="0">
                <a:latin typeface="+mn-lt"/>
                <a:cs typeface="Arial" pitchFamily="34" charset="0"/>
              </a:rPr>
            </a:br>
            <a:r>
              <a:rPr lang="fi-FI" sz="2000" b="0" dirty="0">
                <a:latin typeface="+mn-lt"/>
                <a:cs typeface="Arial" pitchFamily="34" charset="0"/>
              </a:rPr>
              <a:t>Millaisen mielikuvan kuvio luo Nokian kurssikehityksestä?</a:t>
            </a:r>
            <a:endParaRPr lang="fi-FI" altLang="fi-FI" sz="2000" b="0" dirty="0">
              <a:latin typeface="+mn-lt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002" y="1772816"/>
            <a:ext cx="8541993" cy="3985531"/>
          </a:xfrm>
        </p:spPr>
      </p:pic>
    </p:spTree>
    <p:extLst>
      <p:ext uri="{BB962C8B-B14F-4D97-AF65-F5344CB8AC3E}">
        <p14:creationId xmlns:p14="http://schemas.microsoft.com/office/powerpoint/2010/main" val="3714732163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pPr algn="l"/>
            <a:r>
              <a:rPr lang="fi-FI" sz="2000" b="0" dirty="0">
                <a:latin typeface="+mn-lt"/>
                <a:cs typeface="Arial" pitchFamily="34" charset="0"/>
              </a:rPr>
              <a:t>Viivakuvio luo mielikuvan voimakkaasta muutoksesta.</a:t>
            </a:r>
            <a:endParaRPr lang="fi-FI" altLang="fi-FI" sz="2000" b="0" dirty="0">
              <a:latin typeface="+mn-lt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1002" y="1772816"/>
            <a:ext cx="8541993" cy="3985531"/>
          </a:xfrm>
        </p:spPr>
      </p:pic>
    </p:spTree>
    <p:extLst>
      <p:ext uri="{BB962C8B-B14F-4D97-AF65-F5344CB8AC3E}">
        <p14:creationId xmlns:p14="http://schemas.microsoft.com/office/powerpoint/2010/main" val="900716897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r>
              <a:rPr lang="fi-FI" dirty="0"/>
              <a:t>Nokian pörssikurssi vuoden aikana</a:t>
            </a:r>
            <a:endParaRPr lang="fi-FI" altLang="fi-FI" b="0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7" y="1484784"/>
            <a:ext cx="8496943" cy="4612320"/>
          </a:xfrm>
        </p:spPr>
      </p:pic>
    </p:spTree>
    <p:extLst>
      <p:ext uri="{BB962C8B-B14F-4D97-AF65-F5344CB8AC3E}">
        <p14:creationId xmlns:p14="http://schemas.microsoft.com/office/powerpoint/2010/main" val="4160534643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pPr lvl="0" algn="l" eaLnBrk="1" hangingPunct="1">
              <a:defRPr/>
            </a:pPr>
            <a:r>
              <a:rPr lang="fi-FI" sz="2000" b="0" kern="1200" dirty="0">
                <a:solidFill>
                  <a:prstClr val="black"/>
                </a:solidFill>
                <a:latin typeface="+mn-lt"/>
                <a:ea typeface="+mn-ea"/>
                <a:cs typeface="Arial" charset="0"/>
              </a:rPr>
              <a:t>Kuvion loppuosa kuvaa huhtikuun alun kehitystä.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23527" y="1484784"/>
            <a:ext cx="8496943" cy="4612320"/>
          </a:xfrm>
        </p:spPr>
      </p:pic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5940152" y="1052736"/>
            <a:ext cx="2016224" cy="187220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6209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9" y="332656"/>
            <a:ext cx="2808312" cy="1296144"/>
          </a:xfrm>
        </p:spPr>
        <p:txBody>
          <a:bodyPr/>
          <a:lstStyle/>
          <a:p>
            <a:pPr lvl="0" algn="l" eaLnBrk="1" hangingPunct="1">
              <a:defRPr/>
            </a:pPr>
            <a:r>
              <a:rPr lang="fi-FI" sz="2000" b="0" kern="1200" dirty="0">
                <a:solidFill>
                  <a:prstClr val="black"/>
                </a:solidFill>
                <a:latin typeface="+mn-lt"/>
                <a:ea typeface="+mn-ea"/>
                <a:cs typeface="Arial" charset="0"/>
              </a:rPr>
              <a:t>Pitkän aikavälin kuvion loppuosa kuvaa huhtikuun alun kehitystä.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7066" y="1700808"/>
            <a:ext cx="4112309" cy="2232248"/>
          </a:xfrm>
        </p:spPr>
      </p:pic>
      <p:sp>
        <p:nvSpPr>
          <p:cNvPr id="4" name="Line 6"/>
          <p:cNvSpPr>
            <a:spLocks noChangeShapeType="1"/>
          </p:cNvSpPr>
          <p:nvPr/>
        </p:nvSpPr>
        <p:spPr bwMode="auto">
          <a:xfrm>
            <a:off x="2483769" y="1340767"/>
            <a:ext cx="1512167" cy="108157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2080" y="1962858"/>
            <a:ext cx="4381276" cy="2043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uorakulmio 1"/>
          <p:cNvSpPr/>
          <p:nvPr/>
        </p:nvSpPr>
        <p:spPr>
          <a:xfrm>
            <a:off x="4716016" y="495833"/>
            <a:ext cx="40269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000" i="0" dirty="0">
                <a:solidFill>
                  <a:prstClr val="black"/>
                </a:solidFill>
                <a:latin typeface="+mn-lt"/>
                <a:ea typeface="+mn-ea"/>
                <a:cs typeface="Arial" pitchFamily="34" charset="0"/>
              </a:rPr>
              <a:t>Aikaisemman kuvion yhden päivän jyrkkä vaihtelu ei näy vuoden kuviossa.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4158318" y="2422344"/>
            <a:ext cx="787524" cy="1141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642506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3" cy="914400"/>
          </a:xfrm>
        </p:spPr>
        <p:txBody>
          <a:bodyPr/>
          <a:lstStyle/>
          <a:p>
            <a:r>
              <a:rPr lang="fi-FI" dirty="0"/>
              <a:t>Nokian pörssikurssi 10 vuoden aikana</a:t>
            </a:r>
            <a:endParaRPr lang="fi-FI" altLang="fi-FI" b="0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3974" y="1700808"/>
            <a:ext cx="8527633" cy="3960440"/>
          </a:xfrm>
        </p:spPr>
      </p:pic>
    </p:spTree>
    <p:extLst>
      <p:ext uri="{BB962C8B-B14F-4D97-AF65-F5344CB8AC3E}">
        <p14:creationId xmlns:p14="http://schemas.microsoft.com/office/powerpoint/2010/main" val="76086039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4FD2DD6E-41AC-4D3A-A8B5-1111DEEF208D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2546</TotalTime>
  <Words>222</Words>
  <Application>Microsoft Office PowerPoint</Application>
  <PresentationFormat>Näytössä katseltava diaesitys (4:3)</PresentationFormat>
  <Paragraphs>33</Paragraphs>
  <Slides>15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Calibri</vt:lpstr>
      <vt:lpstr>Lucida Grande</vt:lpstr>
      <vt:lpstr>Verdana</vt:lpstr>
      <vt:lpstr>Blank Presentation</vt:lpstr>
      <vt:lpstr>PowerPoint-esitys</vt:lpstr>
      <vt:lpstr>Lyhyen vai pitkän aikavälin kuvio? </vt:lpstr>
      <vt:lpstr>Nokian pörssikurssi yhden päivän aikana (kuvion luvut ovat kellonaikoija)</vt:lpstr>
      <vt:lpstr>Tutki, miltä pörssikurssin kehitys näyttää yhden päivän aikana. Millaisen mielikuvan kuvio luo Nokian kurssikehityksestä?</vt:lpstr>
      <vt:lpstr>Viivakuvio luo mielikuvan voimakkaasta muutoksesta.</vt:lpstr>
      <vt:lpstr>Nokian pörssikurssi vuoden aikana</vt:lpstr>
      <vt:lpstr>Kuvion loppuosa kuvaa huhtikuun alun kehitystä.</vt:lpstr>
      <vt:lpstr>Pitkän aikavälin kuvion loppuosa kuvaa huhtikuun alun kehitystä.</vt:lpstr>
      <vt:lpstr>Nokian pörssikurssi 10 vuoden aikana</vt:lpstr>
      <vt:lpstr>Kuvion loppuosa kuvaa viimeisen vuoden kehitystä.</vt:lpstr>
      <vt:lpstr>Pitkän aikavälin kuviossa jyrkät vaihtelut eivät näy.</vt:lpstr>
      <vt:lpstr>Vuoden kuviossa vaihtelu näyttää jyrkältä.</vt:lpstr>
      <vt:lpstr>Päivän kuviossa vaihtelut näyttävät jyrkemmiltä.</vt:lpstr>
      <vt:lpstr>Erot johtuvat mitta-asteikosta: 10 vuoden kuviossa muuttuja esitetään 10 euron välein, yhden vuoden kuviossa muuttuja ilmaistaan euroissa, 1 vrk:n kuviossa kymmenissä senteissä.</vt:lpstr>
      <vt:lpstr>Lyhyen vai pitkän aikavälin kuvio?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Hanna Huuskonen</cp:lastModifiedBy>
  <cp:revision>72</cp:revision>
  <dcterms:created xsi:type="dcterms:W3CDTF">2010-04-19T08:09:13Z</dcterms:created>
  <dcterms:modified xsi:type="dcterms:W3CDTF">2020-04-03T08:55:18Z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