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8" r:id="rId4"/>
    <p:sldId id="265" r:id="rId5"/>
    <p:sldId id="266" r:id="rId6"/>
    <p:sldId id="267" r:id="rId7"/>
    <p:sldId id="269" r:id="rId8"/>
    <p:sldId id="275" r:id="rId9"/>
    <p:sldId id="273" r:id="rId10"/>
    <p:sldId id="259" r:id="rId11"/>
    <p:sldId id="257" r:id="rId12"/>
    <p:sldId id="263" r:id="rId13"/>
    <p:sldId id="258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9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9709BB-81F3-F841-9519-65ACDA8077A3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28F4E20D-8F04-804C-9E90-6CAC1A8C4667}">
      <dgm:prSet phldrT="[Teksti]"/>
      <dgm:spPr/>
      <dgm:t>
        <a:bodyPr/>
        <a:lstStyle/>
        <a:p>
          <a:r>
            <a:rPr lang="fi-FI" dirty="0" smtClean="0"/>
            <a:t>Massamuoti on turhuutta</a:t>
          </a:r>
          <a:endParaRPr lang="fi-FI" dirty="0"/>
        </a:p>
      </dgm:t>
    </dgm:pt>
    <dgm:pt modelId="{E6FB3BD3-A0A0-8243-A9CC-321F8AC8BEBC}" type="parTrans" cxnId="{6A06DA70-4836-0749-8BD2-2D3C5F7A5E97}">
      <dgm:prSet/>
      <dgm:spPr/>
      <dgm:t>
        <a:bodyPr/>
        <a:lstStyle/>
        <a:p>
          <a:endParaRPr lang="fi-FI"/>
        </a:p>
      </dgm:t>
    </dgm:pt>
    <dgm:pt modelId="{6C2D935F-2B91-4D43-887B-EEBC06002621}" type="sibTrans" cxnId="{6A06DA70-4836-0749-8BD2-2D3C5F7A5E97}">
      <dgm:prSet/>
      <dgm:spPr/>
      <dgm:t>
        <a:bodyPr/>
        <a:lstStyle/>
        <a:p>
          <a:endParaRPr lang="fi-FI"/>
        </a:p>
      </dgm:t>
    </dgm:pt>
    <dgm:pt modelId="{5D4359FF-1FE9-5349-8D1F-6D6012E61B27}">
      <dgm:prSet phldrT="[Teksti]"/>
      <dgm:spPr/>
      <dgm:t>
        <a:bodyPr/>
        <a:lstStyle/>
        <a:p>
          <a:r>
            <a:rPr lang="fi-FI" dirty="0" smtClean="0"/>
            <a:t>Muodin vaikutus itsetuntoon</a:t>
          </a:r>
          <a:endParaRPr lang="fi-FI" dirty="0"/>
        </a:p>
      </dgm:t>
    </dgm:pt>
    <dgm:pt modelId="{E4D2E233-D6DB-E04D-B00D-BFCCC5BB34C3}" type="parTrans" cxnId="{0D90045A-F9D0-B147-BE67-5BB1C6ACEF58}">
      <dgm:prSet/>
      <dgm:spPr/>
      <dgm:t>
        <a:bodyPr/>
        <a:lstStyle/>
        <a:p>
          <a:endParaRPr lang="fi-FI"/>
        </a:p>
      </dgm:t>
    </dgm:pt>
    <dgm:pt modelId="{5B9FD900-4972-BA4D-8E47-6C5EFC389AEC}" type="sibTrans" cxnId="{0D90045A-F9D0-B147-BE67-5BB1C6ACEF58}">
      <dgm:prSet/>
      <dgm:spPr/>
      <dgm:t>
        <a:bodyPr/>
        <a:lstStyle/>
        <a:p>
          <a:endParaRPr lang="fi-FI"/>
        </a:p>
      </dgm:t>
    </dgm:pt>
    <dgm:pt modelId="{55E15944-A239-7A4C-9F60-14DB79EFA126}">
      <dgm:prSet phldrT="[Teksti]"/>
      <dgm:spPr/>
      <dgm:t>
        <a:bodyPr/>
        <a:lstStyle/>
        <a:p>
          <a:r>
            <a:rPr lang="fi-FI" dirty="0" smtClean="0"/>
            <a:t>Rahanmeno</a:t>
          </a:r>
          <a:endParaRPr lang="fi-FI" dirty="0"/>
        </a:p>
      </dgm:t>
    </dgm:pt>
    <dgm:pt modelId="{984205F6-AB21-C649-9CCB-9D100E170890}" type="parTrans" cxnId="{424D2F3E-656C-7C48-81EF-F6FC2CA2D93E}">
      <dgm:prSet/>
      <dgm:spPr/>
      <dgm:t>
        <a:bodyPr/>
        <a:lstStyle/>
        <a:p>
          <a:endParaRPr lang="fi-FI"/>
        </a:p>
      </dgm:t>
    </dgm:pt>
    <dgm:pt modelId="{AC0ABD28-C8DB-3548-A9D7-5AD4AB01366D}" type="sibTrans" cxnId="{424D2F3E-656C-7C48-81EF-F6FC2CA2D93E}">
      <dgm:prSet/>
      <dgm:spPr/>
      <dgm:t>
        <a:bodyPr/>
        <a:lstStyle/>
        <a:p>
          <a:endParaRPr lang="fi-FI"/>
        </a:p>
      </dgm:t>
    </dgm:pt>
    <dgm:pt modelId="{BB5608AB-DBA9-934B-8513-576673E1EF08}">
      <dgm:prSet phldrT="[Teksti]"/>
      <dgm:spPr/>
      <dgm:t>
        <a:bodyPr/>
        <a:lstStyle/>
        <a:p>
          <a:r>
            <a:rPr lang="fi-FI" dirty="0" smtClean="0"/>
            <a:t>Ihmisten ulkonäkö</a:t>
          </a:r>
          <a:endParaRPr lang="fi-FI" dirty="0"/>
        </a:p>
      </dgm:t>
    </dgm:pt>
    <dgm:pt modelId="{3F298C5E-A93F-1D4D-B68E-491794056482}" type="parTrans" cxnId="{C3771269-9F4B-A848-88A7-014311CE6AE1}">
      <dgm:prSet/>
      <dgm:spPr/>
      <dgm:t>
        <a:bodyPr/>
        <a:lstStyle/>
        <a:p>
          <a:endParaRPr lang="fi-FI"/>
        </a:p>
      </dgm:t>
    </dgm:pt>
    <dgm:pt modelId="{D5C1752C-495F-B14F-8813-86B0A9FCB962}" type="sibTrans" cxnId="{C3771269-9F4B-A848-88A7-014311CE6AE1}">
      <dgm:prSet/>
      <dgm:spPr/>
      <dgm:t>
        <a:bodyPr/>
        <a:lstStyle/>
        <a:p>
          <a:endParaRPr lang="fi-FI"/>
        </a:p>
      </dgm:t>
    </dgm:pt>
    <dgm:pt modelId="{E46C0B52-CF44-8243-A9E8-30771C60E951}">
      <dgm:prSet/>
      <dgm:spPr/>
      <dgm:t>
        <a:bodyPr/>
        <a:lstStyle/>
        <a:p>
          <a:r>
            <a:rPr lang="fi-FI" dirty="0" smtClean="0"/>
            <a:t>Ympäristövaikutukset</a:t>
          </a:r>
          <a:endParaRPr lang="fi-FI" dirty="0"/>
        </a:p>
      </dgm:t>
    </dgm:pt>
    <dgm:pt modelId="{2E36F15B-9B2D-D14A-B1B3-3C1AF42D3236}" type="parTrans" cxnId="{D720BE22-58C4-AF4A-AB2B-EBE0E6DF58DB}">
      <dgm:prSet/>
      <dgm:spPr/>
      <dgm:t>
        <a:bodyPr/>
        <a:lstStyle/>
        <a:p>
          <a:endParaRPr lang="fi-FI"/>
        </a:p>
      </dgm:t>
    </dgm:pt>
    <dgm:pt modelId="{DAE18724-22BD-6D41-B6A8-61752E8A7DEA}" type="sibTrans" cxnId="{D720BE22-58C4-AF4A-AB2B-EBE0E6DF58DB}">
      <dgm:prSet/>
      <dgm:spPr/>
      <dgm:t>
        <a:bodyPr/>
        <a:lstStyle/>
        <a:p>
          <a:endParaRPr lang="fi-FI"/>
        </a:p>
      </dgm:t>
    </dgm:pt>
    <dgm:pt modelId="{6408C262-1FDB-AB48-B8B9-F9304A5093C5}">
      <dgm:prSet/>
      <dgm:spPr/>
      <dgm:t>
        <a:bodyPr/>
        <a:lstStyle/>
        <a:p>
          <a:r>
            <a:rPr lang="fi-FI" dirty="0" smtClean="0"/>
            <a:t>Lapsityövoima</a:t>
          </a:r>
          <a:endParaRPr lang="fi-FI" dirty="0"/>
        </a:p>
      </dgm:t>
    </dgm:pt>
    <dgm:pt modelId="{138FF820-A8ED-4947-AEA2-2C194BC4DD06}" type="parTrans" cxnId="{8485F2F0-8DB3-984A-94BD-140B3A27AEDF}">
      <dgm:prSet/>
      <dgm:spPr/>
      <dgm:t>
        <a:bodyPr/>
        <a:lstStyle/>
        <a:p>
          <a:endParaRPr lang="fi-FI"/>
        </a:p>
      </dgm:t>
    </dgm:pt>
    <dgm:pt modelId="{056C0EF4-79C6-3241-8A35-2F27ABBF7522}" type="sibTrans" cxnId="{8485F2F0-8DB3-984A-94BD-140B3A27AEDF}">
      <dgm:prSet/>
      <dgm:spPr/>
      <dgm:t>
        <a:bodyPr/>
        <a:lstStyle/>
        <a:p>
          <a:endParaRPr lang="fi-FI"/>
        </a:p>
      </dgm:t>
    </dgm:pt>
    <dgm:pt modelId="{50A13465-5105-DA4F-ACE6-FEB2A7986A4B}">
      <dgm:prSet/>
      <dgm:spPr/>
      <dgm:t>
        <a:bodyPr/>
        <a:lstStyle/>
        <a:p>
          <a:r>
            <a:rPr lang="fi-FI" dirty="0" smtClean="0"/>
            <a:t>Jos ei ole rahaa muotivaatteisiin, itsetunto voi huonontua.</a:t>
          </a:r>
          <a:endParaRPr lang="fi-FI" dirty="0"/>
        </a:p>
      </dgm:t>
    </dgm:pt>
    <dgm:pt modelId="{83385B22-00A2-1E4C-9D41-0F05185EBEDA}" type="parTrans" cxnId="{C29F9656-B740-4A47-9D81-0FF72845D6FC}">
      <dgm:prSet/>
      <dgm:spPr/>
      <dgm:t>
        <a:bodyPr/>
        <a:lstStyle/>
        <a:p>
          <a:endParaRPr lang="fi-FI"/>
        </a:p>
      </dgm:t>
    </dgm:pt>
    <dgm:pt modelId="{410A458B-EA4E-3840-B617-78479DB5F999}" type="sibTrans" cxnId="{C29F9656-B740-4A47-9D81-0FF72845D6FC}">
      <dgm:prSet/>
      <dgm:spPr/>
      <dgm:t>
        <a:bodyPr/>
        <a:lstStyle/>
        <a:p>
          <a:endParaRPr lang="fi-FI"/>
        </a:p>
      </dgm:t>
    </dgm:pt>
    <dgm:pt modelId="{6731C92B-AB8B-5948-A7F8-0D9E6F03B9C1}">
      <dgm:prSet/>
      <dgm:spPr/>
      <dgm:t>
        <a:bodyPr/>
        <a:lstStyle/>
        <a:p>
          <a:r>
            <a:rPr lang="fi-FI" dirty="0" smtClean="0"/>
            <a:t>Muotivaatteiden ostamiseen menee paljon rahaa.</a:t>
          </a:r>
          <a:endParaRPr lang="fi-FI" dirty="0"/>
        </a:p>
      </dgm:t>
    </dgm:pt>
    <dgm:pt modelId="{6D0E1787-F571-D642-8235-37AEF20A39CE}" type="parTrans" cxnId="{64343812-2BDE-A744-B9FC-14808072D7C7}">
      <dgm:prSet/>
      <dgm:spPr/>
      <dgm:t>
        <a:bodyPr/>
        <a:lstStyle/>
        <a:p>
          <a:endParaRPr lang="fi-FI"/>
        </a:p>
      </dgm:t>
    </dgm:pt>
    <dgm:pt modelId="{91749133-0856-574B-9CBD-3487E5AC2C95}" type="sibTrans" cxnId="{64343812-2BDE-A744-B9FC-14808072D7C7}">
      <dgm:prSet/>
      <dgm:spPr/>
      <dgm:t>
        <a:bodyPr/>
        <a:lstStyle/>
        <a:p>
          <a:endParaRPr lang="fi-FI"/>
        </a:p>
      </dgm:t>
    </dgm:pt>
    <dgm:pt modelId="{78F9F76D-D157-C449-ABF4-9228A8F8A3CD}">
      <dgm:prSet/>
      <dgm:spPr/>
      <dgm:t>
        <a:bodyPr/>
        <a:lstStyle/>
        <a:p>
          <a:r>
            <a:rPr lang="fi-FI" dirty="0" smtClean="0"/>
            <a:t>On tylsää, että kaikki ovat samannäköisiä, kun käyttävät samanlaisia vaatteita.</a:t>
          </a:r>
          <a:endParaRPr lang="fi-FI" dirty="0"/>
        </a:p>
      </dgm:t>
    </dgm:pt>
    <dgm:pt modelId="{1AE209D3-CBC2-9649-ACFB-5492DA852F94}" type="parTrans" cxnId="{E2130A2B-C54B-A541-8EA2-DA5141D10AD0}">
      <dgm:prSet/>
      <dgm:spPr/>
      <dgm:t>
        <a:bodyPr/>
        <a:lstStyle/>
        <a:p>
          <a:endParaRPr lang="fi-FI"/>
        </a:p>
      </dgm:t>
    </dgm:pt>
    <dgm:pt modelId="{176F9C03-2817-D24B-92C9-1414A5187298}" type="sibTrans" cxnId="{E2130A2B-C54B-A541-8EA2-DA5141D10AD0}">
      <dgm:prSet/>
      <dgm:spPr/>
      <dgm:t>
        <a:bodyPr/>
        <a:lstStyle/>
        <a:p>
          <a:endParaRPr lang="fi-FI"/>
        </a:p>
      </dgm:t>
    </dgm:pt>
    <dgm:pt modelId="{6D8DB677-5676-9D4E-96E1-CE162445D6FF}">
      <dgm:prSet/>
      <dgm:spPr/>
      <dgm:t>
        <a:bodyPr/>
        <a:lstStyle/>
        <a:p>
          <a:r>
            <a:rPr lang="fi-FI" dirty="0" smtClean="0"/>
            <a:t>Massamuodin tuottaminen kuormittaa ympäristöä.</a:t>
          </a:r>
          <a:endParaRPr lang="fi-FI" dirty="0"/>
        </a:p>
      </dgm:t>
    </dgm:pt>
    <dgm:pt modelId="{60A11390-5528-0244-8518-DF0B2532B104}" type="parTrans" cxnId="{662ABDA6-1AC7-9546-AA02-BB2B7B88D88F}">
      <dgm:prSet/>
      <dgm:spPr/>
      <dgm:t>
        <a:bodyPr/>
        <a:lstStyle/>
        <a:p>
          <a:endParaRPr lang="fi-FI"/>
        </a:p>
      </dgm:t>
    </dgm:pt>
    <dgm:pt modelId="{534DD41A-2322-E048-944E-BB7F4A890C78}" type="sibTrans" cxnId="{662ABDA6-1AC7-9546-AA02-BB2B7B88D88F}">
      <dgm:prSet/>
      <dgm:spPr/>
      <dgm:t>
        <a:bodyPr/>
        <a:lstStyle/>
        <a:p>
          <a:endParaRPr lang="fi-FI"/>
        </a:p>
      </dgm:t>
    </dgm:pt>
    <dgm:pt modelId="{0FDC3812-185C-0149-9B49-7AD947557BF8}">
      <dgm:prSet/>
      <dgm:spPr/>
      <dgm:t>
        <a:bodyPr/>
        <a:lstStyle/>
        <a:p>
          <a:r>
            <a:rPr lang="fi-FI" dirty="0" smtClean="0"/>
            <a:t>Massamuotia tuotetaan usein lapsityövoimalla.</a:t>
          </a:r>
          <a:endParaRPr lang="fi-FI" dirty="0"/>
        </a:p>
      </dgm:t>
    </dgm:pt>
    <dgm:pt modelId="{4EED0382-BF4E-094E-BC11-7383D69244F9}" type="parTrans" cxnId="{5047B5D5-42FB-8E48-804A-84C8C3FB1139}">
      <dgm:prSet/>
      <dgm:spPr/>
      <dgm:t>
        <a:bodyPr/>
        <a:lstStyle/>
        <a:p>
          <a:endParaRPr lang="fi-FI"/>
        </a:p>
      </dgm:t>
    </dgm:pt>
    <dgm:pt modelId="{B7B03864-58AC-1148-8031-45AAFAEAB8DF}" type="sibTrans" cxnId="{5047B5D5-42FB-8E48-804A-84C8C3FB1139}">
      <dgm:prSet/>
      <dgm:spPr/>
      <dgm:t>
        <a:bodyPr/>
        <a:lstStyle/>
        <a:p>
          <a:endParaRPr lang="fi-FI"/>
        </a:p>
      </dgm:t>
    </dgm:pt>
    <dgm:pt modelId="{F6B7FC51-E4F2-2A43-A66E-066F3E874B31}" type="pres">
      <dgm:prSet presAssocID="{B69709BB-81F3-F841-9519-65ACDA8077A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06301B09-B074-6B45-A3E8-77709D313125}" type="pres">
      <dgm:prSet presAssocID="{28F4E20D-8F04-804C-9E90-6CAC1A8C4667}" presName="centerShape" presStyleLbl="node0" presStyleIdx="0" presStyleCnt="1"/>
      <dgm:spPr/>
      <dgm:t>
        <a:bodyPr/>
        <a:lstStyle/>
        <a:p>
          <a:endParaRPr lang="fi-FI"/>
        </a:p>
      </dgm:t>
    </dgm:pt>
    <dgm:pt modelId="{69A54876-32B1-474C-BA0F-D09E4692EBC8}" type="pres">
      <dgm:prSet presAssocID="{E4D2E233-D6DB-E04D-B00D-BFCCC5BB34C3}" presName="parTrans" presStyleLbl="bgSibTrans2D1" presStyleIdx="0" presStyleCnt="5"/>
      <dgm:spPr/>
      <dgm:t>
        <a:bodyPr/>
        <a:lstStyle/>
        <a:p>
          <a:endParaRPr lang="fi-FI"/>
        </a:p>
      </dgm:t>
    </dgm:pt>
    <dgm:pt modelId="{10880691-750F-1744-922A-B51C95A926F5}" type="pres">
      <dgm:prSet presAssocID="{5D4359FF-1FE9-5349-8D1F-6D6012E61B2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E450CFC-9E81-BC41-98AA-8850FE3FB76F}" type="pres">
      <dgm:prSet presAssocID="{984205F6-AB21-C649-9CCB-9D100E170890}" presName="parTrans" presStyleLbl="bgSibTrans2D1" presStyleIdx="1" presStyleCnt="5"/>
      <dgm:spPr/>
      <dgm:t>
        <a:bodyPr/>
        <a:lstStyle/>
        <a:p>
          <a:endParaRPr lang="fi-FI"/>
        </a:p>
      </dgm:t>
    </dgm:pt>
    <dgm:pt modelId="{5D70525C-BB23-F24F-B8BC-612EAFAFE0CF}" type="pres">
      <dgm:prSet presAssocID="{55E15944-A239-7A4C-9F60-14DB79EFA12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F1CB7FB-C4F1-2C4B-8187-D27B0C0D257C}" type="pres">
      <dgm:prSet presAssocID="{3F298C5E-A93F-1D4D-B68E-491794056482}" presName="parTrans" presStyleLbl="bgSibTrans2D1" presStyleIdx="2" presStyleCnt="5"/>
      <dgm:spPr/>
      <dgm:t>
        <a:bodyPr/>
        <a:lstStyle/>
        <a:p>
          <a:endParaRPr lang="fi-FI"/>
        </a:p>
      </dgm:t>
    </dgm:pt>
    <dgm:pt modelId="{9503DA94-CAA8-6C40-B319-8D31C8420481}" type="pres">
      <dgm:prSet presAssocID="{BB5608AB-DBA9-934B-8513-576673E1EF0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CC729F2-F472-E042-924D-472369E66D3C}" type="pres">
      <dgm:prSet presAssocID="{2E36F15B-9B2D-D14A-B1B3-3C1AF42D3236}" presName="parTrans" presStyleLbl="bgSibTrans2D1" presStyleIdx="3" presStyleCnt="5"/>
      <dgm:spPr/>
      <dgm:t>
        <a:bodyPr/>
        <a:lstStyle/>
        <a:p>
          <a:endParaRPr lang="fi-FI"/>
        </a:p>
      </dgm:t>
    </dgm:pt>
    <dgm:pt modelId="{8E03C9D5-6B4E-B14F-97CE-51C80FCFC23E}" type="pres">
      <dgm:prSet presAssocID="{E46C0B52-CF44-8243-A9E8-30771C60E95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A713C2B-DB24-9E48-92FF-462A49C0ED54}" type="pres">
      <dgm:prSet presAssocID="{138FF820-A8ED-4947-AEA2-2C194BC4DD06}" presName="parTrans" presStyleLbl="bgSibTrans2D1" presStyleIdx="4" presStyleCnt="5"/>
      <dgm:spPr/>
      <dgm:t>
        <a:bodyPr/>
        <a:lstStyle/>
        <a:p>
          <a:endParaRPr lang="fi-FI"/>
        </a:p>
      </dgm:t>
    </dgm:pt>
    <dgm:pt modelId="{351FEA27-5C3E-1E44-B8C8-540E6224E158}" type="pres">
      <dgm:prSet presAssocID="{6408C262-1FDB-AB48-B8B9-F9304A5093C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662ABDA6-1AC7-9546-AA02-BB2B7B88D88F}" srcId="{E46C0B52-CF44-8243-A9E8-30771C60E951}" destId="{6D8DB677-5676-9D4E-96E1-CE162445D6FF}" srcOrd="0" destOrd="0" parTransId="{60A11390-5528-0244-8518-DF0B2532B104}" sibTransId="{534DD41A-2322-E048-944E-BB7F4A890C78}"/>
    <dgm:cxn modelId="{64343812-2BDE-A744-B9FC-14808072D7C7}" srcId="{55E15944-A239-7A4C-9F60-14DB79EFA126}" destId="{6731C92B-AB8B-5948-A7F8-0D9E6F03B9C1}" srcOrd="0" destOrd="0" parTransId="{6D0E1787-F571-D642-8235-37AEF20A39CE}" sibTransId="{91749133-0856-574B-9CBD-3487E5AC2C95}"/>
    <dgm:cxn modelId="{424D2F3E-656C-7C48-81EF-F6FC2CA2D93E}" srcId="{28F4E20D-8F04-804C-9E90-6CAC1A8C4667}" destId="{55E15944-A239-7A4C-9F60-14DB79EFA126}" srcOrd="1" destOrd="0" parTransId="{984205F6-AB21-C649-9CCB-9D100E170890}" sibTransId="{AC0ABD28-C8DB-3548-A9D7-5AD4AB01366D}"/>
    <dgm:cxn modelId="{8485F2F0-8DB3-984A-94BD-140B3A27AEDF}" srcId="{28F4E20D-8F04-804C-9E90-6CAC1A8C4667}" destId="{6408C262-1FDB-AB48-B8B9-F9304A5093C5}" srcOrd="4" destOrd="0" parTransId="{138FF820-A8ED-4947-AEA2-2C194BC4DD06}" sibTransId="{056C0EF4-79C6-3241-8A35-2F27ABBF7522}"/>
    <dgm:cxn modelId="{E2130A2B-C54B-A541-8EA2-DA5141D10AD0}" srcId="{BB5608AB-DBA9-934B-8513-576673E1EF08}" destId="{78F9F76D-D157-C449-ABF4-9228A8F8A3CD}" srcOrd="0" destOrd="0" parTransId="{1AE209D3-CBC2-9649-ACFB-5492DA852F94}" sibTransId="{176F9C03-2817-D24B-92C9-1414A5187298}"/>
    <dgm:cxn modelId="{5047B5D5-42FB-8E48-804A-84C8C3FB1139}" srcId="{6408C262-1FDB-AB48-B8B9-F9304A5093C5}" destId="{0FDC3812-185C-0149-9B49-7AD947557BF8}" srcOrd="0" destOrd="0" parTransId="{4EED0382-BF4E-094E-BC11-7383D69244F9}" sibTransId="{B7B03864-58AC-1148-8031-45AAFAEAB8DF}"/>
    <dgm:cxn modelId="{3D8A34B4-3660-4718-949C-9F95C063CA41}" type="presOf" srcId="{78F9F76D-D157-C449-ABF4-9228A8F8A3CD}" destId="{9503DA94-CAA8-6C40-B319-8D31C8420481}" srcOrd="0" destOrd="1" presId="urn:microsoft.com/office/officeart/2005/8/layout/radial4"/>
    <dgm:cxn modelId="{6A06DA70-4836-0749-8BD2-2D3C5F7A5E97}" srcId="{B69709BB-81F3-F841-9519-65ACDA8077A3}" destId="{28F4E20D-8F04-804C-9E90-6CAC1A8C4667}" srcOrd="0" destOrd="0" parTransId="{E6FB3BD3-A0A0-8243-A9CC-321F8AC8BEBC}" sibTransId="{6C2D935F-2B91-4D43-887B-EEBC06002621}"/>
    <dgm:cxn modelId="{459756DD-D51E-4B4C-B3D3-9FC3A1382063}" type="presOf" srcId="{984205F6-AB21-C649-9CCB-9D100E170890}" destId="{8E450CFC-9E81-BC41-98AA-8850FE3FB76F}" srcOrd="0" destOrd="0" presId="urn:microsoft.com/office/officeart/2005/8/layout/radial4"/>
    <dgm:cxn modelId="{48F9CE07-1549-47C6-BB19-B201C967B4F8}" type="presOf" srcId="{E46C0B52-CF44-8243-A9E8-30771C60E951}" destId="{8E03C9D5-6B4E-B14F-97CE-51C80FCFC23E}" srcOrd="0" destOrd="0" presId="urn:microsoft.com/office/officeart/2005/8/layout/radial4"/>
    <dgm:cxn modelId="{C3771269-9F4B-A848-88A7-014311CE6AE1}" srcId="{28F4E20D-8F04-804C-9E90-6CAC1A8C4667}" destId="{BB5608AB-DBA9-934B-8513-576673E1EF08}" srcOrd="2" destOrd="0" parTransId="{3F298C5E-A93F-1D4D-B68E-491794056482}" sibTransId="{D5C1752C-495F-B14F-8813-86B0A9FCB962}"/>
    <dgm:cxn modelId="{F3903477-E970-4EE6-8559-5AEFC246EC3C}" type="presOf" srcId="{50A13465-5105-DA4F-ACE6-FEB2A7986A4B}" destId="{10880691-750F-1744-922A-B51C95A926F5}" srcOrd="0" destOrd="1" presId="urn:microsoft.com/office/officeart/2005/8/layout/radial4"/>
    <dgm:cxn modelId="{845C91B8-87EF-438D-8611-557EB4DAC3C4}" type="presOf" srcId="{B69709BB-81F3-F841-9519-65ACDA8077A3}" destId="{F6B7FC51-E4F2-2A43-A66E-066F3E874B31}" srcOrd="0" destOrd="0" presId="urn:microsoft.com/office/officeart/2005/8/layout/radial4"/>
    <dgm:cxn modelId="{378FDE4E-9C83-4E81-B676-E3FFDBE7FFC8}" type="presOf" srcId="{2E36F15B-9B2D-D14A-B1B3-3C1AF42D3236}" destId="{0CC729F2-F472-E042-924D-472369E66D3C}" srcOrd="0" destOrd="0" presId="urn:microsoft.com/office/officeart/2005/8/layout/radial4"/>
    <dgm:cxn modelId="{49C5FF9E-5892-46E6-A850-8E27D23ED749}" type="presOf" srcId="{BB5608AB-DBA9-934B-8513-576673E1EF08}" destId="{9503DA94-CAA8-6C40-B319-8D31C8420481}" srcOrd="0" destOrd="0" presId="urn:microsoft.com/office/officeart/2005/8/layout/radial4"/>
    <dgm:cxn modelId="{B0ABBE8C-9239-4703-A106-C50B3F07C043}" type="presOf" srcId="{3F298C5E-A93F-1D4D-B68E-491794056482}" destId="{CF1CB7FB-C4F1-2C4B-8187-D27B0C0D257C}" srcOrd="0" destOrd="0" presId="urn:microsoft.com/office/officeart/2005/8/layout/radial4"/>
    <dgm:cxn modelId="{8DA17AC3-8E64-461F-870E-38C66F44422D}" type="presOf" srcId="{0FDC3812-185C-0149-9B49-7AD947557BF8}" destId="{351FEA27-5C3E-1E44-B8C8-540E6224E158}" srcOrd="0" destOrd="1" presId="urn:microsoft.com/office/officeart/2005/8/layout/radial4"/>
    <dgm:cxn modelId="{04277864-1B68-41FD-8A53-0C1FB1F9FBA4}" type="presOf" srcId="{138FF820-A8ED-4947-AEA2-2C194BC4DD06}" destId="{6A713C2B-DB24-9E48-92FF-462A49C0ED54}" srcOrd="0" destOrd="0" presId="urn:microsoft.com/office/officeart/2005/8/layout/radial4"/>
    <dgm:cxn modelId="{8BBD3008-0924-4CCF-AC07-702E915CA35B}" type="presOf" srcId="{6408C262-1FDB-AB48-B8B9-F9304A5093C5}" destId="{351FEA27-5C3E-1E44-B8C8-540E6224E158}" srcOrd="0" destOrd="0" presId="urn:microsoft.com/office/officeart/2005/8/layout/radial4"/>
    <dgm:cxn modelId="{C29F9656-B740-4A47-9D81-0FF72845D6FC}" srcId="{5D4359FF-1FE9-5349-8D1F-6D6012E61B27}" destId="{50A13465-5105-DA4F-ACE6-FEB2A7986A4B}" srcOrd="0" destOrd="0" parTransId="{83385B22-00A2-1E4C-9D41-0F05185EBEDA}" sibTransId="{410A458B-EA4E-3840-B617-78479DB5F999}"/>
    <dgm:cxn modelId="{D08D51DC-463B-4099-A3EC-005ED18E016E}" type="presOf" srcId="{6D8DB677-5676-9D4E-96E1-CE162445D6FF}" destId="{8E03C9D5-6B4E-B14F-97CE-51C80FCFC23E}" srcOrd="0" destOrd="1" presId="urn:microsoft.com/office/officeart/2005/8/layout/radial4"/>
    <dgm:cxn modelId="{716351E7-2D91-4FB3-8212-588CF597D8E9}" type="presOf" srcId="{6731C92B-AB8B-5948-A7F8-0D9E6F03B9C1}" destId="{5D70525C-BB23-F24F-B8BC-612EAFAFE0CF}" srcOrd="0" destOrd="1" presId="urn:microsoft.com/office/officeart/2005/8/layout/radial4"/>
    <dgm:cxn modelId="{C8642C78-9306-424B-AD4A-1CE0ABBEAA20}" type="presOf" srcId="{28F4E20D-8F04-804C-9E90-6CAC1A8C4667}" destId="{06301B09-B074-6B45-A3E8-77709D313125}" srcOrd="0" destOrd="0" presId="urn:microsoft.com/office/officeart/2005/8/layout/radial4"/>
    <dgm:cxn modelId="{7EE13B31-EF86-40D9-B1D4-1C9BBBB5F253}" type="presOf" srcId="{E4D2E233-D6DB-E04D-B00D-BFCCC5BB34C3}" destId="{69A54876-32B1-474C-BA0F-D09E4692EBC8}" srcOrd="0" destOrd="0" presId="urn:microsoft.com/office/officeart/2005/8/layout/radial4"/>
    <dgm:cxn modelId="{8BFFBFFE-A50C-4A5A-884F-43D9327E8383}" type="presOf" srcId="{55E15944-A239-7A4C-9F60-14DB79EFA126}" destId="{5D70525C-BB23-F24F-B8BC-612EAFAFE0CF}" srcOrd="0" destOrd="0" presId="urn:microsoft.com/office/officeart/2005/8/layout/radial4"/>
    <dgm:cxn modelId="{0D90045A-F9D0-B147-BE67-5BB1C6ACEF58}" srcId="{28F4E20D-8F04-804C-9E90-6CAC1A8C4667}" destId="{5D4359FF-1FE9-5349-8D1F-6D6012E61B27}" srcOrd="0" destOrd="0" parTransId="{E4D2E233-D6DB-E04D-B00D-BFCCC5BB34C3}" sibTransId="{5B9FD900-4972-BA4D-8E47-6C5EFC389AEC}"/>
    <dgm:cxn modelId="{D720BE22-58C4-AF4A-AB2B-EBE0E6DF58DB}" srcId="{28F4E20D-8F04-804C-9E90-6CAC1A8C4667}" destId="{E46C0B52-CF44-8243-A9E8-30771C60E951}" srcOrd="3" destOrd="0" parTransId="{2E36F15B-9B2D-D14A-B1B3-3C1AF42D3236}" sibTransId="{DAE18724-22BD-6D41-B6A8-61752E8A7DEA}"/>
    <dgm:cxn modelId="{F5699E31-A390-421B-90C9-3B76485DDFB2}" type="presOf" srcId="{5D4359FF-1FE9-5349-8D1F-6D6012E61B27}" destId="{10880691-750F-1744-922A-B51C95A926F5}" srcOrd="0" destOrd="0" presId="urn:microsoft.com/office/officeart/2005/8/layout/radial4"/>
    <dgm:cxn modelId="{5AD41680-716E-4E83-A6AC-612B3C2A4161}" type="presParOf" srcId="{F6B7FC51-E4F2-2A43-A66E-066F3E874B31}" destId="{06301B09-B074-6B45-A3E8-77709D313125}" srcOrd="0" destOrd="0" presId="urn:microsoft.com/office/officeart/2005/8/layout/radial4"/>
    <dgm:cxn modelId="{9E14B6AA-9726-44ED-8D62-D9405D5981F2}" type="presParOf" srcId="{F6B7FC51-E4F2-2A43-A66E-066F3E874B31}" destId="{69A54876-32B1-474C-BA0F-D09E4692EBC8}" srcOrd="1" destOrd="0" presId="urn:microsoft.com/office/officeart/2005/8/layout/radial4"/>
    <dgm:cxn modelId="{A5B1C4FC-29CA-4E1C-89FE-95F2E6D86A7A}" type="presParOf" srcId="{F6B7FC51-E4F2-2A43-A66E-066F3E874B31}" destId="{10880691-750F-1744-922A-B51C95A926F5}" srcOrd="2" destOrd="0" presId="urn:microsoft.com/office/officeart/2005/8/layout/radial4"/>
    <dgm:cxn modelId="{4D6CEA4A-35DB-46C8-9DD4-2E0C5330774B}" type="presParOf" srcId="{F6B7FC51-E4F2-2A43-A66E-066F3E874B31}" destId="{8E450CFC-9E81-BC41-98AA-8850FE3FB76F}" srcOrd="3" destOrd="0" presId="urn:microsoft.com/office/officeart/2005/8/layout/radial4"/>
    <dgm:cxn modelId="{A251274C-E9BA-4F9C-88E0-67EF11E60CCD}" type="presParOf" srcId="{F6B7FC51-E4F2-2A43-A66E-066F3E874B31}" destId="{5D70525C-BB23-F24F-B8BC-612EAFAFE0CF}" srcOrd="4" destOrd="0" presId="urn:microsoft.com/office/officeart/2005/8/layout/radial4"/>
    <dgm:cxn modelId="{794529ED-E721-47A4-92D8-D4D04217B5D8}" type="presParOf" srcId="{F6B7FC51-E4F2-2A43-A66E-066F3E874B31}" destId="{CF1CB7FB-C4F1-2C4B-8187-D27B0C0D257C}" srcOrd="5" destOrd="0" presId="urn:microsoft.com/office/officeart/2005/8/layout/radial4"/>
    <dgm:cxn modelId="{29CF639E-A2AF-4758-A193-1B1188474C08}" type="presParOf" srcId="{F6B7FC51-E4F2-2A43-A66E-066F3E874B31}" destId="{9503DA94-CAA8-6C40-B319-8D31C8420481}" srcOrd="6" destOrd="0" presId="urn:microsoft.com/office/officeart/2005/8/layout/radial4"/>
    <dgm:cxn modelId="{CA09D5B7-81A9-487C-8E31-3878926BA675}" type="presParOf" srcId="{F6B7FC51-E4F2-2A43-A66E-066F3E874B31}" destId="{0CC729F2-F472-E042-924D-472369E66D3C}" srcOrd="7" destOrd="0" presId="urn:microsoft.com/office/officeart/2005/8/layout/radial4"/>
    <dgm:cxn modelId="{84A8CE25-729F-43FE-998B-DF30B9401264}" type="presParOf" srcId="{F6B7FC51-E4F2-2A43-A66E-066F3E874B31}" destId="{8E03C9D5-6B4E-B14F-97CE-51C80FCFC23E}" srcOrd="8" destOrd="0" presId="urn:microsoft.com/office/officeart/2005/8/layout/radial4"/>
    <dgm:cxn modelId="{6BBD82BE-F45A-4CC7-948F-DD32B569B979}" type="presParOf" srcId="{F6B7FC51-E4F2-2A43-A66E-066F3E874B31}" destId="{6A713C2B-DB24-9E48-92FF-462A49C0ED54}" srcOrd="9" destOrd="0" presId="urn:microsoft.com/office/officeart/2005/8/layout/radial4"/>
    <dgm:cxn modelId="{486F0744-E7E5-41CD-9C85-906C01B42C0E}" type="presParOf" srcId="{F6B7FC51-E4F2-2A43-A66E-066F3E874B31}" destId="{351FEA27-5C3E-1E44-B8C8-540E6224E158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301B09-B074-6B45-A3E8-77709D313125}">
      <dsp:nvSpPr>
        <dsp:cNvPr id="0" name=""/>
        <dsp:cNvSpPr/>
      </dsp:nvSpPr>
      <dsp:spPr>
        <a:xfrm>
          <a:off x="2702849" y="2464053"/>
          <a:ext cx="1826950" cy="18269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Massamuoti on turhuutta</a:t>
          </a:r>
          <a:endParaRPr lang="fi-FI" sz="1700" kern="1200" dirty="0"/>
        </a:p>
      </dsp:txBody>
      <dsp:txXfrm>
        <a:off x="2970400" y="2731604"/>
        <a:ext cx="1291848" cy="1291848"/>
      </dsp:txXfrm>
    </dsp:sp>
    <dsp:sp modelId="{69A54876-32B1-474C-BA0F-D09E4692EBC8}">
      <dsp:nvSpPr>
        <dsp:cNvPr id="0" name=""/>
        <dsp:cNvSpPr/>
      </dsp:nvSpPr>
      <dsp:spPr>
        <a:xfrm rot="10800000">
          <a:off x="933046" y="3117188"/>
          <a:ext cx="1672464" cy="52068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880691-750F-1744-922A-B51C95A926F5}">
      <dsp:nvSpPr>
        <dsp:cNvPr id="0" name=""/>
        <dsp:cNvSpPr/>
      </dsp:nvSpPr>
      <dsp:spPr>
        <a:xfrm>
          <a:off x="65244" y="2683287"/>
          <a:ext cx="1735602" cy="13884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Muodin vaikutus itsetuntoon</a:t>
          </a:r>
          <a:endParaRPr lang="fi-FI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900" kern="1200" dirty="0" smtClean="0"/>
            <a:t>Jos ei ole rahaa muotivaatteisiin, itsetunto voi huonontua.</a:t>
          </a:r>
          <a:endParaRPr lang="fi-FI" sz="900" kern="1200" dirty="0"/>
        </a:p>
      </dsp:txBody>
      <dsp:txXfrm>
        <a:off x="105911" y="2723954"/>
        <a:ext cx="1654268" cy="1307148"/>
      </dsp:txXfrm>
    </dsp:sp>
    <dsp:sp modelId="{8E450CFC-9E81-BC41-98AA-8850FE3FB76F}">
      <dsp:nvSpPr>
        <dsp:cNvPr id="0" name=""/>
        <dsp:cNvSpPr/>
      </dsp:nvSpPr>
      <dsp:spPr>
        <a:xfrm rot="13500000">
          <a:off x="1474033" y="1811129"/>
          <a:ext cx="1672464" cy="52068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70525C-BB23-F24F-B8BC-612EAFAFE0CF}">
      <dsp:nvSpPr>
        <dsp:cNvPr id="0" name=""/>
        <dsp:cNvSpPr/>
      </dsp:nvSpPr>
      <dsp:spPr>
        <a:xfrm>
          <a:off x="851158" y="785923"/>
          <a:ext cx="1735602" cy="13884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Rahanmeno</a:t>
          </a:r>
          <a:endParaRPr lang="fi-FI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900" kern="1200" dirty="0" smtClean="0"/>
            <a:t>Muotivaatteiden ostamiseen menee paljon rahaa.</a:t>
          </a:r>
          <a:endParaRPr lang="fi-FI" sz="900" kern="1200" dirty="0"/>
        </a:p>
      </dsp:txBody>
      <dsp:txXfrm>
        <a:off x="891825" y="826590"/>
        <a:ext cx="1654268" cy="1307148"/>
      </dsp:txXfrm>
    </dsp:sp>
    <dsp:sp modelId="{CF1CB7FB-C4F1-2C4B-8187-D27B0C0D257C}">
      <dsp:nvSpPr>
        <dsp:cNvPr id="0" name=""/>
        <dsp:cNvSpPr/>
      </dsp:nvSpPr>
      <dsp:spPr>
        <a:xfrm rot="16200000">
          <a:off x="2780092" y="1270141"/>
          <a:ext cx="1672464" cy="52068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03DA94-CAA8-6C40-B319-8D31C8420481}">
      <dsp:nvSpPr>
        <dsp:cNvPr id="0" name=""/>
        <dsp:cNvSpPr/>
      </dsp:nvSpPr>
      <dsp:spPr>
        <a:xfrm>
          <a:off x="2748523" y="8"/>
          <a:ext cx="1735602" cy="13884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Ihmisten ulkonäkö</a:t>
          </a:r>
          <a:endParaRPr lang="fi-FI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900" kern="1200" dirty="0" smtClean="0"/>
            <a:t>On tylsää, että kaikki ovat samannäköisiä, kun käyttävät samanlaisia vaatteita.</a:t>
          </a:r>
          <a:endParaRPr lang="fi-FI" sz="900" kern="1200" dirty="0"/>
        </a:p>
      </dsp:txBody>
      <dsp:txXfrm>
        <a:off x="2789190" y="40675"/>
        <a:ext cx="1654268" cy="1307148"/>
      </dsp:txXfrm>
    </dsp:sp>
    <dsp:sp modelId="{0CC729F2-F472-E042-924D-472369E66D3C}">
      <dsp:nvSpPr>
        <dsp:cNvPr id="0" name=""/>
        <dsp:cNvSpPr/>
      </dsp:nvSpPr>
      <dsp:spPr>
        <a:xfrm rot="18900000">
          <a:off x="4086151" y="1811129"/>
          <a:ext cx="1672464" cy="52068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03C9D5-6B4E-B14F-97CE-51C80FCFC23E}">
      <dsp:nvSpPr>
        <dsp:cNvPr id="0" name=""/>
        <dsp:cNvSpPr/>
      </dsp:nvSpPr>
      <dsp:spPr>
        <a:xfrm>
          <a:off x="4645888" y="785923"/>
          <a:ext cx="1735602" cy="13884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Ympäristövaikutukset</a:t>
          </a:r>
          <a:endParaRPr lang="fi-FI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900" kern="1200" dirty="0" smtClean="0"/>
            <a:t>Massamuodin tuottaminen kuormittaa ympäristöä.</a:t>
          </a:r>
          <a:endParaRPr lang="fi-FI" sz="900" kern="1200" dirty="0"/>
        </a:p>
      </dsp:txBody>
      <dsp:txXfrm>
        <a:off x="4686555" y="826590"/>
        <a:ext cx="1654268" cy="1307148"/>
      </dsp:txXfrm>
    </dsp:sp>
    <dsp:sp modelId="{6A713C2B-DB24-9E48-92FF-462A49C0ED54}">
      <dsp:nvSpPr>
        <dsp:cNvPr id="0" name=""/>
        <dsp:cNvSpPr/>
      </dsp:nvSpPr>
      <dsp:spPr>
        <a:xfrm>
          <a:off x="4627139" y="3117188"/>
          <a:ext cx="1672464" cy="52068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1FEA27-5C3E-1E44-B8C8-540E6224E158}">
      <dsp:nvSpPr>
        <dsp:cNvPr id="0" name=""/>
        <dsp:cNvSpPr/>
      </dsp:nvSpPr>
      <dsp:spPr>
        <a:xfrm>
          <a:off x="5431802" y="2683287"/>
          <a:ext cx="1735602" cy="13884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Lapsityövoima</a:t>
          </a:r>
          <a:endParaRPr lang="fi-FI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900" kern="1200" dirty="0" smtClean="0"/>
            <a:t>Massamuotia tuotetaan usein lapsityövoimalla.</a:t>
          </a:r>
          <a:endParaRPr lang="fi-FI" sz="900" kern="1200" dirty="0"/>
        </a:p>
      </dsp:txBody>
      <dsp:txXfrm>
        <a:off x="5472469" y="2723954"/>
        <a:ext cx="1654268" cy="1307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D727CF2-3B07-4725-B852-2763097A66FC}" type="datetimeFigureOut">
              <a:rPr lang="fi-FI" smtClean="0"/>
              <a:pPr/>
              <a:t>14.1.2015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7CF2-3B07-4725-B852-2763097A66FC}" type="datetimeFigureOut">
              <a:rPr lang="fi-FI" smtClean="0"/>
              <a:pPr/>
              <a:t>14.1.2015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7CF2-3B07-4725-B852-2763097A66FC}" type="datetimeFigureOut">
              <a:rPr lang="fi-FI" smtClean="0"/>
              <a:pPr/>
              <a:t>14.1.2015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7CF2-3B07-4725-B852-2763097A66FC}" type="datetimeFigureOut">
              <a:rPr lang="fi-FI" smtClean="0"/>
              <a:pPr/>
              <a:t>14.1.2015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7CF2-3B07-4725-B852-2763097A66FC}" type="datetimeFigureOut">
              <a:rPr lang="fi-FI" smtClean="0"/>
              <a:pPr/>
              <a:t>14.1.2015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7CF2-3B07-4725-B852-2763097A66FC}" type="datetimeFigureOut">
              <a:rPr lang="fi-FI" smtClean="0"/>
              <a:pPr/>
              <a:t>14.1.2015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1D727CF2-3B07-4725-B852-2763097A66FC}" type="datetimeFigureOut">
              <a:rPr lang="fi-FI" smtClean="0"/>
              <a:pPr/>
              <a:t>14.1.2015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kuvatekstin pää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7CF2-3B07-4725-B852-2763097A66FC}" type="datetimeFigureOut">
              <a:rPr lang="fi-FI" smtClean="0"/>
              <a:pPr/>
              <a:t>14.1.2015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kuva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7CF2-3B07-4725-B852-2763097A66FC}" type="datetimeFigureOut">
              <a:rPr lang="fi-FI" smtClean="0"/>
              <a:pPr/>
              <a:t>14.1.2015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7CF2-3B07-4725-B852-2763097A66FC}" type="datetimeFigureOut">
              <a:rPr lang="fi-FI" smtClean="0"/>
              <a:pPr/>
              <a:t>14.1.2015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7CF2-3B07-4725-B852-2763097A66FC}" type="datetimeFigureOut">
              <a:rPr lang="fi-FI" smtClean="0"/>
              <a:pPr/>
              <a:t>14.1.2015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1D727CF2-3B07-4725-B852-2763097A66FC}" type="datetimeFigureOut">
              <a:rPr lang="fi-FI" smtClean="0"/>
              <a:pPr/>
              <a:t>14.1.2015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, jossa o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1D727CF2-3B07-4725-B852-2763097A66FC}" type="datetimeFigureOut">
              <a:rPr lang="fi-FI" smtClean="0"/>
              <a:pPr/>
              <a:t>14.1.2015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1D727CF2-3B07-4725-B852-2763097A66FC}" type="datetimeFigureOut">
              <a:rPr lang="fi-FI" smtClean="0"/>
              <a:pPr/>
              <a:t>14.1.2015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1D727CF2-3B07-4725-B852-2763097A66FC}" type="datetimeFigureOut">
              <a:rPr lang="fi-FI" smtClean="0"/>
              <a:pPr/>
              <a:t>14.1.2015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sio, jossa o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7CF2-3B07-4725-B852-2763097A66FC}" type="datetimeFigureOut">
              <a:rPr lang="fi-FI" smtClean="0"/>
              <a:pPr/>
              <a:t>14.1.2015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7CF2-3B07-4725-B852-2763097A66FC}" type="datetimeFigureOut">
              <a:rPr lang="fi-FI" smtClean="0"/>
              <a:pPr/>
              <a:t>14.1.2015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sisältökohdetta, ylä ja a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7CF2-3B07-4725-B852-2763097A66FC}" type="datetimeFigureOut">
              <a:rPr lang="fi-FI" smtClean="0"/>
              <a:pPr/>
              <a:t>14.1.2015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1D727CF2-3B07-4725-B852-2763097A66FC}" type="datetimeFigureOut">
              <a:rPr lang="fi-FI" smtClean="0"/>
              <a:pPr/>
              <a:t>14.1.2015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4245AE5B-D53D-418A-8828-228BA475A012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Asiatekstin rakentaminen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Otsikointi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>
                <a:sym typeface="Wingdings" pitchFamily="2" charset="2"/>
              </a:rPr>
              <a:t>Otsikon tehtävät</a:t>
            </a:r>
          </a:p>
          <a:p>
            <a:pPr lvl="1"/>
            <a:r>
              <a:rPr lang="fi-FI" dirty="0" smtClean="0">
                <a:sym typeface="Wingdings" pitchFamily="2" charset="2"/>
              </a:rPr>
              <a:t>Kiinnittää lukijan huomio</a:t>
            </a:r>
          </a:p>
          <a:p>
            <a:pPr lvl="1"/>
            <a:r>
              <a:rPr lang="fi-FI" dirty="0" smtClean="0">
                <a:sym typeface="Wingdings" pitchFamily="2" charset="2"/>
              </a:rPr>
              <a:t>Paljastaa tekstin aihe ja näkökulma</a:t>
            </a:r>
          </a:p>
          <a:p>
            <a:pPr lvl="1"/>
            <a:r>
              <a:rPr lang="fi-FI" dirty="0" smtClean="0">
                <a:sym typeface="Wingdings" pitchFamily="2" charset="2"/>
              </a:rPr>
              <a:t>Antaa vihjeitä tekstin tyylistä</a:t>
            </a:r>
          </a:p>
          <a:p>
            <a:r>
              <a:rPr lang="fi-FI" dirty="0" smtClean="0"/>
              <a:t>Lyhyt otsikko!</a:t>
            </a:r>
          </a:p>
          <a:p>
            <a:r>
              <a:rPr lang="fi-FI" dirty="0" smtClean="0"/>
              <a:t>Aktiivinen otsikko on parempi kuin passiivinen </a:t>
            </a:r>
            <a:r>
              <a:rPr lang="fi-FI" dirty="0" smtClean="0">
                <a:sym typeface="Wingdings" pitchFamily="2" charset="2"/>
              </a:rPr>
              <a:t> verbi tekee otsikon aktiiviseksi</a:t>
            </a:r>
          </a:p>
          <a:p>
            <a:pPr lvl="3"/>
            <a:r>
              <a:rPr lang="fi-FI" dirty="0" smtClean="0">
                <a:sym typeface="Wingdings" pitchFamily="2" charset="2"/>
              </a:rPr>
              <a:t>Euroopan metsien hyvinvointi</a:t>
            </a:r>
          </a:p>
          <a:p>
            <a:pPr lvl="3"/>
            <a:r>
              <a:rPr lang="fi-FI" dirty="0" smtClean="0">
                <a:sym typeface="Wingdings" pitchFamily="2" charset="2"/>
              </a:rPr>
              <a:t>Miten Euroopan metsät voivat?</a:t>
            </a:r>
          </a:p>
          <a:p>
            <a:r>
              <a:rPr lang="fi-FI" dirty="0" smtClean="0">
                <a:sym typeface="Wingdings" pitchFamily="2" charset="2"/>
              </a:rPr>
              <a:t>Usein otsikko kannattaa miettiä viimeisenä (</a:t>
            </a:r>
            <a:r>
              <a:rPr lang="fi-FI" dirty="0" err="1" smtClean="0">
                <a:sym typeface="Wingdings" pitchFamily="2" charset="2"/>
              </a:rPr>
              <a:t>huom</a:t>
            </a:r>
            <a:r>
              <a:rPr lang="fi-FI" dirty="0" smtClean="0">
                <a:sym typeface="Wingdings" pitchFamily="2" charset="2"/>
              </a:rPr>
              <a:t>! Työotsikko tekstille heti!)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Aloittaminen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Aloitus kertoo jotain koko tekstistä, sen aiheesta ja tavasta käsitellä asioita.</a:t>
            </a:r>
          </a:p>
          <a:p>
            <a:r>
              <a:rPr lang="fi-FI" sz="2400" dirty="0" smtClean="0"/>
              <a:t>Aloitustapoja:</a:t>
            </a:r>
          </a:p>
          <a:p>
            <a:pPr lvl="1"/>
            <a:r>
              <a:rPr lang="fi-FI" dirty="0" smtClean="0"/>
              <a:t>Suoraan asiaan: pääteeman esittely, pääkäsitteen määrittely</a:t>
            </a:r>
          </a:p>
          <a:p>
            <a:pPr lvl="1"/>
            <a:r>
              <a:rPr lang="fi-FI" sz="2100" dirty="0" smtClean="0"/>
              <a:t>Tapausesimerkki</a:t>
            </a:r>
          </a:p>
          <a:p>
            <a:pPr lvl="1"/>
            <a:r>
              <a:rPr lang="fi-FI" dirty="0" smtClean="0"/>
              <a:t>Aiheeseen liittyvä tilanne/tapaus/yksityiskohta tai lähikuva</a:t>
            </a:r>
          </a:p>
          <a:p>
            <a:pPr lvl="1"/>
            <a:r>
              <a:rPr lang="fi-FI" sz="2100" dirty="0" smtClean="0"/>
              <a:t>Taustatietojen esittely: historia, aiheen määrittely</a:t>
            </a:r>
          </a:p>
          <a:p>
            <a:pPr lvl="1"/>
            <a:r>
              <a:rPr lang="fi-FI" dirty="0" smtClean="0"/>
              <a:t>Sitaatti tai sanonta</a:t>
            </a:r>
          </a:p>
          <a:p>
            <a:pPr lvl="1"/>
            <a:r>
              <a:rPr lang="fi-FI" sz="2100" dirty="0" smtClean="0"/>
              <a:t>Retorinen kysymys,  herättelevä kysymys</a:t>
            </a:r>
          </a:p>
          <a:p>
            <a:pPr lvl="1"/>
            <a:r>
              <a:rPr lang="fi-FI" dirty="0" smtClean="0"/>
              <a:t>Kärjistetty väite</a:t>
            </a:r>
          </a:p>
          <a:p>
            <a:pPr lvl="1"/>
            <a:r>
              <a:rPr lang="fi-FI" sz="2100" dirty="0" smtClean="0"/>
              <a:t>Vastakohta-asettelu: </a:t>
            </a:r>
            <a:r>
              <a:rPr lang="fi-FI" sz="2100" dirty="0" err="1" smtClean="0"/>
              <a:t>ennen-nyt</a:t>
            </a:r>
            <a:r>
              <a:rPr lang="fi-FI" sz="2100" dirty="0" smtClean="0"/>
              <a:t>, </a:t>
            </a:r>
            <a:r>
              <a:rPr lang="fi-FI" sz="2100" dirty="0" err="1" smtClean="0"/>
              <a:t>naiset-miehet</a:t>
            </a:r>
            <a:r>
              <a:rPr lang="fi-FI" sz="2100" dirty="0" smtClean="0"/>
              <a:t>, </a:t>
            </a:r>
            <a:r>
              <a:rPr lang="fi-FI" sz="2100" dirty="0" err="1" smtClean="0"/>
              <a:t>nuoret-vanhat</a:t>
            </a:r>
            <a:r>
              <a:rPr lang="fi-FI" sz="2100" dirty="0" smtClean="0"/>
              <a:t> jne.</a:t>
            </a:r>
          </a:p>
          <a:p>
            <a:pPr lvl="1"/>
            <a:endParaRPr lang="fi-FI" sz="2100" dirty="0" smtClean="0"/>
          </a:p>
          <a:p>
            <a:pPr lvl="1"/>
            <a:endParaRPr lang="fi-FI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Vältettävät aloitukset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Aloitus liian kaukaa: ”Jo muinaiset roomalaiset…”</a:t>
            </a:r>
          </a:p>
          <a:p>
            <a:r>
              <a:rPr lang="fi-FI" dirty="0" smtClean="0"/>
              <a:t>Liian yleispätevä aloitus: ”Jo ammoisista ajoista…”, ”Lehdissä on paljon kirjoitettu…”, ”Yleisesti puhutaan…”</a:t>
            </a:r>
          </a:p>
          <a:p>
            <a:r>
              <a:rPr lang="fi-FI" dirty="0" smtClean="0"/>
              <a:t>Suoraan otsikkoon viittaaminen, esim. otsikon kysymykseen vastaaminen, esim. otsikko: ”Mihin tarvitsemme </a:t>
            </a:r>
            <a:r>
              <a:rPr lang="fi-FI" dirty="0" err="1" smtClean="0"/>
              <a:t>Facebookia</a:t>
            </a:r>
            <a:r>
              <a:rPr lang="fi-FI" dirty="0" smtClean="0"/>
              <a:t>?”, ei voi aloittaa: ”Vaikkapa yhteydenpitoon kavereiden kanssa.”</a:t>
            </a:r>
          </a:p>
          <a:p>
            <a:endParaRPr lang="fi-FI" dirty="0" smtClean="0"/>
          </a:p>
          <a:p>
            <a:pPr>
              <a:buNone/>
            </a:pPr>
            <a:r>
              <a:rPr lang="fi-FI" dirty="0" smtClean="0">
                <a:sym typeface="Wingdings" pitchFamily="2" charset="2"/>
              </a:rPr>
              <a:t> Aloituksen voi miettiä viimeiseksi!!!</a:t>
            </a:r>
            <a:endParaRPr lang="fi-FI" dirty="0" smtClean="0"/>
          </a:p>
          <a:p>
            <a:pPr>
              <a:buNone/>
            </a:pPr>
            <a:endParaRPr lang="fi-FI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Lopettaminen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Erilaisia lopettamistapoja:</a:t>
            </a:r>
          </a:p>
          <a:p>
            <a:pPr lvl="1"/>
            <a:r>
              <a:rPr lang="fi-FI" sz="2100" dirty="0" smtClean="0"/>
              <a:t>Tiivistelmä: kootaan yhteen esitetty + esitetään joku uusi näkökulma tms.</a:t>
            </a:r>
          </a:p>
          <a:p>
            <a:pPr lvl="1"/>
            <a:r>
              <a:rPr lang="fi-FI" dirty="0" smtClean="0"/>
              <a:t>Seurausten pohdinta</a:t>
            </a:r>
          </a:p>
          <a:p>
            <a:pPr lvl="1"/>
            <a:r>
              <a:rPr lang="fi-FI" sz="2100" dirty="0" smtClean="0"/>
              <a:t>Toimenpide-ehdotus</a:t>
            </a:r>
          </a:p>
          <a:p>
            <a:pPr lvl="1"/>
            <a:r>
              <a:rPr lang="fi-FI" dirty="0" smtClean="0"/>
              <a:t>Vertailu johonkin muuhun asiaan tai aihepiiriin, esim. viittaus tulevaisuuteen</a:t>
            </a:r>
          </a:p>
          <a:p>
            <a:pPr lvl="1"/>
            <a:r>
              <a:rPr lang="fi-FI" sz="2100" dirty="0" smtClean="0"/>
              <a:t>Sitaatti</a:t>
            </a:r>
          </a:p>
          <a:p>
            <a:pPr lvl="1"/>
            <a:r>
              <a:rPr lang="fi-FI" dirty="0" smtClean="0"/>
              <a:t>Retorinen kysymys</a:t>
            </a:r>
          </a:p>
          <a:p>
            <a:pPr lvl="1"/>
            <a:r>
              <a:rPr lang="fi-FI" sz="2100" dirty="0" smtClean="0"/>
              <a:t>Kärkevä </a:t>
            </a:r>
            <a:r>
              <a:rPr lang="fi-FI" sz="2100" dirty="0" smtClean="0"/>
              <a:t>väite</a:t>
            </a:r>
          </a:p>
          <a:p>
            <a:pPr lvl="1"/>
            <a:r>
              <a:rPr lang="fi-FI" sz="2100" dirty="0" smtClean="0"/>
              <a:t>Paluu alun esimerkkiin tms.</a:t>
            </a:r>
            <a:endParaRPr lang="fi-FI" sz="2100" dirty="0" smtClean="0"/>
          </a:p>
          <a:p>
            <a:pPr lvl="1"/>
            <a:endParaRPr lang="fi-FI" dirty="0" smtClean="0"/>
          </a:p>
          <a:p>
            <a:pPr lvl="1">
              <a:buFont typeface="Wingdings"/>
              <a:buChar char="è"/>
            </a:pPr>
            <a:r>
              <a:rPr lang="fi-FI" sz="2100" dirty="0" smtClean="0">
                <a:sym typeface="Wingdings" pitchFamily="2" charset="2"/>
              </a:rPr>
              <a:t>Hyvä lopetus jää pitkäksi aikaa lukijan mieleen.</a:t>
            </a:r>
          </a:p>
          <a:p>
            <a:pPr lvl="1">
              <a:buFont typeface="Wingdings"/>
              <a:buChar char="è"/>
            </a:pPr>
            <a:r>
              <a:rPr lang="fi-FI" dirty="0" smtClean="0">
                <a:sym typeface="Wingdings" pitchFamily="2" charset="2"/>
              </a:rPr>
              <a:t>Voit myös lopettaa samalla keinolla kuin aloitit (esim. sitaatti ja sitaatti, kysymys ja kysymys)</a:t>
            </a:r>
            <a:endParaRPr lang="fi-FI" sz="21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Millainen otsikko on hyvä?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i-FI" dirty="0" smtClean="0"/>
              <a:t>Aihe: Pitäisikö presidentin valtaoikeuksia karsia?</a:t>
            </a:r>
          </a:p>
          <a:p>
            <a:pPr lvl="1"/>
            <a:r>
              <a:rPr lang="fi-FI" dirty="0" smtClean="0"/>
              <a:t>Kansakunnan kasvot</a:t>
            </a:r>
          </a:p>
          <a:p>
            <a:pPr lvl="1"/>
            <a:r>
              <a:rPr lang="fi-FI" dirty="0" smtClean="0"/>
              <a:t>Presidentti – turha instituutio</a:t>
            </a:r>
          </a:p>
          <a:p>
            <a:pPr lvl="1"/>
            <a:r>
              <a:rPr lang="fi-FI" dirty="0" smtClean="0"/>
              <a:t>Turha, turhempi, presidentti?</a:t>
            </a:r>
          </a:p>
          <a:p>
            <a:r>
              <a:rPr lang="fi-FI" dirty="0" smtClean="0"/>
              <a:t>Aihe: Miten </a:t>
            </a:r>
            <a:r>
              <a:rPr lang="fi-FI" dirty="0" err="1" smtClean="0"/>
              <a:t>internet</a:t>
            </a:r>
            <a:r>
              <a:rPr lang="fi-FI" dirty="0" smtClean="0"/>
              <a:t> muuttaa ajatteluamme?</a:t>
            </a:r>
          </a:p>
          <a:p>
            <a:pPr lvl="1"/>
            <a:r>
              <a:rPr lang="fi-FI" dirty="0" smtClean="0"/>
              <a:t>Toisenlaisen aivotoiminnan tuleminen</a:t>
            </a:r>
          </a:p>
          <a:p>
            <a:pPr lvl="1"/>
            <a:r>
              <a:rPr lang="fi-FI" dirty="0" smtClean="0"/>
              <a:t>Hyvä paha </a:t>
            </a:r>
            <a:r>
              <a:rPr lang="fi-FI" dirty="0" err="1" smtClean="0"/>
              <a:t>internet</a:t>
            </a:r>
            <a:endParaRPr lang="fi-FI" dirty="0" smtClean="0"/>
          </a:p>
          <a:p>
            <a:pPr lvl="1"/>
            <a:r>
              <a:rPr lang="fi-FI" dirty="0" smtClean="0"/>
              <a:t>Liiku viisaasti verkossa</a:t>
            </a:r>
          </a:p>
          <a:p>
            <a:r>
              <a:rPr lang="fi-FI" dirty="0" smtClean="0"/>
              <a:t>Aihe: Väestö muuttaa asutuskeskuksiin. Arvioi muuttoliikkeen vaikutuksia yhteiskuntaan.</a:t>
            </a:r>
          </a:p>
          <a:p>
            <a:pPr lvl="1"/>
            <a:r>
              <a:rPr lang="fi-FI" dirty="0" err="1" smtClean="0"/>
              <a:t>Stadilainen</a:t>
            </a:r>
            <a:r>
              <a:rPr lang="fi-FI" dirty="0" smtClean="0"/>
              <a:t> vai juntti?</a:t>
            </a:r>
          </a:p>
          <a:p>
            <a:pPr lvl="1"/>
            <a:r>
              <a:rPr lang="fi-FI" dirty="0" smtClean="0"/>
              <a:t>Suuret asutuskeskukset suosiossa</a:t>
            </a:r>
          </a:p>
          <a:p>
            <a:pPr lvl="1"/>
            <a:r>
              <a:rPr lang="fi-FI" dirty="0" smtClean="0"/>
              <a:t>Ihmisten ilmoille</a:t>
            </a:r>
          </a:p>
          <a:p>
            <a:pPr lvl="1"/>
            <a:r>
              <a:rPr lang="fi-FI" dirty="0" smtClean="0"/>
              <a:t>Ongelmien ja haasteiden summa</a:t>
            </a:r>
          </a:p>
          <a:p>
            <a:pPr lvl="1"/>
            <a:r>
              <a:rPr lang="fi-FI" dirty="0" smtClean="0"/>
              <a:t>Kaikki tiet johtavat Helsinkiin</a:t>
            </a:r>
          </a:p>
          <a:p>
            <a:pPr lvl="1"/>
            <a:r>
              <a:rPr lang="fi-FI" dirty="0" smtClean="0"/>
              <a:t>Erilaisuus ei aina ole vahvuus</a:t>
            </a:r>
          </a:p>
          <a:p>
            <a:pPr lvl="1"/>
            <a:r>
              <a:rPr lang="fi-FI" dirty="0" smtClean="0"/>
              <a:t>Tyhjä maaseutu, hyvinvoiva valtio?</a:t>
            </a:r>
          </a:p>
        </p:txBody>
      </p:sp>
    </p:spTree>
    <p:extLst>
      <p:ext uri="{BB962C8B-B14F-4D97-AF65-F5344CB8AC3E}">
        <p14:creationId xmlns:p14="http://schemas.microsoft.com/office/powerpoint/2010/main" val="2864530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Keksi kahteen aiheeseen kolme vaihtoehtoista otsikkoa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smtClean="0"/>
              <a:t>Mikä minusta tulee isona?</a:t>
            </a:r>
          </a:p>
          <a:p>
            <a:r>
              <a:rPr lang="fi-FI" dirty="0" smtClean="0"/>
              <a:t>Nuorena olemisen ihanuus ja kurjuus</a:t>
            </a:r>
          </a:p>
          <a:p>
            <a:r>
              <a:rPr lang="fi-FI" dirty="0" smtClean="0"/>
              <a:t>Internetin keskustelupalstat</a:t>
            </a:r>
          </a:p>
          <a:p>
            <a:r>
              <a:rPr lang="fi-FI" dirty="0" smtClean="0"/>
              <a:t>Mikä olisi sopiva ikä perustaa perhe ja hankkia lapsia? Vai houkutteleeko elämä ilman lapsia? Pohdi asiaa eri näkökulmista.</a:t>
            </a:r>
          </a:p>
          <a:p>
            <a:r>
              <a:rPr lang="fi-FI" dirty="0" smtClean="0"/>
              <a:t>Millaisia sukupuolirooleja amerikkalaiset tv-sarjat välittävät?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28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Aloitus ja lopetus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smtClean="0"/>
              <a:t>Valitkaa ryhmässä </a:t>
            </a:r>
            <a:r>
              <a:rPr lang="fi-FI" dirty="0" smtClean="0"/>
              <a:t>yksi taululla olevista otsikoista.</a:t>
            </a:r>
          </a:p>
          <a:p>
            <a:r>
              <a:rPr lang="fi-FI" dirty="0" smtClean="0"/>
              <a:t>Kirjoittakaa otsikon aiheesta</a:t>
            </a:r>
          </a:p>
          <a:p>
            <a:pPr lvl="1"/>
            <a:r>
              <a:rPr lang="fi-FI" dirty="0" smtClean="0"/>
              <a:t>kaksi erilaista aloitusta (esim. esimerkki ja käsitteen määrittely)</a:t>
            </a:r>
          </a:p>
          <a:p>
            <a:pPr lvl="1"/>
            <a:r>
              <a:rPr lang="fi-FI" dirty="0" smtClean="0"/>
              <a:t>kaksi erilaista lopetusta (esim. seurausten pohdinta ja esimerkki).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71578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Kappalejako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Kappalejako rytmittää tekstin </a:t>
            </a:r>
            <a:r>
              <a:rPr lang="fi-FI" dirty="0" smtClean="0">
                <a:sym typeface="Wingdings" pitchFamily="2" charset="2"/>
              </a:rPr>
              <a:t> kun siirryt uuteen asiaan/näkökulmaan, vaihda kappaletta.</a:t>
            </a:r>
          </a:p>
          <a:p>
            <a:r>
              <a:rPr lang="fi-FI" dirty="0" smtClean="0">
                <a:sym typeface="Wingdings" pitchFamily="2" charset="2"/>
              </a:rPr>
              <a:t>Vältä liian pitkiä kappaleita  n. puoli sivua on kappaleen maksimipituus</a:t>
            </a:r>
          </a:p>
          <a:p>
            <a:r>
              <a:rPr lang="fi-FI" dirty="0" smtClean="0">
                <a:sym typeface="Wingdings" pitchFamily="2" charset="2"/>
              </a:rPr>
              <a:t>Vältä myös liian lyhyitä kappaleita. </a:t>
            </a:r>
            <a:r>
              <a:rPr lang="fi-FI" dirty="0" smtClean="0">
                <a:sym typeface="Wingdings"/>
              </a:rPr>
              <a:t> yksi virke EI ole kappale.</a:t>
            </a:r>
            <a:endParaRPr lang="fi-FI" dirty="0" smtClean="0">
              <a:sym typeface="Wingdings" pitchFamily="2" charset="2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7675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Lauseet ja virkkeet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Lauseessa pitää aina olla predikaatti eli persoonamuotoinen verbi!</a:t>
            </a:r>
          </a:p>
          <a:p>
            <a:pPr lvl="1"/>
            <a:r>
              <a:rPr lang="fi-FI" dirty="0" smtClean="0"/>
              <a:t>Hän katseli eläimiä. </a:t>
            </a:r>
            <a:r>
              <a:rPr lang="fi-FI" b="1" dirty="0" smtClean="0"/>
              <a:t>Esimerkiksi kanoja, vuohia ja lehmiä. </a:t>
            </a:r>
            <a:r>
              <a:rPr lang="fi-FI" dirty="0" smtClean="0">
                <a:sym typeface="Wingdings"/>
              </a:rPr>
              <a:t> Lihavoitu kokonaisuus EI ole lause!</a:t>
            </a:r>
          </a:p>
          <a:p>
            <a:r>
              <a:rPr lang="fi-FI" dirty="0" smtClean="0">
                <a:sym typeface="Wingdings"/>
              </a:rPr>
              <a:t>Vältä liian pitkiä virkkeitä  konseptilla n. 3 riviä on enimmäispituus. </a:t>
            </a:r>
            <a:endParaRPr lang="fi-FI" dirty="0">
              <a:sym typeface="Wingdings"/>
            </a:endParaRPr>
          </a:p>
          <a:p>
            <a:pPr lvl="1"/>
            <a:r>
              <a:rPr lang="fi-FI" dirty="0" smtClean="0">
                <a:sym typeface="Wingdings"/>
              </a:rPr>
              <a:t>Jos tulee pitempi, jaa kahdeksi erilliseksi virkkeeksi.</a:t>
            </a:r>
          </a:p>
          <a:p>
            <a:pPr lvl="1"/>
            <a:r>
              <a:rPr lang="fi-FI" dirty="0" smtClean="0">
                <a:sym typeface="Wingdings"/>
              </a:rPr>
              <a:t>Olin ajatellut, että voisin aikuisena haluta ekonomiksi, mutta totesin, että vaikka ekonomi voisi saada hyvää palkkaa, työ olisi usein aika raskasta ja työpäivät pitkiä, ja sitä en halunnut.</a:t>
            </a:r>
          </a:p>
          <a:p>
            <a:pPr lvl="1"/>
            <a:r>
              <a:rPr lang="fi-FI" dirty="0" smtClean="0">
                <a:sym typeface="Wingdings"/>
              </a:rPr>
              <a:t>Olin ajatellut, että voisin aikuisena haluta ekonomiksi. </a:t>
            </a:r>
            <a:r>
              <a:rPr lang="fi-FI" b="1" dirty="0" smtClean="0">
                <a:sym typeface="Wingdings"/>
              </a:rPr>
              <a:t>Totesin</a:t>
            </a:r>
            <a:r>
              <a:rPr lang="fi-FI" dirty="0" smtClean="0">
                <a:sym typeface="Wingdings"/>
              </a:rPr>
              <a:t> kuitenkin, että vaikka ekonomi voisi saada hyvää palkkaa, työ sisälsi elementtejä, joista en pitänyt. </a:t>
            </a:r>
            <a:r>
              <a:rPr lang="fi-FI" b="1" dirty="0" smtClean="0">
                <a:sym typeface="Wingdings"/>
              </a:rPr>
              <a:t>Työ</a:t>
            </a:r>
            <a:r>
              <a:rPr lang="fi-FI" dirty="0" smtClean="0">
                <a:sym typeface="Wingdings"/>
              </a:rPr>
              <a:t> olisi usein raskasta ja työpäivät pitkiä, ja sitä en työltäni halua.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36123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Kappaleiden tehtävät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Kappale voi</a:t>
            </a:r>
          </a:p>
          <a:p>
            <a:pPr lvl="1"/>
            <a:r>
              <a:rPr lang="fi-FI" dirty="0" smtClean="0"/>
              <a:t>Esittää keskeisen tiedon tai pääväitteen</a:t>
            </a:r>
          </a:p>
          <a:p>
            <a:pPr lvl="1"/>
            <a:r>
              <a:rPr lang="fi-FI" dirty="0" smtClean="0"/>
              <a:t>Määritellä käsitteen</a:t>
            </a:r>
          </a:p>
          <a:p>
            <a:pPr lvl="1"/>
            <a:r>
              <a:rPr lang="fi-FI" dirty="0" smtClean="0"/>
              <a:t>Esitellä tai kuvata asian ja sen taustan</a:t>
            </a:r>
          </a:p>
          <a:p>
            <a:pPr lvl="1"/>
            <a:r>
              <a:rPr lang="fi-FI" dirty="0" smtClean="0"/>
              <a:t>Esittää perustelun, selityksen, täsmennyksen, päätelmän tai esimerkin</a:t>
            </a:r>
          </a:p>
          <a:p>
            <a:pPr lvl="1"/>
            <a:r>
              <a:rPr lang="fi-FI" dirty="0" smtClean="0"/>
              <a:t>Herättää kiinnostuksen</a:t>
            </a:r>
          </a:p>
          <a:p>
            <a:pPr lvl="1"/>
            <a:r>
              <a:rPr lang="fi-FI" dirty="0" smtClean="0"/>
              <a:t>Tarjota ratkaisun</a:t>
            </a:r>
          </a:p>
          <a:p>
            <a:pPr lvl="1"/>
            <a:r>
              <a:rPr lang="fi-FI" dirty="0" smtClean="0"/>
              <a:t>Esitellä ja torjua vastapuolen näkemyksen</a:t>
            </a:r>
          </a:p>
          <a:p>
            <a:pPr lvl="1"/>
            <a:endParaRPr lang="fi-FI" dirty="0" smtClean="0"/>
          </a:p>
          <a:p>
            <a:pPr lvl="1">
              <a:buNone/>
            </a:pPr>
            <a:r>
              <a:rPr lang="fi-FI" dirty="0" smtClean="0">
                <a:sym typeface="Wingdings" pitchFamily="2" charset="2"/>
              </a:rPr>
              <a:t> Hyvä kirjoittaja miettii, miksi hän kunkin kappaleen kirjoittaa. Jokaisella kappaleella pitää tekstissä olla tehtävä.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44628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Kappaleen sisältö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Kappaleesta pitää löytyä </a:t>
            </a:r>
            <a:r>
              <a:rPr lang="fi-FI" b="1" dirty="0" smtClean="0">
                <a:solidFill>
                  <a:schemeClr val="accent1"/>
                </a:solidFill>
              </a:rPr>
              <a:t>ydinvirke</a:t>
            </a:r>
          </a:p>
          <a:p>
            <a:pPr lvl="1"/>
            <a:r>
              <a:rPr lang="fi-FI" dirty="0" smtClean="0"/>
              <a:t>Ydinvirke kertoo, mikä on kappaleen pääteesi/sanoma.</a:t>
            </a:r>
          </a:p>
          <a:p>
            <a:pPr lvl="1"/>
            <a:r>
              <a:rPr lang="fi-FI" dirty="0" smtClean="0"/>
              <a:t>Muodoltaan yleensä väite/toteamus.</a:t>
            </a:r>
          </a:p>
          <a:p>
            <a:pPr lvl="1"/>
            <a:r>
              <a:rPr lang="fi-FI" dirty="0" smtClean="0"/>
              <a:t>Yleensä kappaleen alussa.</a:t>
            </a:r>
          </a:p>
          <a:p>
            <a:r>
              <a:rPr lang="fi-FI" dirty="0" smtClean="0"/>
              <a:t>Muut virkkeet ovat </a:t>
            </a:r>
            <a:r>
              <a:rPr lang="fi-FI" b="1" dirty="0" smtClean="0">
                <a:solidFill>
                  <a:schemeClr val="accent1"/>
                </a:solidFill>
              </a:rPr>
              <a:t>tukivirkkeitä</a:t>
            </a:r>
          </a:p>
          <a:p>
            <a:pPr lvl="1"/>
            <a:r>
              <a:rPr lang="fi-FI" dirty="0" smtClean="0"/>
              <a:t>Perustelevat ja selittävät ydinvirkettä</a:t>
            </a:r>
          </a:p>
        </p:txBody>
      </p:sp>
    </p:spTree>
    <p:extLst>
      <p:ext uri="{BB962C8B-B14F-4D97-AF65-F5344CB8AC3E}">
        <p14:creationId xmlns:p14="http://schemas.microsoft.com/office/powerpoint/2010/main" val="2183722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Ydinvirke ja tukivirkkeet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u="sng" dirty="0" smtClean="0"/>
              <a:t>Kasvissyönti vaikuttaa ihmisen terveyteen edullisesti.</a:t>
            </a:r>
            <a:r>
              <a:rPr lang="fi-FI" dirty="0" smtClean="0"/>
              <a:t> Kasvikset sisältävät paljon vitamiineja ja hivenaineita, joita ihminen tarvitsee. Myös painonhallinta on helpompaa, jos syö kasvisruokaa. Ei myöskään sovi unohtaa eläinten oikeuksia – kukapa meistä haluaisi eläinten kärsivän vuoksemme. On väärin, että meidän ruokamme takia eläimiä kuolee joukoittain.</a:t>
            </a:r>
          </a:p>
          <a:p>
            <a:r>
              <a:rPr lang="fi-FI" u="sng" dirty="0"/>
              <a:t>Kasvissyönti vaikuttaa ihmisen terveyteen edullisesti.</a:t>
            </a:r>
            <a:r>
              <a:rPr lang="fi-FI" dirty="0"/>
              <a:t> Kasvikset sisältävät paljon vitamiineja ja hivenaineita, joita ihminen tarvitsee. Myös painonhallinta on helpompaa, jos syö kasvisruokaa. </a:t>
            </a:r>
            <a:endParaRPr lang="fi-FI" dirty="0" smtClean="0"/>
          </a:p>
          <a:p>
            <a:r>
              <a:rPr lang="fi-FI" dirty="0" smtClean="0"/>
              <a:t>Ei </a:t>
            </a:r>
            <a:r>
              <a:rPr lang="fi-FI" dirty="0"/>
              <a:t>myöskään sovi unohtaa eläinten oikeuksia – kukapa meistä haluaisi eläinten kärsivän vuoksemme. </a:t>
            </a:r>
            <a:r>
              <a:rPr lang="fi-FI" u="sng" dirty="0"/>
              <a:t>On väärin, että meidän ruokamme takia eläimiä kuolee </a:t>
            </a:r>
            <a:r>
              <a:rPr lang="fi-FI" u="sng" dirty="0" smtClean="0"/>
              <a:t>joukoittain.</a:t>
            </a:r>
            <a:r>
              <a:rPr lang="fi-FI" dirty="0" smtClean="0"/>
              <a:t> Siksi olisi tärkeää, että entistä useampi jättäisi eläimet pois lautaseltaan.</a:t>
            </a:r>
            <a:endParaRPr lang="fi-FI" u="sng" dirty="0"/>
          </a:p>
        </p:txBody>
      </p:sp>
    </p:spTree>
    <p:extLst>
      <p:ext uri="{BB962C8B-B14F-4D97-AF65-F5344CB8AC3E}">
        <p14:creationId xmlns:p14="http://schemas.microsoft.com/office/powerpoint/2010/main" val="3334291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Ydinvirke ja tukivirkkeet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u="sng" dirty="0" smtClean="0"/>
              <a:t>Jalkapallon harrastamisessa on monia hyviä puolia.</a:t>
            </a:r>
            <a:r>
              <a:rPr lang="fi-FI" dirty="0" smtClean="0"/>
              <a:t> Pelatessa kunto kehittyy kuin huomaamatta. Lisäksi pelaajat ovat yleensä hyvännäköisiä, koska ovat lihaksikkaita. Joukkueista saa myös paljon kavereita, joiden kanssa voi viettää aikaa yhdessä.</a:t>
            </a:r>
          </a:p>
          <a:p>
            <a:r>
              <a:rPr lang="fi-FI" u="sng" dirty="0" smtClean="0"/>
              <a:t>Jalkapallon harrastamisessa on monia hyviä puolia.</a:t>
            </a:r>
            <a:r>
              <a:rPr lang="fi-FI" dirty="0" smtClean="0"/>
              <a:t> Pelatessa kunto kehittyy kuin huomaamatta, ja siksi esimerkiksi koulussa jaksaa paremmin. Ei sovi myöskään unohtaa sitä, että jalkapallo kehittää lihaksia – eli tekee pelaajasta paremman näköisiä. </a:t>
            </a:r>
          </a:p>
          <a:p>
            <a:pPr marL="228600" lvl="1" indent="0">
              <a:buNone/>
            </a:pPr>
            <a:endParaRPr lang="fi-FI" sz="2100" u="sng" dirty="0" smtClean="0"/>
          </a:p>
          <a:p>
            <a:pPr marL="228600" lvl="1" indent="0">
              <a:buNone/>
            </a:pPr>
            <a:r>
              <a:rPr lang="fi-FI" sz="2100" u="sng" dirty="0" smtClean="0"/>
              <a:t>Jalkapallon etuihin kuuluu myös se, että joukkueesta saa yleensä paljon kavereita. </a:t>
            </a:r>
            <a:r>
              <a:rPr lang="fi-FI" sz="2100" dirty="0" smtClean="0"/>
              <a:t>Saman lajin harrastajat ovat yleensä samanhenkisiä, joten jopa elinikäisten ystävyyksien solmiminen on tavallista. </a:t>
            </a:r>
            <a:endParaRPr lang="fi-FI" sz="2100" u="sng" dirty="0"/>
          </a:p>
        </p:txBody>
      </p:sp>
    </p:spTree>
    <p:extLst>
      <p:ext uri="{BB962C8B-B14F-4D97-AF65-F5344CB8AC3E}">
        <p14:creationId xmlns:p14="http://schemas.microsoft.com/office/powerpoint/2010/main" val="3007006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Suunnitteleminen ydinvirketasolle asti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4697678"/>
              </p:ext>
            </p:extLst>
          </p:nvPr>
        </p:nvGraphicFramePr>
        <p:xfrm>
          <a:off x="955675" y="1600200"/>
          <a:ext cx="7232650" cy="4291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4246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Prosessiaineen suunnittelu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Jos ideointi on kesken, jatka se loppuun.</a:t>
            </a:r>
          </a:p>
          <a:p>
            <a:r>
              <a:rPr lang="fi-FI" dirty="0" smtClean="0"/>
              <a:t>Esseessä pitäisi olla aloituksen lisäksi 5-7 käsittelykappaletta.</a:t>
            </a:r>
          </a:p>
          <a:p>
            <a:r>
              <a:rPr lang="fi-FI" dirty="0" smtClean="0"/>
              <a:t>Suunnittelu:</a:t>
            </a:r>
          </a:p>
          <a:p>
            <a:pPr lvl="1"/>
            <a:r>
              <a:rPr lang="fi-FI" dirty="0" smtClean="0"/>
              <a:t>Mieti, mitä haluat esseelläsi sanoa eli mikä on pääteesisi/sanomasi.</a:t>
            </a:r>
          </a:p>
          <a:p>
            <a:pPr lvl="1"/>
            <a:r>
              <a:rPr lang="fi-FI" dirty="0" smtClean="0"/>
              <a:t>Katso ideoitasi: Mitkä kohdat sopivat näkökulmaasi? Mitkä pitää karsia pois?</a:t>
            </a:r>
          </a:p>
          <a:p>
            <a:pPr lvl="1"/>
            <a:r>
              <a:rPr lang="fi-FI" dirty="0" smtClean="0"/>
              <a:t>Yhdistele samaa tarkoittavia kohtia.</a:t>
            </a:r>
          </a:p>
          <a:p>
            <a:pPr lvl="1"/>
            <a:r>
              <a:rPr lang="fi-FI" dirty="0" smtClean="0"/>
              <a:t>Piirrä tarvittaessa uusi suunnitelma.</a:t>
            </a:r>
          </a:p>
          <a:p>
            <a:pPr lvl="1"/>
            <a:r>
              <a:rPr lang="fi-FI" dirty="0" smtClean="0"/>
              <a:t>Vie suunnitelma ydinvirketasolle asti. </a:t>
            </a:r>
            <a:r>
              <a:rPr lang="fi-FI" dirty="0" smtClean="0">
                <a:sym typeface="Wingdings" pitchFamily="2" charset="2"/>
              </a:rPr>
              <a:t> Jokaisesta asiasta pitää tehdä suunnitelmaan ydinvirke.</a:t>
            </a:r>
          </a:p>
          <a:p>
            <a:r>
              <a:rPr lang="fi-FI" dirty="0" smtClean="0">
                <a:sym typeface="Wingdings" pitchFamily="2" charset="2"/>
              </a:rPr>
              <a:t>Mieti jäsentelyä: Mihin järjestykseen laitat kappaleet.</a:t>
            </a:r>
          </a:p>
          <a:p>
            <a:pPr lvl="1"/>
            <a:r>
              <a:rPr lang="fi-FI" dirty="0" smtClean="0">
                <a:sym typeface="Wingdings" pitchFamily="2" charset="2"/>
              </a:rPr>
              <a:t>Numeroi kappaleet suunnitelmaan.</a:t>
            </a:r>
            <a:endParaRPr lang="fi-F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ukio">
  <a:themeElements>
    <a:clrScheme name="Infuusio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Aukio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Auki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Aukio.thmx</Template>
  <TotalTime>4408</TotalTime>
  <Words>1041</Words>
  <Application>Microsoft Macintosh PowerPoint</Application>
  <PresentationFormat>Näytössä katseltava diaesitys (4:3)</PresentationFormat>
  <Paragraphs>130</Paragraphs>
  <Slides>16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17" baseType="lpstr">
      <vt:lpstr>Aukio</vt:lpstr>
      <vt:lpstr>Asiatekstin rakentaminen</vt:lpstr>
      <vt:lpstr>Kappalejako</vt:lpstr>
      <vt:lpstr>Lauseet ja virkkeet</vt:lpstr>
      <vt:lpstr>Kappaleiden tehtävät</vt:lpstr>
      <vt:lpstr>Kappaleen sisältö</vt:lpstr>
      <vt:lpstr>Ydinvirke ja tukivirkkeet</vt:lpstr>
      <vt:lpstr>Ydinvirke ja tukivirkkeet</vt:lpstr>
      <vt:lpstr>Suunnitteleminen ydinvirketasolle asti</vt:lpstr>
      <vt:lpstr>Prosessiaineen suunnittelu</vt:lpstr>
      <vt:lpstr>Otsikointi</vt:lpstr>
      <vt:lpstr>Aloittaminen</vt:lpstr>
      <vt:lpstr>Vältettävät aloitukset</vt:lpstr>
      <vt:lpstr>Lopettaminen</vt:lpstr>
      <vt:lpstr>Millainen otsikko on hyvä?</vt:lpstr>
      <vt:lpstr>Keksi kahteen aiheeseen kolme vaihtoehtoista otsikkoa</vt:lpstr>
      <vt:lpstr>Aloitus ja lopetus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Tekstitaidon vastauksen eteneminen</dc:title>
  <dc:creator>Terhi</dc:creator>
  <cp:lastModifiedBy>Terhi Lintunen</cp:lastModifiedBy>
  <cp:revision>19</cp:revision>
  <dcterms:created xsi:type="dcterms:W3CDTF">2010-11-22T17:52:05Z</dcterms:created>
  <dcterms:modified xsi:type="dcterms:W3CDTF">2015-01-14T04:39:47Z</dcterms:modified>
</cp:coreProperties>
</file>