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i-FI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Muokkaa perustyyl. napsautt.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Muokkaa tekstin perustyylejä napsauttamalla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toinen taso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latin typeface="Calibri"/>
              </a:rPr>
              <a:t>kolmas taso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neljäs taso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strike="noStrike" spc="-1">
                <a:solidFill>
                  <a:srgbClr val="000000"/>
                </a:solidFill>
                <a:latin typeface="Calibri"/>
              </a:rPr>
              <a:t>viides taso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DAD26A7A-7D48-4C59-AA9E-4C842D4B74DE}" type="datetime">
              <a:rPr lang="fi-FI" sz="1200" b="0" strike="noStrike" spc="-1">
                <a:solidFill>
                  <a:srgbClr val="8B8B8B"/>
                </a:solidFill>
                <a:latin typeface="Calibri"/>
              </a:rPr>
              <a:t>11.10.2022</a:t>
            </a:fld>
            <a:endParaRPr lang="fi-FI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fi-FI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50A7B98-0F3A-45DE-B2FF-EA81E52694E8}" type="slidenum">
              <a:rPr lang="fi-FI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fi-FI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u="sng" strike="noStrike" spc="-1">
                <a:solidFill>
                  <a:srgbClr val="000000"/>
                </a:solidFill>
                <a:uFillTx/>
                <a:latin typeface="Calibri"/>
              </a:rPr>
              <a:t>Euroopan unionin neljä vapautta</a:t>
            </a:r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268640"/>
            <a:ext cx="8229240" cy="5400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4000" lnSpcReduction="1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Euroopan unionin maat ovat sopineet neljästä perusvapaudesta: tavarat, palvelut, ihmiset ja pääoma saavat liikkua vapaasti EU:n alueella eli sisämarkkinoilla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Perusvapaudet näkyvät arjessa monin eri tavoin: lupa asua, opiskella ja työskennellä vapaasti missä tahansa jäsenmaassa, oikeus sosiaaliturvaan ja samaan palkkaan työskennellessä, toisessa EU-maassa suoritettu ammattitutkinto kelpaa jokaisessa jäsenmaassa. 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Suomesta voi viedä tai tuoda rajattomasti rahaa toiseen jäsenmaahan, jolloin esim. sijoittaminen ja investoinnit ovat helpottuneet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EU-maiden välinen tavarakauppa on tullitonta ja rajatarkastuksia ja kansallisia tuotemääräyksiä ei ole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Eri Eu-maissa toimivien palvelujen käyttö on vapaata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260640"/>
            <a:ext cx="822924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Jotta tämä onnistuisi Euroopan unionin on säädeltävä toimintaa erilaisten asetuksin ja direktiivein, joiden tehtävänä on edistää kilpailun vapautta ja kuluttajansuojaa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Esimerkiksi pakkauskoot, ruokatavaroiden tuoteselostukset ja laatuvaatimukset on oltava yhdenmukaisia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Tuotteiden täytyy myös olla sitä, mitä luvataan ja siksi esim. samppanja ja fetajuusto ovat nimisuojattuja tuotteita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u="sng" strike="noStrike" spc="-1">
                <a:solidFill>
                  <a:srgbClr val="000000"/>
                </a:solidFill>
                <a:uFillTx/>
                <a:latin typeface="Calibri"/>
              </a:rPr>
              <a:t>Unionin budjetti</a:t>
            </a:r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191801"/>
            <a:ext cx="8229240" cy="530146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 dirty="0">
                <a:solidFill>
                  <a:srgbClr val="000000"/>
                </a:solidFill>
                <a:latin typeface="Calibri"/>
              </a:rPr>
              <a:t>Katso kuvaa Euroopan unionin budjetista vuosille 2021-2027.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 dirty="0">
                <a:solidFill>
                  <a:srgbClr val="000000"/>
                </a:solidFill>
                <a:latin typeface="Calibri"/>
              </a:rPr>
              <a:t>Millä tavoin EU rahoittaa toimintansa?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 dirty="0">
                <a:solidFill>
                  <a:srgbClr val="000000"/>
                </a:solidFill>
                <a:latin typeface="Calibri"/>
              </a:rPr>
              <a:t>Millaisiin asioihin pääosa EU:n varoista käytetään?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 dirty="0">
                <a:solidFill>
                  <a:srgbClr val="000000"/>
                </a:solidFill>
                <a:latin typeface="Calibri"/>
              </a:rPr>
              <a:t>Ennen vanhaan Euroopan unionin budjetin oli oltava aina tasapainossa. EU:n elpymisrahaston luominen merkitsi kuitenkin yhteisen velan ottamista. Miksi tämä herätti ristiriitaisia mielipiteitä?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i-FI" sz="4400" b="0" u="sng" strike="noStrike" spc="-1">
                <a:solidFill>
                  <a:srgbClr val="000000"/>
                </a:solidFill>
                <a:uFillTx/>
                <a:latin typeface="Calibri"/>
              </a:rPr>
              <a:t>EU:n aluepolitiikka</a:t>
            </a:r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Lue s. 120-121 ja vastaa tehtäviin.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Aluepolitiikan tavoite on tasata elintasoeroja unionin eri alueiden välillä. Miksi se on niin tärkeää?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Selitä rakennerahastojen ja koseesiorahastojen ero.</a:t>
            </a: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Millaisia tuloksia aluepolitiikalla on saavutettu?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239</Words>
  <Application>Microsoft Office PowerPoint</Application>
  <PresentationFormat>Näytössä katseltava diaesitys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Euroopan unionin neljä vapautta</vt:lpstr>
      <vt:lpstr>PowerPoint-esitys</vt:lpstr>
      <vt:lpstr>Unionin budjetti</vt:lpstr>
      <vt:lpstr>EU:n aluepolitiikka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Euroopan unionin neljä vapautta</dc:title>
  <dc:subject/>
  <dc:creator>opettaja</dc:creator>
  <dc:description/>
  <cp:lastModifiedBy>Kaartinen Minna</cp:lastModifiedBy>
  <cp:revision>12</cp:revision>
  <dcterms:created xsi:type="dcterms:W3CDTF">2018-10-23T08:28:17Z</dcterms:created>
  <dcterms:modified xsi:type="dcterms:W3CDTF">2022-10-11T08:51:59Z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Näytössä katseltava diaesitys (4:3)</vt:lpwstr>
  </property>
  <property fmtid="{D5CDD505-2E9C-101B-9397-08002B2CF9AE}" pid="3" name="Slides">
    <vt:i4>4</vt:i4>
  </property>
</Properties>
</file>