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23"/>
  </p:notesMasterIdLst>
  <p:sldIdLst>
    <p:sldId id="290" r:id="rId2"/>
    <p:sldId id="287" r:id="rId3"/>
    <p:sldId id="293" r:id="rId4"/>
    <p:sldId id="283" r:id="rId5"/>
    <p:sldId id="305" r:id="rId6"/>
    <p:sldId id="306" r:id="rId7"/>
    <p:sldId id="307" r:id="rId8"/>
    <p:sldId id="308" r:id="rId9"/>
    <p:sldId id="289" r:id="rId10"/>
    <p:sldId id="309" r:id="rId11"/>
    <p:sldId id="310" r:id="rId12"/>
    <p:sldId id="311" r:id="rId13"/>
    <p:sldId id="295" r:id="rId14"/>
    <p:sldId id="294" r:id="rId15"/>
    <p:sldId id="299" r:id="rId16"/>
    <p:sldId id="300" r:id="rId17"/>
    <p:sldId id="298" r:id="rId18"/>
    <p:sldId id="301" r:id="rId19"/>
    <p:sldId id="296" r:id="rId20"/>
    <p:sldId id="297" r:id="rId21"/>
    <p:sldId id="303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66" autoAdjust="0"/>
    <p:restoredTop sz="91139" autoAdjust="0"/>
  </p:normalViewPr>
  <p:slideViewPr>
    <p:cSldViewPr>
      <p:cViewPr varScale="1">
        <p:scale>
          <a:sx n="106" d="100"/>
          <a:sy n="106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EF416-E497-4978-B3B8-1C579274DD72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1381B-DE07-4073-B095-FDCCF364BA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840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a ja kuva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isältökohdetta, ylä ja 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3221F-6DF2-4794-84AB-C1B465E68A44}" type="datetimeFigureOut">
              <a:rPr lang="fi-FI" smtClean="0"/>
              <a:t>18.3.2021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D3546E-0A2A-40F6-BB1D-D4B488EF30DE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rtsequal.fi/-/artsequal-esittelyssa-mariana-siljamaki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fi/imgres?imgurl=http://www.joensuu.fi/opetusteknologiakeskus/palvelut/materiaalit/fotari/images/kukka2.jpg&amp;imgrefurl=http://www.joensuu.fi/opetusteknologiakeskus/palvelut/materiaalit/fotari/kp1_print.htm&amp;h=450&amp;w=450&amp;sz=49&amp;hl=fi&amp;start=7&amp;tbnid=BtbHpIy0HDdQ8M:&amp;tbnh=127&amp;tbnw=127&amp;prev=/images?q=kukka&amp;gbv=2&amp;ndsp=18&amp;hl=fi&amp;sa=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-hSDyy0o-E" TargetMode="External"/><Relationship Id="rId2" Type="http://schemas.openxmlformats.org/officeDocument/2006/relationships/hyperlink" Target="https://www.youtube.com/watch?v=Gc6t-CDHTw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l3s6PORZ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3200" dirty="0">
                <a:solidFill>
                  <a:srgbClr val="464646"/>
                </a:solidFill>
              </a:rPr>
              <a:t/>
            </a:r>
            <a:br>
              <a:rPr lang="fi-FI" sz="3200" dirty="0">
                <a:solidFill>
                  <a:srgbClr val="464646"/>
                </a:solidFill>
              </a:rPr>
            </a:br>
            <a:r>
              <a:rPr lang="fi-FI" sz="3600" dirty="0"/>
              <a:t>Tanssi – liikuntadidaktiikan jatkokurssi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Yliopistonlehtori, </a:t>
            </a:r>
            <a:r>
              <a:rPr lang="fi-FI" sz="2400" dirty="0" err="1"/>
              <a:t>LitT</a:t>
            </a:r>
            <a:r>
              <a:rPr lang="fi-FI" sz="2400" dirty="0"/>
              <a:t>, tanssinopettaja, </a:t>
            </a:r>
            <a:br>
              <a:rPr lang="fi-FI" sz="2400" dirty="0"/>
            </a:br>
            <a:r>
              <a:rPr lang="fi-FI" sz="2400" dirty="0"/>
              <a:t>Mariana </a:t>
            </a:r>
            <a:r>
              <a:rPr lang="fi-FI" sz="2400" dirty="0" err="1"/>
              <a:t>Siljamäki</a:t>
            </a:r>
            <a:r>
              <a:rPr lang="fi-FI" sz="2400" dirty="0"/>
              <a:t/>
            </a:r>
            <a:br>
              <a:rPr lang="fi-FI" sz="2400" dirty="0"/>
            </a:br>
            <a:endParaRPr lang="fi-FI" sz="2400" dirty="0"/>
          </a:p>
          <a:p>
            <a:r>
              <a:rPr lang="fi-FI" sz="1200" dirty="0" smtClean="0">
                <a:hlinkClick r:id="rId2"/>
              </a:rPr>
              <a:t>http</a:t>
            </a:r>
            <a:r>
              <a:rPr lang="fi-FI" sz="1200" dirty="0">
                <a:hlinkClick r:id="rId2"/>
              </a:rPr>
              <a:t>://www.artsequal.fi/-/artsequal-esittelyssa-mariana-siljamaki</a:t>
            </a:r>
            <a:endParaRPr lang="fi-FI" sz="1200" dirty="0"/>
          </a:p>
          <a:p>
            <a:pPr marL="0" indent="0">
              <a:buNone/>
            </a:pPr>
            <a:endParaRPr lang="fi-FI" sz="12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</p:txBody>
      </p:sp>
      <p:pic>
        <p:nvPicPr>
          <p:cNvPr id="4" name="Picture 2" descr="jy-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81128"/>
            <a:ext cx="2160235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579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Tanssi koulussa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 dirty="0"/>
              <a:t>Tanssia opetetaan koulussa osana liikuntakasvatusta, eikä sillä ole asemaa omana oppiaineenaan (vrt. esim. kuvaamataito tai musiikki)</a:t>
            </a:r>
          </a:p>
          <a:p>
            <a:r>
              <a:rPr lang="fi-FI" altLang="fi-FI" dirty="0"/>
              <a:t>Koulujen tanssinopetuksesta vastaavat ensisijaisesti liikunnanopettajat/liikuntaa opettavat opettajat</a:t>
            </a:r>
          </a:p>
          <a:p>
            <a:r>
              <a:rPr lang="fi-FI" altLang="fi-FI" dirty="0"/>
              <a:t>Tanssinopetuksen sisältö ja laajuus vaihtelevat koulukohtaisesti; riippuvat liikunnanopettajien osaamisesta, asenteista ja motivaatiosta opettaa tanssia </a:t>
            </a:r>
            <a:endParaRPr lang="en-US" alt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06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Tanssikasvatuksen tavoitteita 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cs typeface="Arial" pitchFamily="34" charset="0"/>
              </a:rPr>
              <a:t>Motoristen taitojen kehittäminen </a:t>
            </a:r>
          </a:p>
          <a:p>
            <a:r>
              <a:rPr lang="fi-FI" sz="2400" dirty="0">
                <a:cs typeface="Arial" pitchFamily="34" charset="0"/>
              </a:rPr>
              <a:t>Kehotietoisuuden lisääminen</a:t>
            </a:r>
          </a:p>
          <a:p>
            <a:r>
              <a:rPr lang="fi-FI" sz="2400" dirty="0">
                <a:cs typeface="Arial" pitchFamily="34" charset="0"/>
              </a:rPr>
              <a:t>Tanssi osana kokonaisvaltaista hyvinvointia </a:t>
            </a:r>
          </a:p>
          <a:p>
            <a:pPr marL="452437"/>
            <a:r>
              <a:rPr lang="fi-FI" sz="2400" dirty="0"/>
              <a:t>Tanssi kehonhuollon näkökulmasta </a:t>
            </a:r>
          </a:p>
          <a:p>
            <a:pPr marL="452437"/>
            <a:r>
              <a:rPr lang="fi-FI" sz="2400" dirty="0"/>
              <a:t>Kulttuuriperinnön säilyttäminen ja välittäminen</a:t>
            </a:r>
          </a:p>
          <a:p>
            <a:pPr marL="109537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801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Tanssikasvatuksen tavoitteita 2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2437"/>
            <a:r>
              <a:rPr lang="fi-FI" dirty="0"/>
              <a:t>Ilmaisun ja tunteiden tulkitsemiseen rohkaiseminen  </a:t>
            </a:r>
          </a:p>
          <a:p>
            <a:pPr marL="452437"/>
            <a:r>
              <a:rPr lang="fi-FI" dirty="0"/>
              <a:t>Oman kehon hyväksymisen tukeminen </a:t>
            </a:r>
          </a:p>
          <a:p>
            <a:pPr marL="452628"/>
            <a:r>
              <a:rPr lang="fi-FI" dirty="0">
                <a:solidFill>
                  <a:srgbClr val="000000"/>
                </a:solidFill>
              </a:rPr>
              <a:t>Yhteisöllisyyden ja yhdessä tekemisen vahvistaminen </a:t>
            </a:r>
            <a:endParaRPr lang="fi-FI" dirty="0"/>
          </a:p>
          <a:p>
            <a:pPr marL="452437"/>
            <a:r>
              <a:rPr lang="fi-FI" dirty="0"/>
              <a:t>Kehollisen läsnäolon kehittäminen </a:t>
            </a:r>
          </a:p>
          <a:p>
            <a:pPr marL="452437"/>
            <a:r>
              <a:rPr lang="fi-FI" dirty="0"/>
              <a:t>Tanssin ja musiikin yhdistäminen ja niistä nauttiminen</a:t>
            </a:r>
          </a:p>
          <a:p>
            <a:pPr marL="452437"/>
            <a:r>
              <a:rPr lang="fi-FI" dirty="0"/>
              <a:t>Esteettisten kokemusten ja taidekasvatuksen näkökulman tukeminen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227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Perusopetuksen </a:t>
            </a:r>
            <a:r>
              <a:rPr lang="fi-FI" dirty="0" err="1"/>
              <a:t>ops</a:t>
            </a:r>
            <a:r>
              <a:rPr lang="fi-FI" dirty="0"/>
              <a:t> (2014)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204864"/>
            <a:ext cx="7662864" cy="3267169"/>
          </a:xfrm>
        </p:spPr>
        <p:txBody>
          <a:bodyPr>
            <a:normAutofit/>
          </a:bodyPr>
          <a:lstStyle/>
          <a:p>
            <a:r>
              <a:rPr lang="fi-FI" dirty="0"/>
              <a:t>Liikunnan opetuksen tehtävänä on vaikuttaa oppilaiden hyvinvointiin tukemalla fyysistä, sosiaalista ja psyykkistä toimintakykyä &gt; mitä annettavaa tanssilla on tähän?</a:t>
            </a:r>
          </a:p>
          <a:p>
            <a:r>
              <a:rPr lang="fi-FI" dirty="0"/>
              <a:t>Liikunnan avulla kasvamiseen kuuluu toisia kunnioittava vuorovaikutus, vastuullisuus… tunteiden tunnistaminen ja säätely sekä myönteisen minäkäsityksen kehittyminen &gt; mitä annettavaa tanssilla on tähän?</a:t>
            </a:r>
          </a:p>
        </p:txBody>
      </p:sp>
      <p:pic>
        <p:nvPicPr>
          <p:cNvPr id="4" name="Picture Placeholder 4"/>
          <p:cNvPicPr>
            <a:picLocks noGrp="1" noChangeAspect="1"/>
          </p:cNvPicPr>
          <p:nvPr/>
        </p:nvPicPr>
        <p:blipFill>
          <a:blip r:embed="rId2"/>
          <a:srcRect l="28613" r="28613"/>
          <a:stretch>
            <a:fillRect/>
          </a:stretch>
        </p:blipFill>
        <p:spPr bwMode="auto">
          <a:xfrm>
            <a:off x="7174800" y="4509120"/>
            <a:ext cx="1512000" cy="22539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600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Tanssi koulussa </a:t>
            </a:r>
            <a:r>
              <a:rPr lang="fi-FI" dirty="0" err="1"/>
              <a:t>ops</a:t>
            </a:r>
            <a:r>
              <a:rPr lang="fi-FI" dirty="0"/>
              <a:t> (2014) </a:t>
            </a:r>
          </a:p>
        </p:txBody>
      </p:sp>
      <p:pic>
        <p:nvPicPr>
          <p:cNvPr id="4" name="Content Placeholder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92080" y="3501008"/>
            <a:ext cx="3512112" cy="234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pic>
      <p:sp>
        <p:nvSpPr>
          <p:cNvPr id="5" name="Suorakulmio 4"/>
          <p:cNvSpPr/>
          <p:nvPr/>
        </p:nvSpPr>
        <p:spPr>
          <a:xfrm>
            <a:off x="179512" y="2204864"/>
            <a:ext cx="480394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Liikunnan tavoitteena on tukea oppilaan myönteistä suhtautumista omaan kehoon </a:t>
            </a:r>
            <a:r>
              <a:rPr lang="en-US" altLang="fi-FI" sz="2000" dirty="0"/>
              <a:t>&gt; </a:t>
            </a:r>
            <a:r>
              <a:rPr lang="en-US" altLang="fi-FI" sz="2000" dirty="0" err="1"/>
              <a:t>Miten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voit</a:t>
            </a:r>
            <a:r>
              <a:rPr lang="en-US" altLang="fi-FI" sz="2000" dirty="0"/>
              <a:t> </a:t>
            </a:r>
            <a:r>
              <a:rPr lang="en-US" altLang="fi-FI" sz="2000" dirty="0" err="1"/>
              <a:t>tanssin</a:t>
            </a:r>
            <a:r>
              <a:rPr lang="en-US" altLang="fi-FI" sz="2000" dirty="0"/>
              <a:t> </a:t>
            </a:r>
            <a:r>
              <a:rPr lang="en-US" altLang="fi-FI" sz="2000" dirty="0" err="1"/>
              <a:t>avulla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edesauttaa</a:t>
            </a:r>
            <a:r>
              <a:rPr lang="en-US" altLang="fi-FI" sz="2000" dirty="0"/>
              <a:t> </a:t>
            </a:r>
            <a:r>
              <a:rPr lang="en-US" altLang="fi-FI" sz="2000" dirty="0" err="1"/>
              <a:t>tavoitetta</a:t>
            </a:r>
            <a:r>
              <a:rPr lang="en-US" altLang="fi-FI" sz="2000" dirty="0"/>
              <a:t>?</a:t>
            </a:r>
          </a:p>
          <a:p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Pätevyydenkokemuksia ja sosiaalista yhteenkuuluvuutta tuetaan oppilaslähtöisillä ja osallistavilla työtavoilla, sopivilla tehtävillä ja rohkaisevalla palautteella &gt; miten tuet tavoitteita tanssin avulla?</a:t>
            </a:r>
            <a:endParaRPr lang="en-US" altLang="fi-FI" sz="2000" dirty="0"/>
          </a:p>
        </p:txBody>
      </p:sp>
    </p:spTree>
    <p:extLst>
      <p:ext uri="{BB962C8B-B14F-4D97-AF65-F5344CB8AC3E}">
        <p14:creationId xmlns:p14="http://schemas.microsoft.com/office/powerpoint/2010/main" val="355532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Kehollisuus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Olemme olemassa kehomme kautta</a:t>
            </a:r>
          </a:p>
          <a:p>
            <a:r>
              <a:rPr lang="fi-FI" dirty="0"/>
              <a:t>Olemme keho-mieli-kokonaisuus (vrt. René Descartes ja dualistinen käsitys kehon ja mielen erillisyydestä) </a:t>
            </a:r>
          </a:p>
          <a:p>
            <a:r>
              <a:rPr lang="fi-FI" dirty="0"/>
              <a:t>Kehomme sisältää paljon tietoa &gt; kehollinen tieto</a:t>
            </a:r>
          </a:p>
          <a:p>
            <a:r>
              <a:rPr lang="fi-FI" dirty="0"/>
              <a:t>Tietoisuutemme perusta on kehollisuudessa (aivotutkija, neurologi Antonio </a:t>
            </a:r>
            <a:r>
              <a:rPr lang="fi-FI" dirty="0" err="1"/>
              <a:t>Damasio</a:t>
            </a:r>
            <a:r>
              <a:rPr lang="fi-FI" dirty="0"/>
              <a:t> 2000)</a:t>
            </a:r>
          </a:p>
        </p:txBody>
      </p:sp>
    </p:spTree>
    <p:extLst>
      <p:ext uri="{BB962C8B-B14F-4D97-AF65-F5344CB8AC3E}">
        <p14:creationId xmlns:p14="http://schemas.microsoft.com/office/powerpoint/2010/main" val="211533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Kehotietoisuus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2000" dirty="0"/>
              <a:t>Kehon kuva</a:t>
            </a:r>
          </a:p>
          <a:p>
            <a:r>
              <a:rPr lang="fi-FI" sz="2000" dirty="0"/>
              <a:t>Kehon muistot</a:t>
            </a:r>
          </a:p>
          <a:p>
            <a:r>
              <a:rPr lang="fi-FI" sz="2000" dirty="0" err="1"/>
              <a:t>Proprioseption</a:t>
            </a:r>
            <a:r>
              <a:rPr lang="fi-FI" sz="2000" dirty="0"/>
              <a:t> kautta välittyvät välittömät keholliset aistimukset ja tuntemukset (asentoreseptorit)</a:t>
            </a:r>
          </a:p>
          <a:p>
            <a:r>
              <a:rPr lang="fi-FI" sz="2000" dirty="0"/>
              <a:t>Kehon kuuntelu, sisäinen tietoisuus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07483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 on tanssikäsitys?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/>
              <a:t>Henkilön käsitys tanssista ja sen luonteesta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Tanssikäsityksen muotoutumiseen vaikuttavat monet asiat, kuten koko elämänhistoria, omien yhteisöjen arvot ja asenteet tanssia kohtaan, omat (tanssin)opettajat, tanssitausta ja tietämys tanssista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Tanssikäsitys muuttuu tiedon ja taidon karttuessa ja samallakin henkilöllä voi olla erilainen käsitys eri aikoina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051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Kulttuuriset ihanteet osana tanssikäsitystä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Joistakin ei-länsimaisista kulttuureista puuttuu vastine sanalle ”tanssi”, vaikka tanssi on keskeinen osa yhteisöjen elämää </a:t>
            </a:r>
          </a:p>
          <a:p>
            <a:r>
              <a:rPr lang="fi-FI" sz="2000" dirty="0"/>
              <a:t>Esim. yksi sana voi kuvata sekä tanssia/liikettä, musiikkia, laulua ja jopa kaikkea elämää &gt; tanssi on tällöin olennainen osa muuta elämää, eikä irrallinen ilmiö 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2592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Opettajan tanssikäsitys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 sz="2400" dirty="0"/>
              <a:t>Opettajan tanssikäsityksen tiedostaminen tärkeää, koska sillä on suuri merkitys siihen, miten opettaja tanssia koulussa opettaa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Tanssikäsitys vaikuttaa esim. siihen, miten opettaja valitsee/toteuttaa koulussa tanssin tavoitteet ja sisällöt sekä työtavat </a:t>
            </a:r>
          </a:p>
          <a:p>
            <a:pPr>
              <a:lnSpc>
                <a:spcPct val="90000"/>
              </a:lnSpc>
            </a:pPr>
            <a:r>
              <a:rPr lang="fi-FI" altLang="fi-FI" sz="2400" dirty="0"/>
              <a:t>Millainen on oma tanssikäsityksesi? Kerro siitä parillesi! Miten se on muotoutunut?</a:t>
            </a:r>
          </a:p>
          <a:p>
            <a:pPr>
              <a:lnSpc>
                <a:spcPct val="90000"/>
              </a:lnSpc>
            </a:pPr>
            <a:endParaRPr lang="fi-FI" alt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739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376316" y="404664"/>
            <a:ext cx="6229350" cy="1259618"/>
          </a:xfrm>
        </p:spPr>
        <p:txBody>
          <a:bodyPr>
            <a:noAutofit/>
          </a:bodyPr>
          <a:lstStyle/>
          <a:p>
            <a:r>
              <a:rPr lang="fi-FI" sz="4000" dirty="0"/>
              <a:t>Esimerkkejä laajasta tanssin kentästä</a:t>
            </a:r>
          </a:p>
        </p:txBody>
      </p:sp>
      <p:sp>
        <p:nvSpPr>
          <p:cNvPr id="5" name="Ellipsi 4"/>
          <p:cNvSpPr/>
          <p:nvPr/>
        </p:nvSpPr>
        <p:spPr>
          <a:xfrm>
            <a:off x="500794" y="2249607"/>
            <a:ext cx="2160240" cy="1683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prstClr val="white"/>
                </a:solidFill>
                <a:latin typeface="Calisto MT"/>
              </a:rPr>
              <a:t>Tanssi harrastuksena 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  <a:latin typeface="Calisto MT"/>
              </a:rPr>
              <a:t>Esittävä tanssi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  <a:latin typeface="Calisto MT"/>
              </a:rPr>
              <a:t>Tanssin soveltava käyttö</a:t>
            </a:r>
          </a:p>
        </p:txBody>
      </p:sp>
      <p:sp>
        <p:nvSpPr>
          <p:cNvPr id="7" name="Ellipsi 6"/>
          <p:cNvSpPr/>
          <p:nvPr/>
        </p:nvSpPr>
        <p:spPr>
          <a:xfrm>
            <a:off x="3230851" y="2780928"/>
            <a:ext cx="2520280" cy="2790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prstClr val="white"/>
                </a:solidFill>
                <a:latin typeface="Calisto MT"/>
              </a:rPr>
              <a:t>   </a:t>
            </a:r>
            <a:r>
              <a:rPr lang="fi-FI" sz="1600" dirty="0">
                <a:solidFill>
                  <a:prstClr val="white"/>
                </a:solidFill>
                <a:latin typeface="Calisto MT"/>
              </a:rPr>
              <a:t>Tanssi koulussa</a:t>
            </a:r>
          </a:p>
          <a:p>
            <a:pPr algn="ctr"/>
            <a:endParaRPr lang="fi-FI" sz="1600" dirty="0">
              <a:solidFill>
                <a:prstClr val="white"/>
              </a:solidFill>
              <a:latin typeface="Calisto MT"/>
            </a:endParaRPr>
          </a:p>
          <a:p>
            <a:pPr algn="ctr"/>
            <a:r>
              <a:rPr lang="fi-FI" sz="1600" dirty="0">
                <a:solidFill>
                  <a:prstClr val="white"/>
                </a:solidFill>
                <a:latin typeface="Calisto MT"/>
              </a:rPr>
              <a:t>Tavoitteet/sisällöt</a:t>
            </a:r>
          </a:p>
          <a:p>
            <a:pPr algn="ctr"/>
            <a:r>
              <a:rPr lang="fi-FI" sz="1600" dirty="0">
                <a:solidFill>
                  <a:prstClr val="white"/>
                </a:solidFill>
                <a:latin typeface="Calisto MT"/>
              </a:rPr>
              <a:t>Oma toimintani tanssikasvattajana liikunnanopettajan roolissa</a:t>
            </a:r>
          </a:p>
        </p:txBody>
      </p:sp>
      <p:sp>
        <p:nvSpPr>
          <p:cNvPr id="8" name="Ellipsi 7"/>
          <p:cNvSpPr/>
          <p:nvPr/>
        </p:nvSpPr>
        <p:spPr>
          <a:xfrm>
            <a:off x="6660232" y="2348880"/>
            <a:ext cx="2214246" cy="1710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prstClr val="white"/>
                </a:solidFill>
                <a:latin typeface="Calisto MT"/>
              </a:rPr>
              <a:t>Kansantanssit,lava</a:t>
            </a:r>
            <a:r>
              <a:rPr lang="fi-FI" sz="1200" dirty="0">
                <a:solidFill>
                  <a:prstClr val="white"/>
                </a:solidFill>
                <a:latin typeface="Calisto MT"/>
              </a:rPr>
              <a:t>-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  <a:latin typeface="Calisto MT"/>
              </a:rPr>
              <a:t>tanssit/paritanssit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  <a:latin typeface="Calisto MT"/>
              </a:rPr>
              <a:t>kilpatanssit, vanhat tanssit </a:t>
            </a:r>
          </a:p>
        </p:txBody>
      </p:sp>
      <p:sp>
        <p:nvSpPr>
          <p:cNvPr id="9" name="Ellipsi 8"/>
          <p:cNvSpPr/>
          <p:nvPr/>
        </p:nvSpPr>
        <p:spPr>
          <a:xfrm>
            <a:off x="179512" y="4392106"/>
            <a:ext cx="2475275" cy="1917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prstClr val="white"/>
                </a:solidFill>
              </a:rPr>
              <a:t>Nykytanssi, baletti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</a:rPr>
              <a:t>Jazztanssi, tankotanssi,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</a:rPr>
              <a:t>lastentanssin eri muodot</a:t>
            </a:r>
          </a:p>
        </p:txBody>
      </p:sp>
      <p:sp>
        <p:nvSpPr>
          <p:cNvPr id="10" name="Ellipsi 9"/>
          <p:cNvSpPr/>
          <p:nvPr/>
        </p:nvSpPr>
        <p:spPr>
          <a:xfrm>
            <a:off x="6156176" y="4522620"/>
            <a:ext cx="2529610" cy="19307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prstClr val="white"/>
                </a:solidFill>
              </a:rPr>
              <a:t>Salsa + muut </a:t>
            </a:r>
            <a:r>
              <a:rPr lang="fi-FI" sz="1200" dirty="0" err="1">
                <a:solidFill>
                  <a:prstClr val="white"/>
                </a:solidFill>
              </a:rPr>
              <a:t>latinotanssit</a:t>
            </a:r>
            <a:r>
              <a:rPr lang="fi-FI" sz="1200" dirty="0">
                <a:solidFill>
                  <a:prstClr val="white"/>
                </a:solidFill>
              </a:rPr>
              <a:t>, afro,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</a:rPr>
              <a:t>katutanssityylit,</a:t>
            </a:r>
          </a:p>
          <a:p>
            <a:pPr algn="ctr"/>
            <a:r>
              <a:rPr lang="fi-FI" sz="1200" dirty="0" err="1">
                <a:solidFill>
                  <a:prstClr val="white"/>
                </a:solidFill>
              </a:rPr>
              <a:t>break</a:t>
            </a:r>
            <a:r>
              <a:rPr lang="fi-FI" sz="1200" dirty="0">
                <a:solidFill>
                  <a:prstClr val="white"/>
                </a:solidFill>
              </a:rPr>
              <a:t> </a:t>
            </a:r>
            <a:r>
              <a:rPr lang="fi-FI" sz="1200" dirty="0" err="1">
                <a:solidFill>
                  <a:prstClr val="white"/>
                </a:solidFill>
              </a:rPr>
              <a:t>dance</a:t>
            </a:r>
            <a:r>
              <a:rPr lang="fi-FI" sz="1200" dirty="0">
                <a:solidFill>
                  <a:prstClr val="white"/>
                </a:solidFill>
              </a:rPr>
              <a:t>,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</a:rPr>
              <a:t>showtanssi</a:t>
            </a:r>
          </a:p>
          <a:p>
            <a:pPr algn="ctr"/>
            <a:r>
              <a:rPr lang="fi-FI" sz="1200" dirty="0">
                <a:solidFill>
                  <a:prstClr val="white"/>
                </a:solidFill>
              </a:rPr>
              <a:t>tanssiakrobatia </a:t>
            </a:r>
          </a:p>
        </p:txBody>
      </p:sp>
    </p:spTree>
    <p:extLst>
      <p:ext uri="{BB962C8B-B14F-4D97-AF65-F5344CB8AC3E}">
        <p14:creationId xmlns:p14="http://schemas.microsoft.com/office/powerpoint/2010/main" val="3212231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valomerkki.fi/aiheet/kulttuuri/miksi-poikien-ei-sallita-harrastaa-tanssia/JM_Keksi_Artsequal_draamaluokka-4857.jpg/@@images/893f62df-0a0d-4221-8ad3-55b5cb277131.jpe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118" y="89694"/>
            <a:ext cx="10028237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pic>
    </p:spTree>
    <p:extLst>
      <p:ext uri="{BB962C8B-B14F-4D97-AF65-F5344CB8AC3E}">
        <p14:creationId xmlns:p14="http://schemas.microsoft.com/office/powerpoint/2010/main" val="216232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 </a:t>
            </a:r>
            <a:br>
              <a:rPr lang="fi-FI" dirty="0"/>
            </a:br>
            <a:r>
              <a:rPr lang="fi-FI" dirty="0"/>
              <a:t>T. </a:t>
            </a:r>
            <a:r>
              <a:rPr lang="fi-FI" dirty="0" err="1"/>
              <a:t>Mansku</a:t>
            </a:r>
            <a:endParaRPr lang="fi-FI" dirty="0"/>
          </a:p>
        </p:txBody>
      </p:sp>
      <p:pic>
        <p:nvPicPr>
          <p:cNvPr id="4" name="Sisällön paikkamerkki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169" y="2813050"/>
            <a:ext cx="21240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8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Esimerkkejä tanssikasvatuksen laajempien teemojen/tavoitteiden asettamisesta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/>
            <a:r>
              <a:rPr lang="fi-FI" b="1" dirty="0"/>
              <a:t>Yhteistä rytmiä etsimässä ja tanssikulttuuria oppimassa &gt; </a:t>
            </a:r>
            <a:r>
              <a:rPr lang="fi-FI" dirty="0"/>
              <a:t>  </a:t>
            </a:r>
            <a:r>
              <a:rPr lang="fi-FI" b="1" dirty="0">
                <a:solidFill>
                  <a:srgbClr val="0070C0"/>
                </a:solidFill>
              </a:rPr>
              <a:t>paritanssit</a:t>
            </a:r>
          </a:p>
          <a:p>
            <a:pPr marL="365760" indent="-256032"/>
            <a:r>
              <a:rPr lang="fi-FI" b="1" dirty="0"/>
              <a:t>Luovuuden lähteillä tunteita ja tunnelmia ilmaisten muiden kanssa kommunikoiden &gt; 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tanssi-ilmaisu </a:t>
            </a:r>
          </a:p>
          <a:p>
            <a:pPr marL="365760" indent="-256032"/>
            <a:r>
              <a:rPr lang="fi-FI" b="1" dirty="0"/>
              <a:t>Yhteisössä oppimista ja kehon hahmottamista &gt; 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katutanssit &amp; </a:t>
            </a:r>
            <a:r>
              <a:rPr lang="fi-FI" b="1" dirty="0" err="1">
                <a:solidFill>
                  <a:schemeClr val="bg2">
                    <a:lumMod val="50000"/>
                  </a:schemeClr>
                </a:solidFill>
              </a:rPr>
              <a:t>break</a:t>
            </a:r>
            <a:r>
              <a:rPr lang="fi-FI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bg2">
                    <a:lumMod val="50000"/>
                  </a:schemeClr>
                </a:solidFill>
              </a:rPr>
              <a:t>dance</a:t>
            </a:r>
            <a:endParaRPr lang="fi-FI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4" name="Kuva 3" descr="http://tbn0.google.com/images?q=tbn:BtbHpIy0HDdQ8M:http://www.joensuu.fi/opetusteknologiakeskus/palvelut/materiaalit/fotari/images/kukka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29200"/>
            <a:ext cx="1851368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94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rmAutofit/>
          </a:bodyPr>
          <a:lstStyle/>
          <a:p>
            <a:r>
              <a:rPr lang="fi-FI" dirty="0"/>
              <a:t>Miten taidon oppimisen periaatteita opetetaan tanssissa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Keskeiset taidot tanssissa:  </a:t>
            </a:r>
          </a:p>
          <a:p>
            <a:r>
              <a:rPr lang="fi-FI" dirty="0"/>
              <a:t>Perustaidot ja –tiedot (esim. tanssisanasto) kurssilla tanssittavissa sisällöistä (tanssi-ilmaisu, paritanssit ja katutanssit). </a:t>
            </a:r>
          </a:p>
          <a:p>
            <a:r>
              <a:rPr lang="fi-FI" dirty="0"/>
              <a:t>Eri tanssimuotojen yhteisten </a:t>
            </a:r>
            <a:r>
              <a:rPr lang="fi-FI" dirty="0">
                <a:solidFill>
                  <a:schemeClr val="tx2"/>
                </a:solidFill>
              </a:rPr>
              <a:t>piirteiden hahmottaminen.  </a:t>
            </a:r>
          </a:p>
          <a:p>
            <a:endParaRPr lang="fi-FI" dirty="0"/>
          </a:p>
          <a:p>
            <a:endParaRPr lang="fi-FI" b="1" i="1" dirty="0"/>
          </a:p>
          <a:p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384380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rmAutofit/>
          </a:bodyPr>
          <a:lstStyle/>
          <a:p>
            <a:r>
              <a:rPr lang="fi-FI" dirty="0"/>
              <a:t>Miten taidon oppimisen periaatteita opetetaan tanssissa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Mitä havainnoidaan?   </a:t>
            </a:r>
          </a:p>
          <a:p>
            <a:r>
              <a:rPr lang="fi-FI" dirty="0"/>
              <a:t>Omaa ja muiden liikkumista tilan, ajan ja voimankäytön suhteen. </a:t>
            </a:r>
          </a:p>
          <a:p>
            <a:r>
              <a:rPr lang="fi-FI" dirty="0"/>
              <a:t>Liikkeen rytmiä ja dynamiikkaa sekä liikkeen ja musiikin yhdistämistä. </a:t>
            </a:r>
          </a:p>
          <a:p>
            <a:r>
              <a:rPr lang="fi-FI" dirty="0"/>
              <a:t>Erilaisten liikelaatujen sekä tunteiden ja tunnelmien ilmaisemista. </a:t>
            </a:r>
          </a:p>
          <a:p>
            <a:endParaRPr lang="fi-FI" dirty="0"/>
          </a:p>
          <a:p>
            <a:endParaRPr lang="fi-FI" b="1" i="1" dirty="0"/>
          </a:p>
          <a:p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131016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rmAutofit/>
          </a:bodyPr>
          <a:lstStyle/>
          <a:p>
            <a:r>
              <a:rPr lang="fi-FI" dirty="0"/>
              <a:t>Arviointi</a:t>
            </a:r>
            <a:br>
              <a:rPr lang="fi-FI" dirty="0"/>
            </a:br>
            <a:r>
              <a:rPr lang="fi-FI" dirty="0"/>
              <a:t>Tanssin tiedot ja taidot (1)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800" b="1" dirty="0"/>
              <a:t>Perusopetuksen OPS (2014) tavoitteisto.</a:t>
            </a:r>
          </a:p>
          <a:p>
            <a:pPr marL="0" indent="0">
              <a:buNone/>
            </a:pPr>
            <a:r>
              <a:rPr lang="fi-FI" sz="1800" b="1" dirty="0"/>
              <a:t>T2: Havaintomotoriikka: </a:t>
            </a:r>
            <a:r>
              <a:rPr lang="fi-FI" sz="1800" dirty="0"/>
              <a:t>Havainnoi ja arvioi itseään sekä ympäristöään tilan, ajan ja voiman käytön suhteen. </a:t>
            </a:r>
          </a:p>
          <a:p>
            <a:pPr marL="0" indent="0">
              <a:buNone/>
            </a:pPr>
            <a:r>
              <a:rPr lang="fi-FI" sz="1800" b="1" dirty="0"/>
              <a:t>T3: Tasapaino- ja liikkumistaidot: </a:t>
            </a:r>
            <a:r>
              <a:rPr lang="fi-FI" sz="1800" dirty="0"/>
              <a:t>Tiedostaa ja kehittää liikehallintaansa kehon asennon, optimaalisen linjauksen sekä liiketuntemuksen avulla. </a:t>
            </a:r>
          </a:p>
          <a:p>
            <a:pPr marL="0" indent="0">
              <a:buNone/>
            </a:pPr>
            <a:r>
              <a:rPr lang="fi-FI" sz="1800" b="1" dirty="0">
                <a:solidFill>
                  <a:srgbClr val="595959"/>
                </a:solidFill>
              </a:rPr>
              <a:t>T5: Fyysisten ominaisuuksien arviointi- ja kehittämistaidot</a:t>
            </a:r>
            <a:r>
              <a:rPr lang="fi-FI" sz="1800" dirty="0">
                <a:solidFill>
                  <a:srgbClr val="595959"/>
                </a:solidFill>
              </a:rPr>
              <a:t>: Tunnistaa omat vahvuutensa, käyttää kehonsa mahdollisuuksia monipuolisesti ja kehittää liikkeen laajuutta ja tarkkuutta. </a:t>
            </a:r>
            <a:endParaRPr lang="fi-FI" sz="1800" dirty="0"/>
          </a:p>
          <a:p>
            <a:endParaRPr lang="fi-FI" sz="1600" b="1" i="1" dirty="0"/>
          </a:p>
          <a:p>
            <a:endParaRPr lang="fi-FI" sz="1600" b="1" i="1" dirty="0"/>
          </a:p>
          <a:p>
            <a:endParaRPr lang="fi-FI" sz="1600" b="1" i="1" dirty="0"/>
          </a:p>
          <a:p>
            <a:r>
              <a:rPr lang="fi-FI" sz="1600" b="1" i="1" dirty="0"/>
              <a:t>Kuvaa keskeiset liikuntataidot oppimisympär</a:t>
            </a:r>
            <a:r>
              <a:rPr lang="fi-FI" sz="2000" b="1" i="1" dirty="0"/>
              <a:t>istössäsi </a:t>
            </a:r>
          </a:p>
        </p:txBody>
      </p:sp>
    </p:spTree>
    <p:extLst>
      <p:ext uri="{BB962C8B-B14F-4D97-AF65-F5344CB8AC3E}">
        <p14:creationId xmlns:p14="http://schemas.microsoft.com/office/powerpoint/2010/main" val="213931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rmAutofit/>
          </a:bodyPr>
          <a:lstStyle/>
          <a:p>
            <a:r>
              <a:rPr lang="fi-FI" dirty="0"/>
              <a:t>Arviointi</a:t>
            </a:r>
            <a:br>
              <a:rPr lang="fi-FI" dirty="0"/>
            </a:br>
            <a:r>
              <a:rPr lang="fi-FI" dirty="0"/>
              <a:t>Tanssin tiedot ja taidot (2)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/>
              <a:t>Perusopetuksen OPS (2014) tavoitteisto.</a:t>
            </a:r>
          </a:p>
          <a:p>
            <a:pPr marL="0" indent="0">
              <a:buNone/>
            </a:pPr>
            <a:r>
              <a:rPr lang="fi-FI" sz="2000" b="1" dirty="0"/>
              <a:t>T13: Liikuntaympäristökohtaiset taidot tanssissa: </a:t>
            </a:r>
            <a:endParaRPr lang="fi-FI" sz="2000" dirty="0"/>
          </a:p>
          <a:p>
            <a:pPr lvl="0"/>
            <a:r>
              <a:rPr lang="fi-FI" sz="2000" dirty="0"/>
              <a:t>Ymmärtää liikkeen rytmiä ja dynamiikkaa sekä osaa yhdistää liikettä ja musiikkia. </a:t>
            </a:r>
          </a:p>
          <a:p>
            <a:pPr lvl="0"/>
            <a:r>
              <a:rPr lang="fi-FI" sz="2000" dirty="0"/>
              <a:t>Ilmaisee monipuolisesti erilaisia liikelaatuja sekä tunteita ja tunnelmia.</a:t>
            </a:r>
          </a:p>
          <a:p>
            <a:pPr lvl="0"/>
            <a:r>
              <a:rPr lang="fi-FI" sz="2000" dirty="0"/>
              <a:t>Tuntee tanssisanastoa.</a:t>
            </a:r>
          </a:p>
          <a:p>
            <a:pPr marL="0" indent="0">
              <a:buNone/>
            </a:pPr>
            <a:r>
              <a:rPr lang="fi-FI" sz="1600" dirty="0"/>
              <a:t> </a:t>
            </a:r>
          </a:p>
          <a:p>
            <a:endParaRPr lang="fi-FI" sz="1600" dirty="0"/>
          </a:p>
          <a:p>
            <a:endParaRPr lang="fi-FI" sz="1600" b="1" i="1" dirty="0"/>
          </a:p>
          <a:p>
            <a:endParaRPr lang="fi-FI" sz="1600" b="1" i="1" dirty="0"/>
          </a:p>
          <a:p>
            <a:endParaRPr lang="fi-FI" sz="1600" b="1" i="1" dirty="0"/>
          </a:p>
          <a:p>
            <a:r>
              <a:rPr lang="fi-FI" sz="1600" b="1" i="1" dirty="0"/>
              <a:t>Kuvaa keskeiset liikuntataidot oppimisympär</a:t>
            </a:r>
            <a:r>
              <a:rPr lang="fi-FI" sz="2000" b="1" i="1" dirty="0"/>
              <a:t>istössäsi </a:t>
            </a:r>
          </a:p>
        </p:txBody>
      </p:sp>
    </p:spTree>
    <p:extLst>
      <p:ext uri="{BB962C8B-B14F-4D97-AF65-F5344CB8AC3E}">
        <p14:creationId xmlns:p14="http://schemas.microsoft.com/office/powerpoint/2010/main" val="124928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76264"/>
          </a:xfrm>
        </p:spPr>
        <p:txBody>
          <a:bodyPr>
            <a:normAutofit/>
          </a:bodyPr>
          <a:lstStyle/>
          <a:p>
            <a:r>
              <a:rPr lang="fi-FI" dirty="0"/>
              <a:t>Arviointi</a:t>
            </a:r>
            <a:br>
              <a:rPr lang="fi-FI" dirty="0"/>
            </a:br>
            <a:r>
              <a:rPr lang="fi-FI" dirty="0"/>
              <a:t>Tanssin työskentelytaidot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Perusopetuksen OPS (2014) tavoitteisto.</a:t>
            </a:r>
          </a:p>
          <a:p>
            <a:pPr marL="0" indent="0">
              <a:buNone/>
            </a:pPr>
            <a:r>
              <a:rPr lang="fi-FI" b="1" dirty="0"/>
              <a:t>T1: Aktiivisuus ja yrittäminen: </a:t>
            </a:r>
            <a:r>
              <a:rPr lang="fi-FI" dirty="0"/>
              <a:t>kokeilee rohkeasti tanssin eri sisältöjä parhaansa yrittäen. </a:t>
            </a:r>
          </a:p>
          <a:p>
            <a:pPr marL="0" indent="0">
              <a:buNone/>
            </a:pPr>
            <a:r>
              <a:rPr lang="fi-FI" b="1" dirty="0"/>
              <a:t>T8: </a:t>
            </a:r>
            <a:r>
              <a:rPr lang="fi-FI" dirty="0"/>
              <a:t>Pyrkii luomaan turvallista oppimisilmapiiriä.</a:t>
            </a:r>
            <a:r>
              <a:rPr lang="fi-FI" b="1" dirty="0"/>
              <a:t> Vastuullisuus ryhmässä: </a:t>
            </a:r>
            <a:r>
              <a:rPr lang="fi-FI" dirty="0"/>
              <a:t>säätelee toimintaansa ja tunneilmaisuaan liikuntatilanteissa toiset huomioon ottaen sekä ottaa vastuuta omasta ja yhteisistä oppimistilanteista.</a:t>
            </a:r>
          </a:p>
          <a:p>
            <a:pPr marL="0" indent="0">
              <a:buNone/>
            </a:pPr>
            <a:r>
              <a:rPr lang="fi-FI" b="1" dirty="0"/>
              <a:t>T7, T9: </a:t>
            </a:r>
            <a:r>
              <a:rPr lang="fi-FI" dirty="0"/>
              <a:t>Noudattaa tanssiympäristölle ominaisia ja sovittuja toimintaperiaatteita. </a:t>
            </a:r>
          </a:p>
          <a:p>
            <a:pPr marL="0" indent="0">
              <a:buNone/>
            </a:pPr>
            <a:endParaRPr lang="fi-FI" b="1" i="1" dirty="0"/>
          </a:p>
        </p:txBody>
      </p:sp>
    </p:spTree>
    <p:extLst>
      <p:ext uri="{BB962C8B-B14F-4D97-AF65-F5344CB8AC3E}">
        <p14:creationId xmlns:p14="http://schemas.microsoft.com/office/powerpoint/2010/main" val="1670793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Kolme esimerkkiä tanssista eri yhteyksissä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99592" y="2708920"/>
            <a:ext cx="7662864" cy="3267169"/>
          </a:xfrm>
        </p:spPr>
        <p:txBody>
          <a:bodyPr>
            <a:normAutofit fontScale="47500" lnSpcReduction="20000"/>
          </a:bodyPr>
          <a:lstStyle/>
          <a:p>
            <a:r>
              <a:rPr lang="en-US" sz="2900">
                <a:hlinkClick r:id="rId2"/>
              </a:rPr>
              <a:t>https://www.youtube.com/watch?v=Gc6t-CDHTwM</a:t>
            </a:r>
            <a:endParaRPr lang="en-US" sz="2900"/>
          </a:p>
          <a:p>
            <a:pPr marL="0" indent="0">
              <a:buNone/>
            </a:pPr>
            <a:r>
              <a:rPr lang="en-US" sz="2900" dirty="0"/>
              <a:t>        New York City Ballet</a:t>
            </a:r>
          </a:p>
          <a:p>
            <a:endParaRPr lang="en-US" sz="2900" dirty="0"/>
          </a:p>
          <a:p>
            <a:r>
              <a:rPr lang="en-US" sz="2900" dirty="0">
                <a:hlinkClick r:id="rId3"/>
              </a:rPr>
              <a:t>https://www.youtube.com/watch?v=a-hSDyy0o-E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    Flash Mob </a:t>
            </a:r>
            <a:r>
              <a:rPr lang="en-US" sz="2900" dirty="0" err="1"/>
              <a:t>katutanssi</a:t>
            </a:r>
            <a:endParaRPr lang="en-US" sz="2900" dirty="0"/>
          </a:p>
          <a:p>
            <a:endParaRPr lang="en-US" sz="2900" dirty="0"/>
          </a:p>
          <a:p>
            <a:r>
              <a:rPr lang="en-US" sz="2900" dirty="0">
                <a:hlinkClick r:id="rId4"/>
              </a:rPr>
              <a:t>https://www.youtube.com/watch?v=bl3s6PORZf0</a:t>
            </a:r>
            <a:endParaRPr lang="en-US" sz="2900" dirty="0"/>
          </a:p>
          <a:p>
            <a:pPr marL="0" indent="0">
              <a:buNone/>
            </a:pPr>
            <a:r>
              <a:rPr lang="en-US" sz="2900" dirty="0"/>
              <a:t>       Boogie- </a:t>
            </a:r>
            <a:r>
              <a:rPr lang="en-US" sz="2900" dirty="0" err="1"/>
              <a:t>Woogie</a:t>
            </a:r>
            <a:r>
              <a:rPr lang="en-US" sz="2900" dirty="0"/>
              <a:t> </a:t>
            </a:r>
            <a:r>
              <a:rPr lang="en-US" sz="2900" dirty="0" err="1"/>
              <a:t>kisat</a:t>
            </a:r>
            <a:endParaRPr lang="en-US" sz="2900" dirty="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515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ntytaru">
  <a:themeElements>
    <a:clrScheme name="Syntytaru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Syntytaru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yntytaru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Syntytaru.thmx</Template>
  <TotalTime>742</TotalTime>
  <Words>763</Words>
  <Application>Microsoft Office PowerPoint</Application>
  <PresentationFormat>Näytössä katseltava diaesitys (4:3)</PresentationFormat>
  <Paragraphs>122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Calisto MT</vt:lpstr>
      <vt:lpstr>Wingdings</vt:lpstr>
      <vt:lpstr>Syntytaru</vt:lpstr>
      <vt:lpstr> Tanssi – liikuntadidaktiikan jatkokurssi</vt:lpstr>
      <vt:lpstr>Esimerkkejä laajasta tanssin kentästä</vt:lpstr>
      <vt:lpstr>Esimerkkejä tanssikasvatuksen laajempien teemojen/tavoitteiden asettamisesta</vt:lpstr>
      <vt:lpstr>Miten taidon oppimisen periaatteita opetetaan tanssissa </vt:lpstr>
      <vt:lpstr>Miten taidon oppimisen periaatteita opetetaan tanssissa </vt:lpstr>
      <vt:lpstr>Arviointi Tanssin tiedot ja taidot (1)</vt:lpstr>
      <vt:lpstr>Arviointi Tanssin tiedot ja taidot (2)</vt:lpstr>
      <vt:lpstr>Arviointi Tanssin työskentelytaidot </vt:lpstr>
      <vt:lpstr>Kolme esimerkkiä tanssista eri yhteyksissä</vt:lpstr>
      <vt:lpstr>Tanssi koulussa</vt:lpstr>
      <vt:lpstr>Tanssikasvatuksen tavoitteita 1</vt:lpstr>
      <vt:lpstr>Tanssikasvatuksen tavoitteita 2</vt:lpstr>
      <vt:lpstr>Perusopetuksen ops (2014)</vt:lpstr>
      <vt:lpstr>Tanssi koulussa ops (2014) </vt:lpstr>
      <vt:lpstr>Kehollisuus</vt:lpstr>
      <vt:lpstr>Kehotietoisuus </vt:lpstr>
      <vt:lpstr>Mikä on tanssikäsitys?</vt:lpstr>
      <vt:lpstr>Kulttuuriset ihanteet osana tanssikäsitystä </vt:lpstr>
      <vt:lpstr>Opettajan tanssikäsitys </vt:lpstr>
      <vt:lpstr>PowerPoint-esitys</vt:lpstr>
      <vt:lpstr>Kiitos!  T. Mansku</vt:lpstr>
    </vt:vector>
  </TitlesOfParts>
  <Company>University of Jyväskylä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OSAAMINEN JA OPPIMINEN = Liikunnan tiedot ja taidot 50 % arvosanasta</dc:title>
  <dc:creator>Kalaja Merja</dc:creator>
  <cp:lastModifiedBy>Mariana Siljamäki</cp:lastModifiedBy>
  <cp:revision>87</cp:revision>
  <dcterms:created xsi:type="dcterms:W3CDTF">2017-03-30T08:43:51Z</dcterms:created>
  <dcterms:modified xsi:type="dcterms:W3CDTF">2021-03-18T08:18:34Z</dcterms:modified>
</cp:coreProperties>
</file>