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8" r:id="rId7"/>
    <p:sldId id="263" r:id="rId8"/>
    <p:sldId id="265" r:id="rId9"/>
    <p:sldId id="267" r:id="rId10"/>
    <p:sldId id="269" r:id="rId11"/>
    <p:sldId id="27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 Sarlund" userId="c85f864c-318c-49ac-ad75-aa14a143cc52" providerId="ADAL" clId="{93AEC804-9C49-4174-9780-B42DFD06572A}"/>
    <pc:docChg chg="custSel modSld modMainMaster">
      <pc:chgData name="Katri Sarlund" userId="c85f864c-318c-49ac-ad75-aa14a143cc52" providerId="ADAL" clId="{93AEC804-9C49-4174-9780-B42DFD06572A}" dt="2022-10-23T20:25:16.266" v="33" actId="6549"/>
      <pc:docMkLst>
        <pc:docMk/>
      </pc:docMkLst>
      <pc:sldChg chg="modSp">
        <pc:chgData name="Katri Sarlund" userId="c85f864c-318c-49ac-ad75-aa14a143cc52" providerId="ADAL" clId="{93AEC804-9C49-4174-9780-B42DFD06572A}" dt="2022-10-23T20:22:50.676" v="3" actId="20577"/>
        <pc:sldMkLst>
          <pc:docMk/>
          <pc:sldMk cId="517034183" sldId="256"/>
        </pc:sldMkLst>
        <pc:spChg chg="mod">
          <ac:chgData name="Katri Sarlund" userId="c85f864c-318c-49ac-ad75-aa14a143cc52" providerId="ADAL" clId="{93AEC804-9C49-4174-9780-B42DFD06572A}" dt="2022-10-23T20:22:50.676" v="3" actId="20577"/>
          <ac:spMkLst>
            <pc:docMk/>
            <pc:sldMk cId="517034183" sldId="256"/>
            <ac:spMk id="3" creationId="{00000000-0000-0000-0000-000000000000}"/>
          </ac:spMkLst>
        </pc:spChg>
      </pc:sldChg>
      <pc:sldChg chg="modSp">
        <pc:chgData name="Katri Sarlund" userId="c85f864c-318c-49ac-ad75-aa14a143cc52" providerId="ADAL" clId="{93AEC804-9C49-4174-9780-B42DFD06572A}" dt="2022-10-23T20:23:20.771" v="10" actId="14100"/>
        <pc:sldMkLst>
          <pc:docMk/>
          <pc:sldMk cId="2623964917" sldId="258"/>
        </pc:sldMkLst>
        <pc:graphicFrameChg chg="mod modGraphic">
          <ac:chgData name="Katri Sarlund" userId="c85f864c-318c-49ac-ad75-aa14a143cc52" providerId="ADAL" clId="{93AEC804-9C49-4174-9780-B42DFD06572A}" dt="2022-10-23T20:23:20.771" v="10" actId="14100"/>
          <ac:graphicFrameMkLst>
            <pc:docMk/>
            <pc:sldMk cId="2623964917" sldId="258"/>
            <ac:graphicFrameMk id="52297" creationId="{00000000-0000-0000-0000-000000000000}"/>
          </ac:graphicFrameMkLst>
        </pc:graphicFrameChg>
      </pc:sldChg>
      <pc:sldChg chg="modSp">
        <pc:chgData name="Katri Sarlund" userId="c85f864c-318c-49ac-ad75-aa14a143cc52" providerId="ADAL" clId="{93AEC804-9C49-4174-9780-B42DFD06572A}" dt="2022-10-23T20:23:05.587" v="6" actId="1076"/>
        <pc:sldMkLst>
          <pc:docMk/>
          <pc:sldMk cId="3043653221" sldId="260"/>
        </pc:sld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1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3:05.587" v="6" actId="1076"/>
          <ac:spMkLst>
            <pc:docMk/>
            <pc:sldMk cId="3043653221" sldId="260"/>
            <ac:spMk id="27652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4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5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6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043653221" sldId="260"/>
            <ac:spMk id="27657" creationId="{00000000-0000-0000-0000-000000000000}"/>
          </ac:spMkLst>
        </pc:sp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3043653221" sldId="260"/>
            <ac:picMk id="27650" creationId="{00000000-0000-0000-0000-000000000000}"/>
          </ac:picMkLst>
        </pc:pic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3043653221" sldId="260"/>
            <ac:picMk id="27658" creationId="{00000000-0000-0000-0000-000000000000}"/>
          </ac:picMkLst>
        </pc:pic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3043653221" sldId="260"/>
            <ac:picMk id="27659" creationId="{00000000-0000-0000-0000-000000000000}"/>
          </ac:picMkLst>
        </pc:picChg>
      </pc:sldChg>
      <pc:sldChg chg="modSp">
        <pc:chgData name="Katri Sarlund" userId="c85f864c-318c-49ac-ad75-aa14a143cc52" providerId="ADAL" clId="{93AEC804-9C49-4174-9780-B42DFD06572A}" dt="2022-10-23T20:23:29.300" v="12" actId="14100"/>
        <pc:sldMkLst>
          <pc:docMk/>
          <pc:sldMk cId="3191053441" sldId="263"/>
        </pc:sldMkLst>
        <pc:spChg chg="mod">
          <ac:chgData name="Katri Sarlund" userId="c85f864c-318c-49ac-ad75-aa14a143cc52" providerId="ADAL" clId="{93AEC804-9C49-4174-9780-B42DFD06572A}" dt="2022-10-23T20:23:29.300" v="12" actId="14100"/>
          <ac:spMkLst>
            <pc:docMk/>
            <pc:sldMk cId="3191053441" sldId="263"/>
            <ac:spMk id="19458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59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2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4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5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6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7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8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3191053441" sldId="263"/>
            <ac:spMk id="19469" creationId="{00000000-0000-0000-0000-000000000000}"/>
          </ac:spMkLst>
        </pc:sp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3191053441" sldId="263"/>
            <ac:picMk id="19460" creationId="{00000000-0000-0000-0000-000000000000}"/>
          </ac:picMkLst>
        </pc:pic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3191053441" sldId="263"/>
            <ac:picMk id="19461" creationId="{00000000-0000-0000-0000-000000000000}"/>
          </ac:picMkLst>
        </pc:picChg>
      </pc:sldChg>
      <pc:sldChg chg="modSp">
        <pc:chgData name="Katri Sarlund" userId="c85f864c-318c-49ac-ad75-aa14a143cc52" providerId="ADAL" clId="{93AEC804-9C49-4174-9780-B42DFD06572A}" dt="2022-10-23T20:23:44.721" v="15" actId="255"/>
        <pc:sldMkLst>
          <pc:docMk/>
          <pc:sldMk cId="1941194034" sldId="265"/>
        </pc:sld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941194034" sldId="265"/>
            <ac:spMk id="32770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3:44.721" v="15" actId="255"/>
          <ac:spMkLst>
            <pc:docMk/>
            <pc:sldMk cId="1941194034" sldId="265"/>
            <ac:spMk id="32771" creationId="{00000000-0000-0000-0000-000000000000}"/>
          </ac:spMkLst>
        </pc:spChg>
      </pc:sldChg>
      <pc:sldChg chg="modSp">
        <pc:chgData name="Katri Sarlund" userId="c85f864c-318c-49ac-ad75-aa14a143cc52" providerId="ADAL" clId="{93AEC804-9C49-4174-9780-B42DFD06572A}" dt="2022-10-23T20:24:08.432" v="20" actId="1036"/>
        <pc:sldMkLst>
          <pc:docMk/>
          <pc:sldMk cId="2402225353" sldId="267"/>
        </pc:sld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402225353" sldId="267"/>
            <ac:spMk id="68610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4:08.432" v="20" actId="1036"/>
          <ac:spMkLst>
            <pc:docMk/>
            <pc:sldMk cId="2402225353" sldId="267"/>
            <ac:spMk id="68611" creationId="{00000000-0000-0000-0000-000000000000}"/>
          </ac:spMkLst>
        </pc:spChg>
      </pc:sldChg>
      <pc:sldChg chg="modSp">
        <pc:chgData name="Katri Sarlund" userId="c85f864c-318c-49ac-ad75-aa14a143cc52" providerId="ADAL" clId="{93AEC804-9C49-4174-9780-B42DFD06572A}" dt="2022-10-23T20:24:41.027" v="28" actId="1076"/>
        <pc:sldMkLst>
          <pc:docMk/>
          <pc:sldMk cId="2978491738" sldId="269"/>
        </pc:sld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0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4:28.737" v="26" actId="27636"/>
          <ac:spMkLst>
            <pc:docMk/>
            <pc:sldMk cId="2978491738" sldId="269"/>
            <ac:spMk id="63491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5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6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7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8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499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500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501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502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50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2978491738" sldId="269"/>
            <ac:spMk id="63504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4:41.027" v="28" actId="1076"/>
          <ac:spMkLst>
            <pc:docMk/>
            <pc:sldMk cId="2978491738" sldId="269"/>
            <ac:spMk id="63505" creationId="{00000000-0000-0000-0000-000000000000}"/>
          </ac:spMkLst>
        </pc:sp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2978491738" sldId="269"/>
            <ac:picMk id="63492" creationId="{00000000-0000-0000-0000-000000000000}"/>
          </ac:picMkLst>
        </pc:picChg>
      </pc:sldChg>
      <pc:sldChg chg="modSp">
        <pc:chgData name="Katri Sarlund" userId="c85f864c-318c-49ac-ad75-aa14a143cc52" providerId="ADAL" clId="{93AEC804-9C49-4174-9780-B42DFD06572A}" dt="2022-10-23T20:25:16.266" v="33" actId="6549"/>
        <pc:sldMkLst>
          <pc:docMk/>
          <pc:sldMk cId="1094052512" sldId="271"/>
        </pc:sld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0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1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2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4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5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6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k cId="1094052512" sldId="271"/>
            <ac:spMk id="55307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5:16.266" v="33" actId="6549"/>
          <ac:spMkLst>
            <pc:docMk/>
            <pc:sldMk cId="1094052512" sldId="271"/>
            <ac:spMk id="55308" creationId="{00000000-0000-0000-0000-000000000000}"/>
          </ac:spMkLst>
        </pc:spChg>
        <pc:picChg chg="mod">
          <ac:chgData name="Katri Sarlund" userId="c85f864c-318c-49ac-ad75-aa14a143cc52" providerId="ADAL" clId="{93AEC804-9C49-4174-9780-B42DFD06572A}" dt="2022-10-23T20:22:56.900" v="4"/>
          <ac:picMkLst>
            <pc:docMk/>
            <pc:sldMk cId="1094052512" sldId="271"/>
            <ac:picMk id="55299" creationId="{00000000-0000-0000-0000-000000000000}"/>
          </ac:picMkLst>
        </pc:picChg>
      </pc:sldChg>
      <pc:sldMasterChg chg="modSp modSldLayout">
        <pc:chgData name="Katri Sarlund" userId="c85f864c-318c-49ac-ad75-aa14a143cc52" providerId="ADAL" clId="{93AEC804-9C49-4174-9780-B42DFD06572A}" dt="2022-10-23T20:22:56.900" v="4"/>
        <pc:sldMasterMkLst>
          <pc:docMk/>
          <pc:sldMasterMk cId="364370956" sldId="2147483648"/>
        </pc:sldMasterMkLst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asterMk cId="364370956" sldId="2147483648"/>
            <ac:spMk id="2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asterMk cId="364370956" sldId="2147483648"/>
            <ac:spMk id="3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asterMk cId="364370956" sldId="2147483648"/>
            <ac:spMk id="4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asterMk cId="364370956" sldId="2147483648"/>
            <ac:spMk id="5" creationId="{00000000-0000-0000-0000-000000000000}"/>
          </ac:spMkLst>
        </pc:spChg>
        <pc:spChg chg="mod">
          <ac:chgData name="Katri Sarlund" userId="c85f864c-318c-49ac-ad75-aa14a143cc52" providerId="ADAL" clId="{93AEC804-9C49-4174-9780-B42DFD06572A}" dt="2022-10-23T20:22:56.900" v="4"/>
          <ac:spMkLst>
            <pc:docMk/>
            <pc:sldMasterMk cId="364370956" sldId="2147483648"/>
            <ac:spMk id="6" creationId="{00000000-0000-0000-0000-000000000000}"/>
          </ac:spMkLst>
        </pc:sp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63464179" sldId="2147483649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63464179" sldId="2147483649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63464179" sldId="2147483649"/>
              <ac:spMk id="3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2867940322" sldId="2147483651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867940322" sldId="2147483651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867940322" sldId="2147483651"/>
              <ac:spMk id="3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932462812" sldId="2147483652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932462812" sldId="2147483652"/>
              <ac:spMk id="3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932462812" sldId="2147483652"/>
              <ac:spMk id="4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2945289820" sldId="2147483653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945289820" sldId="2147483653"/>
              <ac:spMk id="3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945289820" sldId="2147483653"/>
              <ac:spMk id="4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945289820" sldId="2147483653"/>
              <ac:spMk id="5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2945289820" sldId="2147483653"/>
              <ac:spMk id="6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1895671682" sldId="2147483656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1895671682" sldId="2147483656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1895671682" sldId="2147483656"/>
              <ac:spMk id="3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1895671682" sldId="2147483656"/>
              <ac:spMk id="4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3794558280" sldId="2147483657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794558280" sldId="2147483657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794558280" sldId="2147483657"/>
              <ac:spMk id="3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794558280" sldId="2147483657"/>
              <ac:spMk id="4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3639582688" sldId="2147483659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639582688" sldId="2147483659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639582688" sldId="2147483659"/>
              <ac:spMk id="3" creationId="{00000000-0000-0000-0000-000000000000}"/>
            </ac:spMkLst>
          </pc:spChg>
        </pc:sldLayoutChg>
        <pc:sldLayoutChg chg="modSp">
          <pc:chgData name="Katri Sarlund" userId="c85f864c-318c-49ac-ad75-aa14a143cc52" providerId="ADAL" clId="{93AEC804-9C49-4174-9780-B42DFD06572A}" dt="2022-10-23T20:22:56.900" v="4"/>
          <pc:sldLayoutMkLst>
            <pc:docMk/>
            <pc:sldMasterMk cId="364370956" sldId="2147483648"/>
            <pc:sldLayoutMk cId="3644912921" sldId="2147483660"/>
          </pc:sldLayoutMkLst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644912921" sldId="2147483660"/>
              <ac:spMk id="2" creationId="{00000000-0000-0000-0000-000000000000}"/>
            </ac:spMkLst>
          </pc:spChg>
          <pc:spChg chg="mod">
            <ac:chgData name="Katri Sarlund" userId="c85f864c-318c-49ac-ad75-aa14a143cc52" providerId="ADAL" clId="{93AEC804-9C49-4174-9780-B42DFD06572A}" dt="2022-10-23T20:22:56.900" v="4"/>
            <ac:spMkLst>
              <pc:docMk/>
              <pc:sldMasterMk cId="364370956" sldId="2147483648"/>
              <pc:sldLayoutMk cId="3644912921" sldId="2147483660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6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5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58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10363200" cy="44958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1BD92-BF12-477D-9A78-40D42E9B7D8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491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18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94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46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28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59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126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567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55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7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Kertaustehtävien</a:t>
            </a:r>
            <a:br>
              <a:rPr lang="fi-FI" dirty="0"/>
            </a:br>
            <a:r>
              <a:rPr lang="fi-FI" dirty="0"/>
              <a:t>vastaukset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Kappaleet 11-16</a:t>
            </a:r>
          </a:p>
        </p:txBody>
      </p:sp>
    </p:spTree>
    <p:extLst>
      <p:ext uri="{BB962C8B-B14F-4D97-AF65-F5344CB8AC3E}">
        <p14:creationId xmlns:p14="http://schemas.microsoft.com/office/powerpoint/2010/main" val="51703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kehonumpirauhas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333376"/>
            <a:ext cx="2581275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5375276" y="228600"/>
            <a:ext cx="4606925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dirty="0"/>
              <a:t>1. Hormonit: vastaus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731831" y="1245394"/>
            <a:ext cx="7201518" cy="5043487"/>
          </a:xfrm>
        </p:spPr>
        <p:txBody>
          <a:bodyPr>
            <a:noAutofit/>
          </a:bodyPr>
          <a:lstStyle/>
          <a:p>
            <a:pPr marL="381000" indent="-381000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fi-FI" altLang="fi-FI" sz="1800" dirty="0"/>
              <a:t>1 aivolisäke, 2 kilpirauhanen, 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None/>
            </a:pPr>
            <a:r>
              <a:rPr lang="fi-FI" altLang="fi-FI" sz="1800" dirty="0"/>
              <a:t>	3 lisämunuaiset, 4 haiman solusaarekkeet, 5 sukupuolirauhaset (munarauhaset, kivekset)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None/>
            </a:pPr>
            <a:endParaRPr lang="fi-FI" altLang="fi-FI" sz="1800" dirty="0"/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2.	1 useita hormoneja, mm. kasvuhormonia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2 tyroksiinia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3 ydin adrenaliinia, kuori useita hormoneja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4 insuliinia</a:t>
            </a:r>
          </a:p>
          <a:p>
            <a:pPr marL="381000" indent="-381000">
              <a:lnSpc>
                <a:spcPct val="90000"/>
              </a:lnSpc>
              <a:buNone/>
            </a:pPr>
            <a:endParaRPr lang="fi-FI" altLang="fi-FI" sz="1800" dirty="0"/>
          </a:p>
          <a:p>
            <a:pPr marL="381000" indent="-381000">
              <a:lnSpc>
                <a:spcPct val="90000"/>
              </a:lnSpc>
              <a:buFontTx/>
              <a:buAutoNum type="arabicPeriod" startAt="3"/>
            </a:pPr>
            <a:r>
              <a:rPr lang="fi-FI" altLang="fi-FI" sz="1800" dirty="0"/>
              <a:t>Aivolisäkkeen hormonit säätelevät muiden umpirauhasten toimintaa. Kasvuhormoni säätelee pituuskasvua.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Tyroksiini säätelee elintoimintojen vilkkautta.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Adrenaliini tehostaa aivojen ja lihasten suorituskykyä. Muut hormonit säätelevät monien aineiden pitoisuuksia.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	Insuliini säätelee veren sokeritasapainoa.</a:t>
            </a:r>
          </a:p>
          <a:p>
            <a:pPr marL="381000" indent="-381000">
              <a:lnSpc>
                <a:spcPct val="90000"/>
              </a:lnSpc>
              <a:buNone/>
            </a:pPr>
            <a:endParaRPr lang="fi-FI" altLang="fi-FI" sz="1800" dirty="0"/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4.	Umpirauhaset erittävät hormoneja verenkiertoon. </a:t>
            </a:r>
          </a:p>
        </p:txBody>
      </p:sp>
      <p:sp>
        <p:nvSpPr>
          <p:cNvPr id="27653" name="Oval 6"/>
          <p:cNvSpPr>
            <a:spLocks noChangeArrowheads="1"/>
          </p:cNvSpPr>
          <p:nvPr/>
        </p:nvSpPr>
        <p:spPr bwMode="auto">
          <a:xfrm>
            <a:off x="4224339" y="549275"/>
            <a:ext cx="338137" cy="338138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1</a:t>
            </a:r>
          </a:p>
        </p:txBody>
      </p:sp>
      <p:sp>
        <p:nvSpPr>
          <p:cNvPr id="27654" name="Oval 7"/>
          <p:cNvSpPr>
            <a:spLocks noChangeArrowheads="1"/>
          </p:cNvSpPr>
          <p:nvPr/>
        </p:nvSpPr>
        <p:spPr bwMode="auto">
          <a:xfrm>
            <a:off x="4079875" y="1052514"/>
            <a:ext cx="338138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2</a:t>
            </a:r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2279650" y="2420939"/>
            <a:ext cx="338138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3</a:t>
            </a:r>
          </a:p>
        </p:txBody>
      </p:sp>
      <p:sp>
        <p:nvSpPr>
          <p:cNvPr id="27656" name="Oval 9"/>
          <p:cNvSpPr>
            <a:spLocks noChangeArrowheads="1"/>
          </p:cNvSpPr>
          <p:nvPr/>
        </p:nvSpPr>
        <p:spPr bwMode="auto">
          <a:xfrm>
            <a:off x="3575050" y="2349500"/>
            <a:ext cx="338138" cy="338138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4</a:t>
            </a:r>
          </a:p>
        </p:txBody>
      </p:sp>
      <p:sp>
        <p:nvSpPr>
          <p:cNvPr id="27657" name="Oval 10"/>
          <p:cNvSpPr>
            <a:spLocks noChangeArrowheads="1"/>
          </p:cNvSpPr>
          <p:nvPr/>
        </p:nvSpPr>
        <p:spPr bwMode="auto">
          <a:xfrm>
            <a:off x="3432175" y="3429000"/>
            <a:ext cx="338138" cy="338138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5</a:t>
            </a:r>
          </a:p>
        </p:txBody>
      </p:sp>
      <p:pic>
        <p:nvPicPr>
          <p:cNvPr id="27658" name="Picture 11" descr="avorauha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5300663"/>
            <a:ext cx="1677988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9" name="Picture 12" descr="umpirauhan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076701"/>
            <a:ext cx="22336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65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2. Taulukko hormoneista</a:t>
            </a:r>
          </a:p>
        </p:txBody>
      </p:sp>
      <p:graphicFrame>
        <p:nvGraphicFramePr>
          <p:cNvPr id="52297" name="Group 7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88717525"/>
              </p:ext>
            </p:extLst>
          </p:nvPr>
        </p:nvGraphicFramePr>
        <p:xfrm>
          <a:off x="695400" y="1052514"/>
          <a:ext cx="11017224" cy="5095879"/>
        </p:xfrm>
        <a:graphic>
          <a:graphicData uri="http://schemas.openxmlformats.org/drawingml/2006/table">
            <a:tbl>
              <a:tblPr/>
              <a:tblGrid>
                <a:gridCol w="2634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5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Umpirauhanen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Hormoni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Vaikutus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Aivolisäke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useita hormoneja,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kasvuhormoni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Säätelevät muiden umpirauhasten toimintaa. Kasvuhormoni säätelee pituuskasvua.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Kilpirauhanen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tyroksiini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Säätelee elintoimintojen vilkkautta.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Lisämunuaisen ydin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adrenaliini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Tehostaa lihasten ja aivojen suorituskykyä. Käynnistää valmiuden selvitä vaaratilanteesta.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5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Lisämunuaisen kuori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kortikoidit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Säätelevät esim. sokerien, suolojen ja kalsiumin pitoisuuksia.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Haiman soluryhmät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insuliini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Säätelee elimistön sokeritasapainoa.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Munarauhaset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estrogeeni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Käynnistää munasolujen tuotannon murrosiässä ja saa aikaan naiselliset piirteet.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7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Kivekset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testosteroni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Käynnistää siittiöiden tuotannon ja saa aikaan miehen sukupuolipiirteet.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96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9416" y="3717032"/>
            <a:ext cx="10369152" cy="3085406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None/>
            </a:pPr>
            <a:r>
              <a:rPr lang="fi-FI" altLang="fi-FI" sz="1800" dirty="0"/>
              <a:t>1.	</a:t>
            </a:r>
            <a:r>
              <a:rPr lang="fi-FI" altLang="fi-FI" sz="2000" dirty="0"/>
              <a:t>Nimeä 1 solukeskus, 2 tuma, 3 tuojahaarake, 4 viejähaarake.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2000" dirty="0"/>
              <a:t>2. 	Hermosto jaetaan keskushermostoon ja ääreishermostoon.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2000" dirty="0"/>
              <a:t>3. 	a) Refleksi: 1) Aistinsoluissa syntyy ärsyke. 2) Impulssi kulkee tuntohermosolua pitkin selkäytimeen. 3) Selkäytimestä impulssi siirtyy liikehermosolua pitkin lihaksiin. 4) Esim. jalka tai käsi liikkuu. 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sz="2000" dirty="0"/>
              <a:t>4. 	Viejähaarakkeet muodostavat kimppuja, kimput hermon. Eristävä sidekudos ympäröi kutakin viejähaaraketta, hermosolukimppuja ja koko hermoa. Sidekudoksen seassa kulkee myös verisuonia.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1965206" y="70783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dirty="0"/>
              <a:t>3. Hermosto: vastaus</a:t>
            </a:r>
          </a:p>
        </p:txBody>
      </p:sp>
      <p:pic>
        <p:nvPicPr>
          <p:cNvPr id="19460" name="Picture 4" descr="hermosol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1196976"/>
            <a:ext cx="4105275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reflek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9" y="981076"/>
            <a:ext cx="34194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Oval 7"/>
          <p:cNvSpPr>
            <a:spLocks noChangeArrowheads="1"/>
          </p:cNvSpPr>
          <p:nvPr/>
        </p:nvSpPr>
        <p:spPr bwMode="auto">
          <a:xfrm>
            <a:off x="2424113" y="836613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1</a:t>
            </a:r>
          </a:p>
        </p:txBody>
      </p:sp>
      <p:sp>
        <p:nvSpPr>
          <p:cNvPr id="19463" name="Oval 8"/>
          <p:cNvSpPr>
            <a:spLocks noChangeArrowheads="1"/>
          </p:cNvSpPr>
          <p:nvPr/>
        </p:nvSpPr>
        <p:spPr bwMode="auto">
          <a:xfrm>
            <a:off x="3432176" y="9810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3</a:t>
            </a:r>
          </a:p>
        </p:txBody>
      </p:sp>
      <p:sp>
        <p:nvSpPr>
          <p:cNvPr id="19464" name="Oval 9"/>
          <p:cNvSpPr>
            <a:spLocks noChangeArrowheads="1"/>
          </p:cNvSpPr>
          <p:nvPr/>
        </p:nvSpPr>
        <p:spPr bwMode="auto">
          <a:xfrm>
            <a:off x="2063751" y="17732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 dirty="0">
                <a:latin typeface="Verdana" pitchFamily="34" charset="0"/>
              </a:rPr>
              <a:t>2</a:t>
            </a:r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>
            <a:off x="2640013" y="1196976"/>
            <a:ext cx="360362" cy="3603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466" name="Line 11"/>
          <p:cNvSpPr>
            <a:spLocks noChangeShapeType="1"/>
          </p:cNvSpPr>
          <p:nvPr/>
        </p:nvSpPr>
        <p:spPr bwMode="auto">
          <a:xfrm flipV="1">
            <a:off x="2424113" y="1628775"/>
            <a:ext cx="64770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467" name="Line 12"/>
          <p:cNvSpPr>
            <a:spLocks noChangeShapeType="1"/>
          </p:cNvSpPr>
          <p:nvPr/>
        </p:nvSpPr>
        <p:spPr bwMode="auto">
          <a:xfrm flipH="1">
            <a:off x="3432176" y="1341439"/>
            <a:ext cx="144463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468" name="Oval 13"/>
          <p:cNvSpPr>
            <a:spLocks noChangeArrowheads="1"/>
          </p:cNvSpPr>
          <p:nvPr/>
        </p:nvSpPr>
        <p:spPr bwMode="auto">
          <a:xfrm>
            <a:off x="4008438" y="981076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4</a:t>
            </a:r>
          </a:p>
        </p:txBody>
      </p:sp>
      <p:sp>
        <p:nvSpPr>
          <p:cNvPr id="19469" name="Line 14"/>
          <p:cNvSpPr>
            <a:spLocks noChangeShapeType="1"/>
          </p:cNvSpPr>
          <p:nvPr/>
        </p:nvSpPr>
        <p:spPr bwMode="auto">
          <a:xfrm flipH="1">
            <a:off x="4079875" y="1341438"/>
            <a:ext cx="71438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1053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054850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4. Aivot: vastaus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392" y="1268414"/>
            <a:ext cx="10729191" cy="4827587"/>
          </a:xfrm>
        </p:spPr>
        <p:txBody>
          <a:bodyPr>
            <a:noAutofit/>
          </a:bodyPr>
          <a:lstStyle/>
          <a:p>
            <a:pPr marL="381000" indent="-381000">
              <a:buFontTx/>
              <a:buAutoNum type="arabicPeriod"/>
            </a:pPr>
            <a:r>
              <a:rPr lang="fi-FI" altLang="fi-FI" sz="2400" dirty="0"/>
              <a:t>1 isoaivot, 2 väliaivot, 3 keskiaivot, 4 aivosilta, </a:t>
            </a:r>
          </a:p>
          <a:p>
            <a:pPr marL="381000" indent="-381000">
              <a:buNone/>
            </a:pPr>
            <a:r>
              <a:rPr lang="fi-FI" altLang="fi-FI" sz="2400" dirty="0"/>
              <a:t>	5 pikkuaivot, 6 ydinjatke, 7 selkäydin.</a:t>
            </a:r>
          </a:p>
          <a:p>
            <a:pPr marL="381000" indent="-381000">
              <a:buFontTx/>
              <a:buAutoNum type="arabicPeriod" startAt="2"/>
            </a:pPr>
            <a:r>
              <a:rPr lang="fi-FI" altLang="fi-FI" sz="2400" dirty="0"/>
              <a:t>1 Isoaivoissa tapahtuu ajattelu ja oppiminen. Siellä sijaitsevat aistinalueet.</a:t>
            </a:r>
          </a:p>
          <a:p>
            <a:pPr marL="381000" indent="-381000">
              <a:buNone/>
            </a:pPr>
            <a:r>
              <a:rPr lang="fi-FI" altLang="fi-FI" sz="2400" dirty="0"/>
              <a:t>	5 Pikkuaivot säätelevät monia tiedostamattomia toimintoja esim. liikkeiden hienosäätöä.</a:t>
            </a:r>
          </a:p>
          <a:p>
            <a:pPr marL="381000" indent="-381000">
              <a:buNone/>
            </a:pPr>
            <a:r>
              <a:rPr lang="fi-FI" altLang="fi-FI" sz="2400" dirty="0"/>
              <a:t>	6 Ydinjatke säätelee joitakin tahdosta riippumattomia toimintoja esim. hengitystä.</a:t>
            </a:r>
          </a:p>
          <a:p>
            <a:pPr marL="381000" indent="-381000">
              <a:buNone/>
            </a:pPr>
            <a:r>
              <a:rPr lang="fi-FI" altLang="fi-FI" sz="2400" dirty="0"/>
              <a:t>	7 Selkäydin välittää impulsseja aivojen ja ääreishermoston välillä.</a:t>
            </a:r>
          </a:p>
          <a:p>
            <a:pPr marL="381000" indent="-381000">
              <a:buNone/>
            </a:pPr>
            <a:r>
              <a:rPr lang="fi-FI" altLang="fi-FI" sz="2400" dirty="0"/>
              <a:t>3.	Osat 2, 3 ja 4 muodostavat aivorungon.</a:t>
            </a:r>
          </a:p>
          <a:p>
            <a:pPr marL="381000" indent="-381000">
              <a:buNone/>
            </a:pPr>
            <a:r>
              <a:rPr lang="fi-FI" altLang="fi-FI" sz="2400" dirty="0"/>
              <a:t>4.	Autonominen hermosto säätelee tahdosta riippumattomia toimintoja toinen osa kiihdyttää toimintoja ja toinen toimii enemmän levon aikana.</a:t>
            </a:r>
          </a:p>
        </p:txBody>
      </p:sp>
    </p:spTree>
    <p:extLst>
      <p:ext uri="{BB962C8B-B14F-4D97-AF65-F5344CB8AC3E}">
        <p14:creationId xmlns:p14="http://schemas.microsoft.com/office/powerpoint/2010/main" val="1941194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19513" y="228600"/>
            <a:ext cx="4392612" cy="914400"/>
          </a:xfrm>
        </p:spPr>
        <p:txBody>
          <a:bodyPr/>
          <a:lstStyle/>
          <a:p>
            <a:r>
              <a:rPr lang="fi-FI" altLang="fi-FI" dirty="0"/>
              <a:t>5. Aistit: vastaus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1384" y="1412776"/>
            <a:ext cx="11017224" cy="4608512"/>
          </a:xfrm>
        </p:spPr>
        <p:txBody>
          <a:bodyPr>
            <a:normAutofit fontScale="92500" lnSpcReduction="20000"/>
          </a:bodyPr>
          <a:lstStyle/>
          <a:p>
            <a:pPr marL="381000" indent="-381000">
              <a:lnSpc>
                <a:spcPct val="90000"/>
              </a:lnSpc>
              <a:buFontTx/>
              <a:buAutoNum type="arabicPeriod"/>
            </a:pPr>
            <a:r>
              <a:rPr lang="fi-FI" altLang="fi-FI" dirty="0"/>
              <a:t>Ihon tehtävät: 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	1) Suojaa säteilyltä, kemiallisilta aineilta, iskuilta ja mikrobeilta. 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	2) Erittää hikeä ja talia suojaksi.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	3) Aistii kosketusta, painetta, kylmää, lämpöä ja kipua.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	4) Säätelee lämpötilaa supistamalla ja laajentamalla hiussuonia.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2.	Hajuaistimus syntyy kun hengitysilman mukana joutuu molekyylejä nenäonteloon ja ne ärsyttävät hajuaistinsoluja, joista lähtee hermoimpulssi aivojen aistinalueelle.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4.	Makuaistimus syntyy maku- ja hajuaistin yhteistyönä. (Makusolut ärtyvät ruokaan liuenneista makuaineista ja hajusolut kuten kohdassa 3.)</a:t>
            </a:r>
            <a:endParaRPr lang="fi-FI" altLang="fi-FI" sz="1200" dirty="0"/>
          </a:p>
        </p:txBody>
      </p:sp>
    </p:spTree>
    <p:extLst>
      <p:ext uri="{BB962C8B-B14F-4D97-AF65-F5344CB8AC3E}">
        <p14:creationId xmlns:p14="http://schemas.microsoft.com/office/powerpoint/2010/main" val="240222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228600"/>
            <a:ext cx="7558087" cy="914400"/>
          </a:xfrm>
        </p:spPr>
        <p:txBody>
          <a:bodyPr/>
          <a:lstStyle/>
          <a:p>
            <a:r>
              <a:rPr lang="fi-FI" altLang="fi-FI" dirty="0"/>
              <a:t>6. Näkö: vastaus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1384" y="3933826"/>
            <a:ext cx="11161240" cy="2232025"/>
          </a:xfrm>
        </p:spPr>
        <p:txBody>
          <a:bodyPr>
            <a:normAutofit lnSpcReduction="10000"/>
          </a:bodyPr>
          <a:lstStyle/>
          <a:p>
            <a:pPr marL="381000" indent="-381000" eaLnBrk="0" hangingPunct="0">
              <a:spcBef>
                <a:spcPct val="0"/>
              </a:spcBef>
              <a:buNone/>
            </a:pPr>
            <a:r>
              <a:rPr lang="fi-FI" altLang="fi-FI" sz="1800" dirty="0"/>
              <a:t>2. 	</a:t>
            </a:r>
            <a:r>
              <a:rPr lang="fi-FI" altLang="fi-FI" sz="2400" dirty="0"/>
              <a:t>Näköaistimuksen synty: Sarveiskalvo, kammiovesi ja linssi taittavat valoa. Aistinsolut ärtyvät. Impulssit kulkevat näköhermoa pitkin aivoihin. Aivot muodostavat kuvan.</a:t>
            </a:r>
            <a:endParaRPr lang="fi-FI" altLang="fi-FI" sz="2400" i="1" dirty="0"/>
          </a:p>
          <a:p>
            <a:pPr marL="381000" indent="-381000">
              <a:spcBef>
                <a:spcPct val="0"/>
              </a:spcBef>
              <a:buFontTx/>
              <a:buAutoNum type="arabicPeriod" startAt="3"/>
            </a:pPr>
            <a:r>
              <a:rPr lang="fi-FI" altLang="fi-FI" sz="2400" dirty="0">
                <a:cs typeface="Arial" charset="0"/>
              </a:rPr>
              <a:t>Värikalvo päästää kaiken mahdollisen valon silmään. Verkkokalvon reunaosan sauvasolut ärtyvät ja erittävät näköpurppuraa. Silmä sopeutuu hämärään.</a:t>
            </a:r>
          </a:p>
          <a:p>
            <a:pPr marL="381000" indent="-381000">
              <a:spcBef>
                <a:spcPct val="0"/>
              </a:spcBef>
              <a:buFontTx/>
              <a:buAutoNum type="arabicPeriod" startAt="3"/>
            </a:pPr>
            <a:r>
              <a:rPr lang="fi-FI" altLang="fi-FI" sz="2400" dirty="0">
                <a:cs typeface="Arial" charset="0"/>
              </a:rPr>
              <a:t>Kolmiulotteinen kuva muodostuu kahden silmän muodostamista kuvista, jotka aivot yhdistävät.</a:t>
            </a:r>
          </a:p>
        </p:txBody>
      </p:sp>
      <p:pic>
        <p:nvPicPr>
          <p:cNvPr id="63492" name="Picture 4" descr="sil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1268413"/>
            <a:ext cx="3024188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3" name="Oval 5"/>
          <p:cNvSpPr>
            <a:spLocks noChangeArrowheads="1"/>
          </p:cNvSpPr>
          <p:nvPr/>
        </p:nvSpPr>
        <p:spPr bwMode="auto">
          <a:xfrm>
            <a:off x="6600826" y="22050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1</a:t>
            </a:r>
          </a:p>
        </p:txBody>
      </p:sp>
      <p:sp>
        <p:nvSpPr>
          <p:cNvPr id="63495" name="Oval 7"/>
          <p:cNvSpPr>
            <a:spLocks noChangeArrowheads="1"/>
          </p:cNvSpPr>
          <p:nvPr/>
        </p:nvSpPr>
        <p:spPr bwMode="auto">
          <a:xfrm>
            <a:off x="7104063" y="2492376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2</a:t>
            </a:r>
          </a:p>
        </p:txBody>
      </p:sp>
      <p:sp>
        <p:nvSpPr>
          <p:cNvPr id="63496" name="Oval 8"/>
          <p:cNvSpPr>
            <a:spLocks noChangeArrowheads="1"/>
          </p:cNvSpPr>
          <p:nvPr/>
        </p:nvSpPr>
        <p:spPr bwMode="auto">
          <a:xfrm>
            <a:off x="7319963" y="21336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3</a:t>
            </a:r>
          </a:p>
        </p:txBody>
      </p:sp>
      <p:sp>
        <p:nvSpPr>
          <p:cNvPr id="63497" name="Oval 9"/>
          <p:cNvSpPr>
            <a:spLocks noChangeArrowheads="1"/>
          </p:cNvSpPr>
          <p:nvPr/>
        </p:nvSpPr>
        <p:spPr bwMode="auto">
          <a:xfrm>
            <a:off x="8040688" y="1700213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5</a:t>
            </a:r>
          </a:p>
        </p:txBody>
      </p:sp>
      <p:sp>
        <p:nvSpPr>
          <p:cNvPr id="63498" name="Oval 10"/>
          <p:cNvSpPr>
            <a:spLocks noChangeArrowheads="1"/>
          </p:cNvSpPr>
          <p:nvPr/>
        </p:nvSpPr>
        <p:spPr bwMode="auto">
          <a:xfrm>
            <a:off x="9409113" y="26368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8</a:t>
            </a:r>
          </a:p>
        </p:txBody>
      </p:sp>
      <p:sp>
        <p:nvSpPr>
          <p:cNvPr id="63499" name="Oval 11"/>
          <p:cNvSpPr>
            <a:spLocks noChangeArrowheads="1"/>
          </p:cNvSpPr>
          <p:nvPr/>
        </p:nvSpPr>
        <p:spPr bwMode="auto">
          <a:xfrm>
            <a:off x="8401051" y="22050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7</a:t>
            </a:r>
          </a:p>
        </p:txBody>
      </p:sp>
      <p:sp>
        <p:nvSpPr>
          <p:cNvPr id="63500" name="Oval 12"/>
          <p:cNvSpPr>
            <a:spLocks noChangeArrowheads="1"/>
          </p:cNvSpPr>
          <p:nvPr/>
        </p:nvSpPr>
        <p:spPr bwMode="auto">
          <a:xfrm>
            <a:off x="8401051" y="26368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6</a:t>
            </a:r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 flipV="1">
            <a:off x="8401050" y="1773239"/>
            <a:ext cx="43180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 flipV="1">
            <a:off x="8759826" y="2349500"/>
            <a:ext cx="288925" cy="71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 flipV="1">
            <a:off x="8759825" y="2636839"/>
            <a:ext cx="215900" cy="71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3504" name="Oval 16"/>
          <p:cNvSpPr>
            <a:spLocks noChangeArrowheads="1"/>
          </p:cNvSpPr>
          <p:nvPr/>
        </p:nvSpPr>
        <p:spPr bwMode="auto">
          <a:xfrm>
            <a:off x="7967663" y="25654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4</a:t>
            </a: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476487" y="366157"/>
            <a:ext cx="4681909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marL="0" indent="0">
              <a:spcBef>
                <a:spcPct val="20000"/>
              </a:spcBef>
            </a:pPr>
            <a:r>
              <a:rPr lang="fi-FI" altLang="fi-FI" sz="1800" dirty="0">
                <a:latin typeface="Verdana" pitchFamily="34" charset="0"/>
              </a:rPr>
              <a:t> </a:t>
            </a:r>
          </a:p>
          <a:p>
            <a:r>
              <a:rPr lang="fi-FI" altLang="fi-FI" dirty="0">
                <a:latin typeface="Verdana" pitchFamily="34" charset="0"/>
              </a:rPr>
              <a:t>1 sarveiskalvo</a:t>
            </a:r>
          </a:p>
          <a:p>
            <a:r>
              <a:rPr lang="fi-FI" altLang="fi-FI" dirty="0">
                <a:latin typeface="Verdana" pitchFamily="34" charset="0"/>
              </a:rPr>
              <a:t>2 värikalvo</a:t>
            </a:r>
          </a:p>
          <a:p>
            <a:r>
              <a:rPr lang="fi-FI" altLang="fi-FI" dirty="0">
                <a:latin typeface="Verdana" pitchFamily="34" charset="0"/>
              </a:rPr>
              <a:t>3 linssi</a:t>
            </a:r>
          </a:p>
          <a:p>
            <a:r>
              <a:rPr lang="fi-FI" altLang="fi-FI" dirty="0">
                <a:latin typeface="Verdana" pitchFamily="34" charset="0"/>
              </a:rPr>
              <a:t>4 lasiainen</a:t>
            </a:r>
          </a:p>
          <a:p>
            <a:r>
              <a:rPr lang="fi-FI" altLang="fi-FI" dirty="0">
                <a:latin typeface="Verdana" pitchFamily="34" charset="0"/>
              </a:rPr>
              <a:t>5 verkkokalvo</a:t>
            </a:r>
          </a:p>
          <a:p>
            <a:r>
              <a:rPr lang="fi-FI" altLang="fi-FI" dirty="0">
                <a:latin typeface="Verdana" pitchFamily="34" charset="0"/>
              </a:rPr>
              <a:t>6 sokeapiste</a:t>
            </a:r>
          </a:p>
          <a:p>
            <a:r>
              <a:rPr lang="fi-FI" altLang="fi-FI" dirty="0">
                <a:latin typeface="Verdana" pitchFamily="34" charset="0"/>
              </a:rPr>
              <a:t>7 keltatäplä / keskikuoppa</a:t>
            </a:r>
          </a:p>
          <a:p>
            <a:r>
              <a:rPr lang="fi-FI" altLang="fi-FI" dirty="0">
                <a:latin typeface="Verdana" pitchFamily="34" charset="0"/>
              </a:rPr>
              <a:t>8 näköhermo</a:t>
            </a:r>
          </a:p>
        </p:txBody>
      </p:sp>
    </p:spTree>
    <p:extLst>
      <p:ext uri="{BB962C8B-B14F-4D97-AF65-F5344CB8AC3E}">
        <p14:creationId xmlns:p14="http://schemas.microsoft.com/office/powerpoint/2010/main" val="297849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7. Kuulo: vastaus</a:t>
            </a:r>
          </a:p>
        </p:txBody>
      </p:sp>
      <p:pic>
        <p:nvPicPr>
          <p:cNvPr id="55299" name="Picture 3" descr="korv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341439"/>
            <a:ext cx="3240087" cy="25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2424113" y="21336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1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3216276" y="25654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2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3863976" y="27082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3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4727576" y="27082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5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5087938" y="2276476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6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3792538" y="21336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4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4295776" y="17732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7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4727576" y="35004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8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5519738" y="1417638"/>
            <a:ext cx="6672262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>
              <a:buFontTx/>
              <a:buAutoNum type="arabicPeriod"/>
            </a:pPr>
            <a:r>
              <a:rPr lang="fi-FI" altLang="fi-FI" sz="1800" dirty="0">
                <a:latin typeface="Verdana" pitchFamily="34" charset="0"/>
              </a:rPr>
              <a:t>1 korvalehti, 2 </a:t>
            </a:r>
            <a:r>
              <a:rPr lang="fi-FI" altLang="fi-FI" sz="1800" dirty="0">
                <a:latin typeface="Verdana" pitchFamily="34" charset="0"/>
                <a:cs typeface="Arial" charset="0"/>
              </a:rPr>
              <a:t>korvakäytävä,</a:t>
            </a:r>
            <a:r>
              <a:rPr lang="fi-FI" altLang="fi-FI" sz="1800" dirty="0">
                <a:latin typeface="Verdana" pitchFamily="34" charset="0"/>
              </a:rPr>
              <a:t> </a:t>
            </a:r>
            <a:r>
              <a:rPr lang="fi-FI" altLang="fi-FI" sz="1800" dirty="0">
                <a:latin typeface="Verdana" pitchFamily="34" charset="0"/>
                <a:cs typeface="Arial" charset="0"/>
              </a:rPr>
              <a:t>3 tärykalvo, 4 kuuloluut</a:t>
            </a:r>
            <a:r>
              <a:rPr lang="fi-FI" altLang="fi-FI" sz="1800">
                <a:latin typeface="Verdana" pitchFamily="34" charset="0"/>
                <a:cs typeface="Arial" charset="0"/>
              </a:rPr>
              <a:t>, 5 </a:t>
            </a:r>
            <a:r>
              <a:rPr lang="fi-FI" altLang="fi-FI" sz="1800" dirty="0">
                <a:latin typeface="Verdana" pitchFamily="34" charset="0"/>
                <a:cs typeface="Arial" charset="0"/>
              </a:rPr>
              <a:t>simpukka, 6 kuulohermo,</a:t>
            </a:r>
            <a:r>
              <a:rPr lang="fi-FI" altLang="fi-FI" sz="1800" dirty="0">
                <a:latin typeface="Verdana" pitchFamily="34" charset="0"/>
              </a:rPr>
              <a:t> </a:t>
            </a:r>
          </a:p>
          <a:p>
            <a:r>
              <a:rPr lang="fi-FI" altLang="fi-FI" sz="1800" dirty="0">
                <a:latin typeface="Verdana" pitchFamily="34" charset="0"/>
              </a:rPr>
              <a:t>	7 kaaritiehyt, </a:t>
            </a:r>
            <a:r>
              <a:rPr lang="fi-FI" altLang="fi-FI" sz="1800" dirty="0">
                <a:latin typeface="Verdana" pitchFamily="34" charset="0"/>
                <a:cs typeface="Arial" charset="0"/>
              </a:rPr>
              <a:t>8 korvatorvi.</a:t>
            </a:r>
          </a:p>
          <a:p>
            <a:pPr>
              <a:spcBef>
                <a:spcPct val="50000"/>
              </a:spcBef>
            </a:pPr>
            <a:r>
              <a:rPr lang="fi-FI" altLang="fi-FI" sz="1800" dirty="0">
                <a:latin typeface="Verdana" pitchFamily="34" charset="0"/>
                <a:cs typeface="Arial" charset="0"/>
              </a:rPr>
              <a:t>2. 	Korvalehti kerää ääniaaltoja, ja johtaa ne korvakäytävään. Ääniaallot saavat tärykalvon tärähtelemään. Värähtely siirtyy välikorvan kuuloluiden kautta sisäkorvan simpukkaan. Siellä aistinsolut ärtyvät. Kuulohermoa pitkin lähtee impulssi isoaivojen kuuloalueelle, jossa aistimus syntyy.</a:t>
            </a:r>
          </a:p>
          <a:p>
            <a:pPr>
              <a:spcBef>
                <a:spcPct val="50000"/>
              </a:spcBef>
            </a:pPr>
            <a:r>
              <a:rPr lang="fi-FI" altLang="fi-FI" sz="1800" dirty="0">
                <a:latin typeface="Verdana" pitchFamily="34" charset="0"/>
                <a:cs typeface="Arial" charset="0"/>
              </a:rPr>
              <a:t>3. 	Tasapainoelimen aistinsolut sijaitsevat sisäkorvan kaarikäytävissä ja rakkuloissa. Kaarikäytävät ilmoittavat pään liikkeistä ja rakkulat pään asennosta.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i-FI" altLang="fi-FI" sz="1600" dirty="0">
              <a:latin typeface="Verdan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05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72D60517C314989D813E3C215F105" ma:contentTypeVersion="32" ma:contentTypeDescription="Create a new document." ma:contentTypeScope="" ma:versionID="027766b96abdf45913f39308751633b3">
  <xsd:schema xmlns:xsd="http://www.w3.org/2001/XMLSchema" xmlns:xs="http://www.w3.org/2001/XMLSchema" xmlns:p="http://schemas.microsoft.com/office/2006/metadata/properties" xmlns:ns3="bca42fc1-4880-40d4-8ef3-5377c753750d" xmlns:ns4="38de771e-5b7d-459a-b0ec-5eb01b48c5e9" targetNamespace="http://schemas.microsoft.com/office/2006/metadata/properties" ma:root="true" ma:fieldsID="0674ca00f0b5cc7f82a9e763fa6aa809" ns3:_="" ns4:_="">
    <xsd:import namespace="bca42fc1-4880-40d4-8ef3-5377c753750d"/>
    <xsd:import namespace="38de771e-5b7d-459a-b0ec-5eb01b48c5e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TeamsChannelId" minOccurs="0"/>
                <xsd:element ref="ns3:Math_Settings" minOccurs="0"/>
                <xsd:element ref="ns3:IsNotebookLocked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a42fc1-4880-40d4-8ef3-5377c753750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TeamsChannelId" ma:index="28" nillable="true" ma:displayName="Teams Channel Id" ma:internalName="TeamsChannelId">
      <xsd:simpleType>
        <xsd:restriction base="dms:Text"/>
      </xsd:simpleType>
    </xsd:element>
    <xsd:element name="Math_Settings" ma:index="29" nillable="true" ma:displayName="Math Settings" ma:internalName="Math_Settings">
      <xsd:simpleType>
        <xsd:restriction base="dms:Text"/>
      </xsd:simpleType>
    </xsd:element>
    <xsd:element name="IsNotebookLocked" ma:index="30" nillable="true" ma:displayName="Is Notebook Locked" ma:internalName="IsNotebookLocked">
      <xsd:simpleType>
        <xsd:restriction base="dms:Boolean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6" nillable="true" ma:displayName="Location" ma:internalName="MediaServiceLocation" ma:readOnly="true">
      <xsd:simpleType>
        <xsd:restriction base="dms:Text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e771e-5b7d-459a-b0ec-5eb01b48c5e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udent_Groups xmlns="bca42fc1-4880-40d4-8ef3-5377c753750d">
      <UserInfo>
        <DisplayName/>
        <AccountId xsi:nil="true"/>
        <AccountType/>
      </UserInfo>
    </Student_Groups>
    <Templates xmlns="bca42fc1-4880-40d4-8ef3-5377c753750d" xsi:nil="true"/>
    <TeamsChannelId xmlns="bca42fc1-4880-40d4-8ef3-5377c753750d" xsi:nil="true"/>
    <NotebookType xmlns="bca42fc1-4880-40d4-8ef3-5377c753750d" xsi:nil="true"/>
    <Students xmlns="bca42fc1-4880-40d4-8ef3-5377c753750d">
      <UserInfo>
        <DisplayName/>
        <AccountId xsi:nil="true"/>
        <AccountType/>
      </UserInfo>
    </Students>
    <Math_Settings xmlns="bca42fc1-4880-40d4-8ef3-5377c753750d" xsi:nil="true"/>
    <FolderType xmlns="bca42fc1-4880-40d4-8ef3-5377c753750d" xsi:nil="true"/>
    <Owner xmlns="bca42fc1-4880-40d4-8ef3-5377c753750d">
      <UserInfo>
        <DisplayName/>
        <AccountId xsi:nil="true"/>
        <AccountType/>
      </UserInfo>
    </Owner>
    <Has_Teacher_Only_SectionGroup xmlns="bca42fc1-4880-40d4-8ef3-5377c753750d" xsi:nil="true"/>
    <DefaultSectionNames xmlns="bca42fc1-4880-40d4-8ef3-5377c753750d" xsi:nil="true"/>
    <AppVersion xmlns="bca42fc1-4880-40d4-8ef3-5377c753750d" xsi:nil="true"/>
    <Invited_Teachers xmlns="bca42fc1-4880-40d4-8ef3-5377c753750d" xsi:nil="true"/>
    <Invited_Students xmlns="bca42fc1-4880-40d4-8ef3-5377c753750d" xsi:nil="true"/>
    <IsNotebookLocked xmlns="bca42fc1-4880-40d4-8ef3-5377c753750d" xsi:nil="true"/>
    <Teachers xmlns="bca42fc1-4880-40d4-8ef3-5377c753750d">
      <UserInfo>
        <DisplayName/>
        <AccountId xsi:nil="true"/>
        <AccountType/>
      </UserInfo>
    </Teachers>
    <Is_Collaboration_Space_Locked xmlns="bca42fc1-4880-40d4-8ef3-5377c753750d" xsi:nil="true"/>
    <CultureName xmlns="bca42fc1-4880-40d4-8ef3-5377c753750d" xsi:nil="true"/>
    <Self_Registration_Enabled xmlns="bca42fc1-4880-40d4-8ef3-5377c753750d" xsi:nil="true"/>
  </documentManagement>
</p:properties>
</file>

<file path=customXml/itemProps1.xml><?xml version="1.0" encoding="utf-8"?>
<ds:datastoreItem xmlns:ds="http://schemas.openxmlformats.org/officeDocument/2006/customXml" ds:itemID="{40081628-181A-49BD-9CB4-2C22B1DF1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a42fc1-4880-40d4-8ef3-5377c753750d"/>
    <ds:schemaRef ds:uri="38de771e-5b7d-459a-b0ec-5eb01b48c5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8D172C-6A1E-4116-96AF-D2DD814274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98AD4F-919F-4780-AF6F-FEFBB44C25A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bca42fc1-4880-40d4-8ef3-5377c753750d"/>
    <ds:schemaRef ds:uri="http://schemas.microsoft.com/office/2006/documentManagement/types"/>
    <ds:schemaRef ds:uri="http://schemas.openxmlformats.org/package/2006/metadata/core-properties"/>
    <ds:schemaRef ds:uri="38de771e-5b7d-459a-b0ec-5eb01b48c5e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680</Words>
  <Application>Microsoft Office PowerPoint</Application>
  <PresentationFormat>Laajakuva</PresentationFormat>
  <Paragraphs>108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Geneva</vt:lpstr>
      <vt:lpstr>Verdana</vt:lpstr>
      <vt:lpstr>Office-teema</vt:lpstr>
      <vt:lpstr>Kertaustehtävien vastaukset</vt:lpstr>
      <vt:lpstr>1. Hormonit: vastaus</vt:lpstr>
      <vt:lpstr>2. Taulukko hormoneista</vt:lpstr>
      <vt:lpstr>3. Hermosto: vastaus</vt:lpstr>
      <vt:lpstr>4. Aivot: vastaus</vt:lpstr>
      <vt:lpstr>5. Aistit: vastaus</vt:lpstr>
      <vt:lpstr>6. Näkö: vastaus</vt:lpstr>
      <vt:lpstr>7. Kuulo: vastaus</vt:lpstr>
    </vt:vector>
  </TitlesOfParts>
  <Company>Turun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Sarlund Katri</dc:creator>
  <cp:lastModifiedBy>Katri Sarlund</cp:lastModifiedBy>
  <cp:revision>7</cp:revision>
  <dcterms:created xsi:type="dcterms:W3CDTF">2015-03-26T09:17:12Z</dcterms:created>
  <dcterms:modified xsi:type="dcterms:W3CDTF">2022-10-23T20:25:26Z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0x010100EA572D60517C314989D813E3C215F105</vt:lpwstr>
  </property>
</Properties>
</file>