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7" r:id="rId7"/>
    <p:sldId id="262" r:id="rId8"/>
    <p:sldId id="264" r:id="rId9"/>
    <p:sldId id="266" r:id="rId10"/>
    <p:sldId id="268" r:id="rId11"/>
    <p:sldId id="27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6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5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958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10363200" cy="44958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1BD92-BF12-477D-9A78-40D42E9B7D8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491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018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94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46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28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59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126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567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55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9BF1C-4299-42A8-9122-56E0F5724553}" type="datetimeFigureOut">
              <a:rPr lang="fi-FI" smtClean="0"/>
              <a:t>23.10.2022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09465-0871-495E-8733-1F09F3F05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7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Kertaustehtäviä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Kappaleet 11-16</a:t>
            </a:r>
          </a:p>
        </p:txBody>
      </p:sp>
    </p:spTree>
    <p:extLst>
      <p:ext uri="{BB962C8B-B14F-4D97-AF65-F5344CB8AC3E}">
        <p14:creationId xmlns:p14="http://schemas.microsoft.com/office/powerpoint/2010/main" val="51703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kehonumpirauhas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620713"/>
            <a:ext cx="384492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8503" y="49213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dirty="0"/>
              <a:t>1. Hormonit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74573" y="1150144"/>
            <a:ext cx="3957637" cy="3715537"/>
          </a:xfrm>
        </p:spPr>
        <p:txBody>
          <a:bodyPr>
            <a:normAutofit/>
          </a:bodyPr>
          <a:lstStyle/>
          <a:p>
            <a:pPr marL="381000" indent="-381000">
              <a:buFontTx/>
              <a:buAutoNum type="arabicPeriod"/>
            </a:pPr>
            <a:r>
              <a:rPr lang="fi-FI" altLang="fi-FI" sz="2400" dirty="0"/>
              <a:t>Nimeä umpirauhaset 1–5.</a:t>
            </a:r>
          </a:p>
          <a:p>
            <a:pPr marL="381000" indent="-381000">
              <a:buFontTx/>
              <a:buAutoNum type="arabicPeriod"/>
            </a:pPr>
            <a:r>
              <a:rPr lang="fi-FI" altLang="fi-FI" sz="2400" dirty="0"/>
              <a:t>Mitä hormoneja rauhaset 1–4 tuottavat?</a:t>
            </a:r>
          </a:p>
          <a:p>
            <a:pPr marL="381000" indent="-381000">
              <a:buFontTx/>
              <a:buAutoNum type="arabicPeriod"/>
            </a:pPr>
            <a:r>
              <a:rPr lang="fi-FI" altLang="fi-FI" sz="2400" dirty="0"/>
              <a:t>Mitä vaikutuksia 1–4 rauhasten hormoneilla on?</a:t>
            </a:r>
          </a:p>
          <a:p>
            <a:pPr marL="381000" indent="-381000">
              <a:buFontTx/>
              <a:buAutoNum type="arabicPeriod"/>
            </a:pPr>
            <a:r>
              <a:rPr lang="fi-FI" altLang="fi-FI" sz="2400" dirty="0"/>
              <a:t>Miten umpirauhaset eroavat avorauhasista?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774826" y="404813"/>
            <a:ext cx="1800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fi-FI" altLang="fi-FI" sz="1600"/>
              <a:t>käpyrauhanen</a:t>
            </a: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5016500" y="981075"/>
            <a:ext cx="338138" cy="338138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1</a:t>
            </a: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4943475" y="1916114"/>
            <a:ext cx="338138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2</a:t>
            </a:r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1992314" y="3789364"/>
            <a:ext cx="338137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3</a:t>
            </a: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4008439" y="3789364"/>
            <a:ext cx="338137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4</a:t>
            </a: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3935414" y="5157789"/>
            <a:ext cx="338137" cy="338137"/>
          </a:xfrm>
          <a:prstGeom prst="ellipse">
            <a:avLst/>
          </a:prstGeom>
          <a:solidFill>
            <a:srgbClr val="E2C5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itchFamily="34" charset="0"/>
                <a:ea typeface="Geneva" pitchFamily="-6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i-FI" sz="1800"/>
              <a:t>5</a:t>
            </a:r>
          </a:p>
        </p:txBody>
      </p:sp>
      <p:pic>
        <p:nvPicPr>
          <p:cNvPr id="26635" name="Picture 11" descr="avorauhan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9" y="4868863"/>
            <a:ext cx="16779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12" descr="umpirauhan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4868864"/>
            <a:ext cx="2484438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2630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/>
              <a:t>2. Täydennä taulukko hormoneista</a:t>
            </a:r>
          </a:p>
        </p:txBody>
      </p:sp>
      <p:graphicFrame>
        <p:nvGraphicFramePr>
          <p:cNvPr id="50309" name="Group 13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36867033"/>
              </p:ext>
            </p:extLst>
          </p:nvPr>
        </p:nvGraphicFramePr>
        <p:xfrm>
          <a:off x="695400" y="1196975"/>
          <a:ext cx="11017224" cy="5003800"/>
        </p:xfrm>
        <a:graphic>
          <a:graphicData uri="http://schemas.openxmlformats.org/drawingml/2006/table">
            <a:tbl>
              <a:tblPr/>
              <a:tblGrid>
                <a:gridCol w="2904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4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08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Umpirauhanen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Hormoni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Vaikutus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C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Aivolisäke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2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Kilpirauhanen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Lisämunuaisen ydin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Lisämunuaisen kuori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kortikoidit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Haima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Munarauhaset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4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Geneva" pitchFamily="-64" charset="-128"/>
                        </a:rPr>
                        <a:t>Kivekset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Geneva" pitchFamily="-64" charset="-128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71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0" y="4018917"/>
            <a:ext cx="4897437" cy="2479675"/>
          </a:xfrm>
        </p:spPr>
        <p:txBody>
          <a:bodyPr>
            <a:normAutofit fontScale="77500" lnSpcReduction="20000"/>
          </a:bodyPr>
          <a:lstStyle/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1.	Nimeä hermosolun osat 1</a:t>
            </a:r>
            <a:r>
              <a:rPr lang="fi-FI" altLang="fi-FI" dirty="0">
                <a:cs typeface="Arial" charset="0"/>
              </a:rPr>
              <a:t>–</a:t>
            </a:r>
            <a:r>
              <a:rPr lang="fi-FI" altLang="fi-FI" dirty="0">
                <a:latin typeface="Arial" charset="0"/>
                <a:cs typeface="Arial" charset="0"/>
              </a:rPr>
              <a:t>4</a:t>
            </a:r>
            <a:r>
              <a:rPr lang="fi-FI" altLang="fi-FI" dirty="0"/>
              <a:t>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2. 	Mihin kahteen osaan hermosto jaetaan.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3. 	Selitä </a:t>
            </a:r>
          </a:p>
          <a:p>
            <a:pPr marL="381000" indent="-381000">
              <a:lnSpc>
                <a:spcPct val="90000"/>
              </a:lnSpc>
              <a:buFontTx/>
              <a:buAutoNum type="alphaLcParenR"/>
            </a:pPr>
            <a:r>
              <a:rPr lang="fi-FI" altLang="fi-FI" dirty="0"/>
              <a:t>refleksin toiminta</a:t>
            </a:r>
          </a:p>
          <a:p>
            <a:pPr marL="381000" indent="-381000">
              <a:lnSpc>
                <a:spcPct val="90000"/>
              </a:lnSpc>
              <a:buFontTx/>
              <a:buAutoNum type="alphaLcParenR"/>
            </a:pPr>
            <a:r>
              <a:rPr lang="fi-FI" altLang="fi-FI" dirty="0"/>
              <a:t>synapsin toiminta.</a:t>
            </a:r>
          </a:p>
          <a:p>
            <a:pPr marL="381000" indent="-381000">
              <a:lnSpc>
                <a:spcPct val="90000"/>
              </a:lnSpc>
              <a:buNone/>
            </a:pPr>
            <a:r>
              <a:rPr lang="fi-FI" altLang="fi-FI" dirty="0"/>
              <a:t>4. 	Mistä hermo muodostuu?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3. Hermosto</a:t>
            </a:r>
          </a:p>
        </p:txBody>
      </p:sp>
      <p:pic>
        <p:nvPicPr>
          <p:cNvPr id="18437" name="Picture 6" descr="herm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093076"/>
            <a:ext cx="4694053" cy="230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 descr="refleks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4593" y="1223011"/>
            <a:ext cx="3779838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Ryhmä 1">
            <a:extLst>
              <a:ext uri="{FF2B5EF4-FFF2-40B4-BE49-F238E27FC236}">
                <a16:creationId xmlns:a16="http://schemas.microsoft.com/office/drawing/2014/main" id="{DEB495FD-B3AB-4AF3-BC16-145BEE7CCDD6}"/>
              </a:ext>
            </a:extLst>
          </p:cNvPr>
          <p:cNvGrpSpPr/>
          <p:nvPr/>
        </p:nvGrpSpPr>
        <p:grpSpPr>
          <a:xfrm>
            <a:off x="767408" y="846138"/>
            <a:ext cx="5516463" cy="2986724"/>
            <a:chOff x="1774825" y="836613"/>
            <a:chExt cx="4464050" cy="2478088"/>
          </a:xfrm>
        </p:grpSpPr>
        <p:pic>
          <p:nvPicPr>
            <p:cNvPr id="18436" name="Picture 4" descr="hermosolu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4825" y="1196976"/>
              <a:ext cx="4464050" cy="2117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9" name="Oval 8"/>
            <p:cNvSpPr>
              <a:spLocks noChangeArrowheads="1"/>
            </p:cNvSpPr>
            <p:nvPr/>
          </p:nvSpPr>
          <p:spPr bwMode="auto">
            <a:xfrm>
              <a:off x="2424906" y="836613"/>
              <a:ext cx="360362" cy="360362"/>
            </a:xfrm>
            <a:prstGeom prst="ellipse">
              <a:avLst/>
            </a:prstGeom>
            <a:solidFill>
              <a:srgbClr val="C287F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9pPr>
            </a:lstStyle>
            <a:p>
              <a:pPr algn="ctr"/>
              <a:r>
                <a:rPr lang="fi-FI" altLang="fi-FI" sz="2000" i="0" dirty="0">
                  <a:latin typeface="Verdana" pitchFamily="34" charset="0"/>
                </a:rPr>
                <a:t>1</a:t>
              </a:r>
            </a:p>
          </p:txBody>
        </p:sp>
        <p:sp>
          <p:nvSpPr>
            <p:cNvPr id="18440" name="Oval 9"/>
            <p:cNvSpPr>
              <a:spLocks noChangeArrowheads="1"/>
            </p:cNvSpPr>
            <p:nvPr/>
          </p:nvSpPr>
          <p:spPr bwMode="auto">
            <a:xfrm>
              <a:off x="3432176" y="981076"/>
              <a:ext cx="360363" cy="360363"/>
            </a:xfrm>
            <a:prstGeom prst="ellipse">
              <a:avLst/>
            </a:prstGeom>
            <a:solidFill>
              <a:srgbClr val="C287F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9pPr>
            </a:lstStyle>
            <a:p>
              <a:pPr algn="ctr"/>
              <a:r>
                <a:rPr lang="fi-FI" altLang="fi-FI" sz="2000" i="0">
                  <a:latin typeface="Verdana" pitchFamily="34" charset="0"/>
                </a:rPr>
                <a:t>3</a:t>
              </a:r>
            </a:p>
          </p:txBody>
        </p:sp>
        <p:sp>
          <p:nvSpPr>
            <p:cNvPr id="18441" name="Oval 10"/>
            <p:cNvSpPr>
              <a:spLocks noChangeArrowheads="1"/>
            </p:cNvSpPr>
            <p:nvPr/>
          </p:nvSpPr>
          <p:spPr bwMode="auto">
            <a:xfrm>
              <a:off x="2064544" y="1773238"/>
              <a:ext cx="360363" cy="360362"/>
            </a:xfrm>
            <a:prstGeom prst="ellipse">
              <a:avLst/>
            </a:prstGeom>
            <a:solidFill>
              <a:srgbClr val="C287F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9pPr>
            </a:lstStyle>
            <a:p>
              <a:pPr algn="ctr"/>
              <a:r>
                <a:rPr lang="fi-FI" altLang="fi-FI" sz="2000" i="0">
                  <a:latin typeface="Verdana" pitchFamily="34" charset="0"/>
                </a:rPr>
                <a:t>2</a:t>
              </a:r>
            </a:p>
          </p:txBody>
        </p:sp>
        <p:sp>
          <p:nvSpPr>
            <p:cNvPr id="18442" name="Line 12"/>
            <p:cNvSpPr>
              <a:spLocks noChangeShapeType="1"/>
            </p:cNvSpPr>
            <p:nvPr/>
          </p:nvSpPr>
          <p:spPr bwMode="auto">
            <a:xfrm>
              <a:off x="2640014" y="1196975"/>
              <a:ext cx="287337" cy="431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8443" name="Line 13"/>
            <p:cNvSpPr>
              <a:spLocks noChangeShapeType="1"/>
            </p:cNvSpPr>
            <p:nvPr/>
          </p:nvSpPr>
          <p:spPr bwMode="auto">
            <a:xfrm flipV="1">
              <a:off x="2424113" y="1700213"/>
              <a:ext cx="431800" cy="2159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8444" name="Line 14"/>
            <p:cNvSpPr>
              <a:spLocks noChangeShapeType="1"/>
            </p:cNvSpPr>
            <p:nvPr/>
          </p:nvSpPr>
          <p:spPr bwMode="auto">
            <a:xfrm flipH="1">
              <a:off x="3359944" y="1341439"/>
              <a:ext cx="144463" cy="1428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8445" name="Oval 16"/>
            <p:cNvSpPr>
              <a:spLocks noChangeArrowheads="1"/>
            </p:cNvSpPr>
            <p:nvPr/>
          </p:nvSpPr>
          <p:spPr bwMode="auto">
            <a:xfrm>
              <a:off x="4009231" y="981076"/>
              <a:ext cx="360362" cy="360363"/>
            </a:xfrm>
            <a:prstGeom prst="ellipse">
              <a:avLst/>
            </a:prstGeom>
            <a:solidFill>
              <a:srgbClr val="C287F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Lucida Grande" pitchFamily="-64" charset="0"/>
                  <a:ea typeface="Geneva" pitchFamily="-64" charset="-128"/>
                </a:defRPr>
              </a:lvl9pPr>
            </a:lstStyle>
            <a:p>
              <a:pPr algn="ctr"/>
              <a:r>
                <a:rPr lang="fi-FI" altLang="fi-FI" sz="2000" i="0">
                  <a:latin typeface="Verdana" pitchFamily="34" charset="0"/>
                </a:rPr>
                <a:t>4</a:t>
              </a:r>
            </a:p>
          </p:txBody>
        </p:sp>
        <p:sp>
          <p:nvSpPr>
            <p:cNvPr id="18446" name="Line 17"/>
            <p:cNvSpPr>
              <a:spLocks noChangeShapeType="1"/>
            </p:cNvSpPr>
            <p:nvPr/>
          </p:nvSpPr>
          <p:spPr bwMode="auto">
            <a:xfrm flipH="1">
              <a:off x="4080668" y="1341438"/>
              <a:ext cx="71438" cy="2159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90337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1" y="228600"/>
            <a:ext cx="4030216" cy="914400"/>
          </a:xfrm>
        </p:spPr>
        <p:txBody>
          <a:bodyPr/>
          <a:lstStyle/>
          <a:p>
            <a:pPr eaLnBrk="1" hangingPunct="1"/>
            <a:r>
              <a:rPr lang="fi-FI" altLang="fi-FI" dirty="0"/>
              <a:t>4. Aivot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6080" y="908051"/>
            <a:ext cx="5040560" cy="5114925"/>
          </a:xfrm>
        </p:spPr>
        <p:txBody>
          <a:bodyPr>
            <a:normAutofit/>
          </a:bodyPr>
          <a:lstStyle/>
          <a:p>
            <a:pPr marL="381000" indent="-381000">
              <a:buFontTx/>
              <a:buAutoNum type="arabicPeriod"/>
            </a:pPr>
            <a:r>
              <a:rPr lang="fi-FI" altLang="fi-FI" dirty="0"/>
              <a:t>Nimeä keskushermoston osat.</a:t>
            </a:r>
          </a:p>
          <a:p>
            <a:pPr marL="381000" indent="-381000">
              <a:buFontTx/>
              <a:buAutoNum type="arabicPeriod"/>
            </a:pPr>
            <a:r>
              <a:rPr lang="fi-FI" altLang="fi-FI" dirty="0"/>
              <a:t>Mitä tehtäviä on osilla 1, 5, 6 ja 7?</a:t>
            </a:r>
          </a:p>
          <a:p>
            <a:pPr marL="381000" indent="-381000">
              <a:buFontTx/>
              <a:buAutoNum type="arabicPeriod"/>
            </a:pPr>
            <a:r>
              <a:rPr lang="fi-FI" altLang="fi-FI" dirty="0"/>
              <a:t>Minkä osat 2, 3, 4 ja 6 muodostavat?</a:t>
            </a:r>
          </a:p>
          <a:p>
            <a:pPr marL="381000" indent="-381000">
              <a:buNone/>
            </a:pPr>
            <a:r>
              <a:rPr lang="fi-FI" altLang="fi-FI" dirty="0"/>
              <a:t>4.	Millaisia toimintoja autonominen hermosto ohjaa?</a:t>
            </a:r>
          </a:p>
        </p:txBody>
      </p:sp>
      <p:pic>
        <p:nvPicPr>
          <p:cNvPr id="31748" name="Picture 4" descr="aiv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052514"/>
            <a:ext cx="3503612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Oval 7"/>
          <p:cNvSpPr>
            <a:spLocks noChangeArrowheads="1"/>
          </p:cNvSpPr>
          <p:nvPr/>
        </p:nvSpPr>
        <p:spPr bwMode="auto">
          <a:xfrm>
            <a:off x="5591176" y="90805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 dirty="0">
                <a:latin typeface="Verdana" pitchFamily="34" charset="0"/>
              </a:rPr>
              <a:t>1</a:t>
            </a:r>
          </a:p>
        </p:txBody>
      </p:sp>
      <p:sp>
        <p:nvSpPr>
          <p:cNvPr id="31750" name="Oval 8"/>
          <p:cNvSpPr>
            <a:spLocks noChangeArrowheads="1"/>
          </p:cNvSpPr>
          <p:nvPr/>
        </p:nvSpPr>
        <p:spPr bwMode="auto">
          <a:xfrm>
            <a:off x="5591176" y="16287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2</a:t>
            </a:r>
          </a:p>
        </p:txBody>
      </p:sp>
      <p:sp>
        <p:nvSpPr>
          <p:cNvPr id="31751" name="Oval 9"/>
          <p:cNvSpPr>
            <a:spLocks noChangeArrowheads="1"/>
          </p:cNvSpPr>
          <p:nvPr/>
        </p:nvSpPr>
        <p:spPr bwMode="auto">
          <a:xfrm>
            <a:off x="5591176" y="22764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3</a:t>
            </a:r>
          </a:p>
        </p:txBody>
      </p:sp>
      <p:sp>
        <p:nvSpPr>
          <p:cNvPr id="31752" name="Oval 10"/>
          <p:cNvSpPr>
            <a:spLocks noChangeArrowheads="1"/>
          </p:cNvSpPr>
          <p:nvPr/>
        </p:nvSpPr>
        <p:spPr bwMode="auto">
          <a:xfrm>
            <a:off x="5591176" y="27813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4</a:t>
            </a:r>
          </a:p>
        </p:txBody>
      </p:sp>
      <p:sp>
        <p:nvSpPr>
          <p:cNvPr id="31753" name="Oval 11"/>
          <p:cNvSpPr>
            <a:spLocks noChangeArrowheads="1"/>
          </p:cNvSpPr>
          <p:nvPr/>
        </p:nvSpPr>
        <p:spPr bwMode="auto">
          <a:xfrm>
            <a:off x="5591176" y="34290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5</a:t>
            </a:r>
          </a:p>
        </p:txBody>
      </p:sp>
      <p:sp>
        <p:nvSpPr>
          <p:cNvPr id="31754" name="Oval 12"/>
          <p:cNvSpPr>
            <a:spLocks noChangeArrowheads="1"/>
          </p:cNvSpPr>
          <p:nvPr/>
        </p:nvSpPr>
        <p:spPr bwMode="auto">
          <a:xfrm>
            <a:off x="5591176" y="40767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6</a:t>
            </a:r>
          </a:p>
        </p:txBody>
      </p:sp>
      <p:sp>
        <p:nvSpPr>
          <p:cNvPr id="31755" name="Oval 13"/>
          <p:cNvSpPr>
            <a:spLocks noChangeArrowheads="1"/>
          </p:cNvSpPr>
          <p:nvPr/>
        </p:nvSpPr>
        <p:spPr bwMode="auto">
          <a:xfrm>
            <a:off x="5591176" y="515778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 algn="ctr"/>
            <a:r>
              <a:rPr lang="fi-FI" altLang="fi-FI" sz="2000" i="0">
                <a:latin typeface="Verdana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2898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27856"/>
            <a:ext cx="8229600" cy="1143000"/>
          </a:xfrm>
        </p:spPr>
        <p:txBody>
          <a:bodyPr/>
          <a:lstStyle/>
          <a:p>
            <a:r>
              <a:rPr lang="fi-FI" altLang="fi-FI" dirty="0"/>
              <a:t>5. Aistit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6" y="4869160"/>
            <a:ext cx="8064500" cy="1400175"/>
          </a:xfrm>
        </p:spPr>
        <p:txBody>
          <a:bodyPr>
            <a:normAutofit fontScale="92500" lnSpcReduction="20000"/>
          </a:bodyPr>
          <a:lstStyle/>
          <a:p>
            <a:pPr marL="381000" indent="-381000">
              <a:buFontTx/>
              <a:buAutoNum type="arabicPeriod"/>
            </a:pPr>
            <a:r>
              <a:rPr lang="fi-FI" altLang="fi-FI" dirty="0"/>
              <a:t>Mitä tehtäviä iholla on?</a:t>
            </a:r>
          </a:p>
          <a:p>
            <a:pPr marL="381000" indent="-381000">
              <a:buFontTx/>
              <a:buAutoNum type="arabicPeriod"/>
            </a:pPr>
            <a:r>
              <a:rPr lang="fi-FI" altLang="fi-FI" dirty="0"/>
              <a:t>Miten hajuaistimus syntyy?</a:t>
            </a:r>
          </a:p>
          <a:p>
            <a:pPr marL="381000" indent="-381000">
              <a:buFontTx/>
              <a:buAutoNum type="arabicPeriod"/>
            </a:pPr>
            <a:r>
              <a:rPr lang="fi-FI" altLang="fi-FI" dirty="0"/>
              <a:t>Miten makuaistimus muodostuu?</a:t>
            </a:r>
          </a:p>
        </p:txBody>
      </p:sp>
      <p:pic>
        <p:nvPicPr>
          <p:cNvPr id="34820" name="Picture 4" descr="ihonasitim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549276"/>
            <a:ext cx="2862262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821" name="Picture 5" descr="ne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764705"/>
            <a:ext cx="3778250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15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6. Näkö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2" y="3644901"/>
            <a:ext cx="3382962" cy="2449512"/>
          </a:xfrm>
        </p:spPr>
        <p:txBody>
          <a:bodyPr>
            <a:normAutofit/>
          </a:bodyPr>
          <a:lstStyle/>
          <a:p>
            <a:pPr marL="381000" indent="-381000">
              <a:buFontTx/>
              <a:buAutoNum type="arabicPeriod" startAt="3"/>
            </a:pPr>
            <a:r>
              <a:rPr lang="fi-FI" altLang="fi-FI" sz="2000" dirty="0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Mihin hämäränäkö perustuu?</a:t>
            </a:r>
          </a:p>
          <a:p>
            <a:pPr marL="381000" indent="-381000">
              <a:buFontTx/>
              <a:buAutoNum type="arabicPeriod" startAt="3"/>
            </a:pPr>
            <a:r>
              <a:rPr lang="fi-FI" altLang="fi-FI" sz="2000" dirty="0"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rPr>
              <a:t>Miten kolmiulotteinen kuva muodostuu?</a:t>
            </a:r>
          </a:p>
        </p:txBody>
      </p:sp>
      <p:pic>
        <p:nvPicPr>
          <p:cNvPr id="34820" name="Picture 4" descr="sil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1341439"/>
            <a:ext cx="5184775" cy="373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5303838" y="2924176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1</a:t>
            </a: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5951538" y="35004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2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6311901" y="29972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3</a:t>
            </a:r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8112126" y="21336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5</a:t>
            </a:r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9767888" y="38608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8</a:t>
            </a:r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8616951" y="2708276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7</a:t>
            </a:r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8401051" y="36449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6</a:t>
            </a:r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V="1">
            <a:off x="8472488" y="2060575"/>
            <a:ext cx="21590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8904289" y="2997200"/>
            <a:ext cx="287337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V="1">
            <a:off x="8759826" y="3716339"/>
            <a:ext cx="360363" cy="71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4832" name="Oval 16"/>
          <p:cNvSpPr>
            <a:spLocks noChangeArrowheads="1"/>
          </p:cNvSpPr>
          <p:nvPr/>
        </p:nvSpPr>
        <p:spPr bwMode="auto">
          <a:xfrm>
            <a:off x="7319963" y="30686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4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479427" y="1743075"/>
            <a:ext cx="40322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>
              <a:spcBef>
                <a:spcPct val="20000"/>
              </a:spcBef>
              <a:buFontTx/>
              <a:buAutoNum type="arabicPeriod"/>
            </a:pPr>
            <a:r>
              <a:rPr lang="fi-FI" altLang="fi-FI" sz="2000" dirty="0">
                <a:latin typeface="Verdana" pitchFamily="34" charset="0"/>
              </a:rPr>
              <a:t>Nimeä silmän osat 1–8.</a:t>
            </a:r>
          </a:p>
          <a:p>
            <a:pPr>
              <a:spcBef>
                <a:spcPct val="20000"/>
              </a:spcBef>
            </a:pPr>
            <a:r>
              <a:rPr lang="fi-FI" altLang="fi-FI" sz="2000" dirty="0">
                <a:latin typeface="Verdana" pitchFamily="34" charset="0"/>
              </a:rPr>
              <a:t>2. 	Selitä näköaistimuksen synty.</a:t>
            </a:r>
          </a:p>
        </p:txBody>
      </p:sp>
    </p:spTree>
    <p:extLst>
      <p:ext uri="{BB962C8B-B14F-4D97-AF65-F5344CB8AC3E}">
        <p14:creationId xmlns:p14="http://schemas.microsoft.com/office/powerpoint/2010/main" val="451779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7. Kuulo</a:t>
            </a:r>
          </a:p>
        </p:txBody>
      </p:sp>
      <p:pic>
        <p:nvPicPr>
          <p:cNvPr id="54275" name="Picture 3" descr="ko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1412875"/>
            <a:ext cx="3729038" cy="297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2424113" y="2133601"/>
            <a:ext cx="360362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1</a:t>
            </a: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3432176" y="28527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2</a:t>
            </a:r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>
            <a:off x="4224338" y="28527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3</a:t>
            </a: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5232401" y="2997201"/>
            <a:ext cx="360363" cy="360363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5</a:t>
            </a: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5664201" y="24209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6</a:t>
            </a:r>
          </a:p>
        </p:txBody>
      </p:sp>
      <p:sp>
        <p:nvSpPr>
          <p:cNvPr id="54281" name="Oval 9"/>
          <p:cNvSpPr>
            <a:spLocks noChangeArrowheads="1"/>
          </p:cNvSpPr>
          <p:nvPr/>
        </p:nvSpPr>
        <p:spPr bwMode="auto">
          <a:xfrm>
            <a:off x="4367213" y="24209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4</a:t>
            </a:r>
          </a:p>
        </p:txBody>
      </p:sp>
      <p:sp>
        <p:nvSpPr>
          <p:cNvPr id="54282" name="Oval 10"/>
          <p:cNvSpPr>
            <a:spLocks noChangeArrowheads="1"/>
          </p:cNvSpPr>
          <p:nvPr/>
        </p:nvSpPr>
        <p:spPr bwMode="auto">
          <a:xfrm>
            <a:off x="4800601" y="1989138"/>
            <a:ext cx="360363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7</a:t>
            </a:r>
          </a:p>
        </p:txBody>
      </p:sp>
      <p:sp>
        <p:nvSpPr>
          <p:cNvPr id="54286" name="Oval 14"/>
          <p:cNvSpPr>
            <a:spLocks noChangeArrowheads="1"/>
          </p:cNvSpPr>
          <p:nvPr/>
        </p:nvSpPr>
        <p:spPr bwMode="auto">
          <a:xfrm>
            <a:off x="5087938" y="3716338"/>
            <a:ext cx="360362" cy="360362"/>
          </a:xfrm>
          <a:prstGeom prst="ellipse">
            <a:avLst/>
          </a:prstGeom>
          <a:solidFill>
            <a:srgbClr val="C287FD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fi-FI" altLang="fi-FI" sz="2000">
                <a:latin typeface="Verdana" pitchFamily="34" charset="0"/>
              </a:rPr>
              <a:t>8</a:t>
            </a: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7179362" y="1490662"/>
            <a:ext cx="3743325" cy="4431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itchFamily="-64" charset="0"/>
                <a:ea typeface="Geneva" pitchFamily="-64" charset="-128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fi-FI" altLang="fi-FI" dirty="0">
                <a:latin typeface="Verdana" pitchFamily="34" charset="0"/>
              </a:rPr>
              <a:t>Nimeä korvan osat 1</a:t>
            </a:r>
            <a:r>
              <a:rPr lang="fi-FI" altLang="fi-FI" dirty="0">
                <a:latin typeface="Verdana" pitchFamily="34" charset="0"/>
                <a:cs typeface="Arial" charset="0"/>
              </a:rPr>
              <a:t>–8.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altLang="fi-FI" dirty="0">
                <a:latin typeface="Verdana" pitchFamily="34" charset="0"/>
                <a:cs typeface="Arial" charset="0"/>
              </a:rPr>
              <a:t>Miten kuuloaistimus syntyy?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altLang="fi-FI" dirty="0">
                <a:latin typeface="Verdana" pitchFamily="34" charset="0"/>
                <a:cs typeface="Arial" charset="0"/>
              </a:rPr>
              <a:t>a) Mitä osia tasapainoelimeen kuulu?</a:t>
            </a:r>
          </a:p>
          <a:p>
            <a:pPr>
              <a:spcBef>
                <a:spcPct val="50000"/>
              </a:spcBef>
            </a:pPr>
            <a:r>
              <a:rPr lang="fi-FI" altLang="fi-FI" dirty="0">
                <a:latin typeface="Verdana" pitchFamily="34" charset="0"/>
                <a:cs typeface="Arial" charset="0"/>
              </a:rPr>
              <a:t>	b) Mitä tehtäviä ne hoitavat?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endParaRPr lang="fi-FI" altLang="fi-FI" sz="2000" dirty="0">
              <a:latin typeface="Verdana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175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572D60517C314989D813E3C215F105" ma:contentTypeVersion="32" ma:contentTypeDescription="Create a new document." ma:contentTypeScope="" ma:versionID="027766b96abdf45913f39308751633b3">
  <xsd:schema xmlns:xsd="http://www.w3.org/2001/XMLSchema" xmlns:xs="http://www.w3.org/2001/XMLSchema" xmlns:p="http://schemas.microsoft.com/office/2006/metadata/properties" xmlns:ns3="bca42fc1-4880-40d4-8ef3-5377c753750d" xmlns:ns4="38de771e-5b7d-459a-b0ec-5eb01b48c5e9" targetNamespace="http://schemas.microsoft.com/office/2006/metadata/properties" ma:root="true" ma:fieldsID="0674ca00f0b5cc7f82a9e763fa6aa809" ns3:_="" ns4:_="">
    <xsd:import namespace="bca42fc1-4880-40d4-8ef3-5377c753750d"/>
    <xsd:import namespace="38de771e-5b7d-459a-b0ec-5eb01b48c5e9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TeamsChannelId" minOccurs="0"/>
                <xsd:element ref="ns3:Math_Settings" minOccurs="0"/>
                <xsd:element ref="ns3:IsNotebookLocked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a42fc1-4880-40d4-8ef3-5377c753750d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2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3" nillable="true" ma:displayName="Culture Name" ma:internalName="CultureName">
      <xsd:simpleType>
        <xsd:restriction base="dms:Text"/>
      </xsd:simpleType>
    </xsd:element>
    <xsd:element name="AppVersion" ma:index="14" nillable="true" ma:displayName="App Version" ma:internalName="AppVersion">
      <xsd:simpleType>
        <xsd:restriction base="dms:Text"/>
      </xsd:simpleType>
    </xsd:element>
    <xsd:element name="Teachers" ma:index="1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2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hidden="true" ma:internalName="MediaServiceFastMetadata" ma:readOnly="true">
      <xsd:simpleType>
        <xsd:restriction base="dms:Note"/>
      </xsd:simpleType>
    </xsd:element>
    <xsd:element name="TeamsChannelId" ma:index="28" nillable="true" ma:displayName="Teams Channel Id" ma:internalName="TeamsChannelId">
      <xsd:simpleType>
        <xsd:restriction base="dms:Text"/>
      </xsd:simpleType>
    </xsd:element>
    <xsd:element name="Math_Settings" ma:index="29" nillable="true" ma:displayName="Math Settings" ma:internalName="Math_Settings">
      <xsd:simpleType>
        <xsd:restriction base="dms:Text"/>
      </xsd:simpleType>
    </xsd:element>
    <xsd:element name="IsNotebookLocked" ma:index="30" nillable="true" ma:displayName="Is Notebook Locked" ma:internalName="IsNotebookLocked">
      <xsd:simpleType>
        <xsd:restriction base="dms:Boolean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6" nillable="true" ma:displayName="Location" ma:internalName="MediaServiceLocation" ma:readOnly="true">
      <xsd:simpleType>
        <xsd:restriction base="dms:Text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e771e-5b7d-459a-b0ec-5eb01b48c5e9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udent_Groups xmlns="bca42fc1-4880-40d4-8ef3-5377c753750d">
      <UserInfo>
        <DisplayName/>
        <AccountId xsi:nil="true"/>
        <AccountType/>
      </UserInfo>
    </Student_Groups>
    <Templates xmlns="bca42fc1-4880-40d4-8ef3-5377c753750d" xsi:nil="true"/>
    <TeamsChannelId xmlns="bca42fc1-4880-40d4-8ef3-5377c753750d" xsi:nil="true"/>
    <NotebookType xmlns="bca42fc1-4880-40d4-8ef3-5377c753750d" xsi:nil="true"/>
    <Students xmlns="bca42fc1-4880-40d4-8ef3-5377c753750d">
      <UserInfo>
        <DisplayName/>
        <AccountId xsi:nil="true"/>
        <AccountType/>
      </UserInfo>
    </Students>
    <Math_Settings xmlns="bca42fc1-4880-40d4-8ef3-5377c753750d" xsi:nil="true"/>
    <FolderType xmlns="bca42fc1-4880-40d4-8ef3-5377c753750d" xsi:nil="true"/>
    <Owner xmlns="bca42fc1-4880-40d4-8ef3-5377c753750d">
      <UserInfo>
        <DisplayName/>
        <AccountId xsi:nil="true"/>
        <AccountType/>
      </UserInfo>
    </Owner>
    <Has_Teacher_Only_SectionGroup xmlns="bca42fc1-4880-40d4-8ef3-5377c753750d" xsi:nil="true"/>
    <DefaultSectionNames xmlns="bca42fc1-4880-40d4-8ef3-5377c753750d" xsi:nil="true"/>
    <AppVersion xmlns="bca42fc1-4880-40d4-8ef3-5377c753750d" xsi:nil="true"/>
    <Invited_Teachers xmlns="bca42fc1-4880-40d4-8ef3-5377c753750d" xsi:nil="true"/>
    <Invited_Students xmlns="bca42fc1-4880-40d4-8ef3-5377c753750d" xsi:nil="true"/>
    <IsNotebookLocked xmlns="bca42fc1-4880-40d4-8ef3-5377c753750d" xsi:nil="true"/>
    <Teachers xmlns="bca42fc1-4880-40d4-8ef3-5377c753750d">
      <UserInfo>
        <DisplayName/>
        <AccountId xsi:nil="true"/>
        <AccountType/>
      </UserInfo>
    </Teachers>
    <Is_Collaboration_Space_Locked xmlns="bca42fc1-4880-40d4-8ef3-5377c753750d" xsi:nil="true"/>
    <CultureName xmlns="bca42fc1-4880-40d4-8ef3-5377c753750d" xsi:nil="true"/>
    <Self_Registration_Enabled xmlns="bca42fc1-4880-40d4-8ef3-5377c753750d" xsi:nil="true"/>
  </documentManagement>
</p:properties>
</file>

<file path=customXml/itemProps1.xml><?xml version="1.0" encoding="utf-8"?>
<ds:datastoreItem xmlns:ds="http://schemas.openxmlformats.org/officeDocument/2006/customXml" ds:itemID="{4AB28FCF-DB6F-4C4D-B747-66BE8EC37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a42fc1-4880-40d4-8ef3-5377c753750d"/>
    <ds:schemaRef ds:uri="38de771e-5b7d-459a-b0ec-5eb01b48c5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154F9B-7B7E-4C20-AB07-769B14F88C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92F66-BC19-44FF-A40F-5F2FE65B465C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bca42fc1-4880-40d4-8ef3-5377c753750d"/>
    <ds:schemaRef ds:uri="http://schemas.microsoft.com/office/2006/metadata/properties"/>
    <ds:schemaRef ds:uri="http://purl.org/dc/terms/"/>
    <ds:schemaRef ds:uri="38de771e-5b7d-459a-b0ec-5eb01b48c5e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221</Words>
  <Application>Microsoft Office PowerPoint</Application>
  <PresentationFormat>Laajakuva</PresentationFormat>
  <Paragraphs>78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Geneva</vt:lpstr>
      <vt:lpstr>Verdana</vt:lpstr>
      <vt:lpstr>Office-teema</vt:lpstr>
      <vt:lpstr>Kertaustehtäviä</vt:lpstr>
      <vt:lpstr>1. Hormonit</vt:lpstr>
      <vt:lpstr>2. Täydennä taulukko hormoneista</vt:lpstr>
      <vt:lpstr>3. Hermosto</vt:lpstr>
      <vt:lpstr>4. Aivot</vt:lpstr>
      <vt:lpstr>5. Aistit</vt:lpstr>
      <vt:lpstr>6. Näkö</vt:lpstr>
      <vt:lpstr>7. Kuulo</vt:lpstr>
    </vt:vector>
  </TitlesOfParts>
  <Company>Turun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Sarlund Katri</dc:creator>
  <cp:lastModifiedBy>Katri Sarlund</cp:lastModifiedBy>
  <cp:revision>8</cp:revision>
  <dcterms:created xsi:type="dcterms:W3CDTF">2015-03-26T09:17:12Z</dcterms:created>
  <dcterms:modified xsi:type="dcterms:W3CDTF">2022-10-23T20:21:50Z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0x010100EA572D60517C314989D813E3C215F105</vt:lpwstr>
  </property>
</Properties>
</file>