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22"/>
  </p:notesMasterIdLst>
  <p:handoutMasterIdLst>
    <p:handoutMasterId r:id="rId23"/>
  </p:handoutMasterIdLst>
  <p:sldIdLst>
    <p:sldId id="256" r:id="rId4"/>
    <p:sldId id="304" r:id="rId5"/>
    <p:sldId id="322" r:id="rId6"/>
    <p:sldId id="343" r:id="rId7"/>
    <p:sldId id="324" r:id="rId8"/>
    <p:sldId id="325" r:id="rId9"/>
    <p:sldId id="345" r:id="rId10"/>
    <p:sldId id="326" r:id="rId11"/>
    <p:sldId id="327" r:id="rId12"/>
    <p:sldId id="329" r:id="rId13"/>
    <p:sldId id="330" r:id="rId14"/>
    <p:sldId id="332" r:id="rId15"/>
    <p:sldId id="333" r:id="rId16"/>
    <p:sldId id="334" r:id="rId17"/>
    <p:sldId id="335" r:id="rId18"/>
    <p:sldId id="338" r:id="rId19"/>
    <p:sldId id="339" r:id="rId20"/>
    <p:sldId id="323" r:id="rId2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63F"/>
    <a:srgbClr val="FF9933"/>
    <a:srgbClr val="FFCC00"/>
    <a:srgbClr val="0075F6"/>
    <a:srgbClr val="000000"/>
    <a:srgbClr val="FF00FF"/>
    <a:srgbClr val="00CC00"/>
    <a:srgbClr val="FF9900"/>
    <a:srgbClr val="00FF00"/>
    <a:srgbClr val="EB3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99"/>
  </p:normalViewPr>
  <p:slideViewPr>
    <p:cSldViewPr snapToGrid="0" snapToObjects="1">
      <p:cViewPr varScale="1">
        <p:scale>
          <a:sx n="74" d="100"/>
          <a:sy n="74" d="100"/>
        </p:scale>
        <p:origin x="104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13.12.2018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13.12.2018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403286"/>
            <a:ext cx="5727252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539932"/>
            <a:ext cx="5727252" cy="8759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0" y="1045883"/>
            <a:ext cx="204744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6"/>
            <a:ext cx="9144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424451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424451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8503899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7552916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380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5C8CDE9D-6932-4FDB-AE25-147529A37FED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FAD850F-7EE3-408B-AA76-6FAD824EDC4C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E83C9A45-DED0-4625-A57A-A4C2C9D0A279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C4FAE870-6708-4110-B10E-BA52F852C4C6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021FBA4-9C9C-4124-972F-3195ED54AA2C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5753100" y="274638"/>
            <a:ext cx="20574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435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orakulmio 14"/>
          <p:cNvSpPr/>
          <p:nvPr userDrawn="1"/>
        </p:nvSpPr>
        <p:spPr>
          <a:xfrm rot="5400000">
            <a:off x="8248258" y="142284"/>
            <a:ext cx="763388" cy="102809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48116" y="288127"/>
            <a:ext cx="323551" cy="736410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7F94828-22B4-48E6-B34D-EA38EAC32EA8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C05E4ED-A37A-4345-8BEE-70D70D0AFC00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B910B11-BE91-41A0-8D43-3F616F27E596}" type="datetime1">
              <a:rPr lang="fi-FI" smtClean="0"/>
              <a:t>13.12.2018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002957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5744064-72D6-4918-A9F5-573588F42CF6}" type="datetime1">
              <a:rPr lang="fi-FI" smtClean="0"/>
              <a:t>13.12.2018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90D1D53C-908F-495F-96C4-E57ECA884E47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61F19916-D6CC-4F4A-B091-44C2C56618F6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4AA2C0EA-6066-484E-ADC9-08345B80F285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2D70B7B-3A24-4526-B87F-684CBCEB9832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00061AE-7773-42F5-AB6E-8E76C99C86EC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09812B70-4E4C-40DD-8064-0D5728414CA0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FD230B8C-8969-41F6-8945-7F027B20D759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5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6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F680C284-73B7-437B-95B9-3E55F4247BAE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JYU. Since 1863. Bottas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760" y="2599733"/>
            <a:ext cx="6740306" cy="1320145"/>
          </a:xfrm>
        </p:spPr>
        <p:txBody>
          <a:bodyPr/>
          <a:lstStyle/>
          <a:p>
            <a:r>
              <a:rPr lang="en-US" dirty="0" smtClean="0"/>
              <a:t>OPS –</a:t>
            </a:r>
            <a:r>
              <a:rPr lang="en-US" dirty="0" err="1" smtClean="0"/>
              <a:t>uudistus</a:t>
            </a:r>
            <a:r>
              <a:rPr lang="en-US" dirty="0" smtClean="0"/>
              <a:t> 2020-2023</a:t>
            </a:r>
            <a:br>
              <a:rPr lang="en-US" dirty="0" smtClean="0"/>
            </a:br>
            <a:r>
              <a:rPr lang="en-US" dirty="0" err="1" smtClean="0"/>
              <a:t>Työpaja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Liikuntatieteellinen</a:t>
            </a:r>
            <a:r>
              <a:rPr lang="en-US" dirty="0" smtClean="0"/>
              <a:t> </a:t>
            </a:r>
            <a:r>
              <a:rPr lang="en-US" dirty="0" err="1" smtClean="0"/>
              <a:t>tiedekunta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21F9-277C-4E95-8CF8-72E71AECFB8A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7B93-EE0D-4D93-9CDC-5E1DE114D2A7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70334" y="1734349"/>
            <a:ext cx="81821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200" dirty="0" smtClean="0"/>
              <a:t>• Painotetaan </a:t>
            </a:r>
            <a:r>
              <a:rPr lang="fi-FI" sz="2200" dirty="0"/>
              <a:t>taitoja (</a:t>
            </a:r>
            <a:r>
              <a:rPr lang="fi-FI" sz="2200" dirty="0" err="1"/>
              <a:t>skills</a:t>
            </a:r>
            <a:r>
              <a:rPr lang="fi-FI" sz="2200" dirty="0"/>
              <a:t>) ja niiden </a:t>
            </a:r>
            <a:r>
              <a:rPr lang="fi-FI" sz="2200" dirty="0" smtClean="0"/>
              <a:t>erilaisia jäsennyksiä: </a:t>
            </a:r>
          </a:p>
          <a:p>
            <a:r>
              <a:rPr lang="fi-FI" sz="2200" dirty="0" smtClean="0">
                <a:solidFill>
                  <a:srgbClr val="EB3E31"/>
                </a:solidFill>
              </a:rPr>
              <a:t>- huomio </a:t>
            </a:r>
            <a:r>
              <a:rPr lang="fi-FI" sz="2200" dirty="0">
                <a:solidFill>
                  <a:srgbClr val="EB3E31"/>
                </a:solidFill>
              </a:rPr>
              <a:t>kohdistuu </a:t>
            </a:r>
            <a:r>
              <a:rPr lang="fi-FI" sz="2200" dirty="0" smtClean="0">
                <a:solidFill>
                  <a:srgbClr val="EB3E31"/>
                </a:solidFill>
              </a:rPr>
              <a:t>standardien </a:t>
            </a:r>
            <a:r>
              <a:rPr lang="fi-FI" sz="2200" dirty="0">
                <a:solidFill>
                  <a:srgbClr val="EB3E31"/>
                </a:solidFill>
              </a:rPr>
              <a:t>luomiseen ja tulosten mittaamiseen suhteessa </a:t>
            </a:r>
            <a:r>
              <a:rPr lang="fi-FI" sz="2200" dirty="0" smtClean="0">
                <a:solidFill>
                  <a:srgbClr val="EB3E31"/>
                </a:solidFill>
              </a:rPr>
              <a:t>ennalta </a:t>
            </a:r>
            <a:r>
              <a:rPr lang="fi-FI" sz="2200" dirty="0">
                <a:solidFill>
                  <a:srgbClr val="EB3E31"/>
                </a:solidFill>
              </a:rPr>
              <a:t>määriteltyyn minimiin </a:t>
            </a:r>
            <a:r>
              <a:rPr lang="fi-FI" sz="2200" dirty="0" smtClean="0">
                <a:solidFill>
                  <a:srgbClr val="EB3E31"/>
                </a:solidFill>
              </a:rPr>
              <a:t>(kriteerit)</a:t>
            </a:r>
          </a:p>
          <a:p>
            <a:r>
              <a:rPr lang="fi-FI" sz="2200" dirty="0" smtClean="0"/>
              <a:t>- lineaarinen </a:t>
            </a:r>
            <a:r>
              <a:rPr lang="fi-FI" sz="2200" dirty="0"/>
              <a:t>(</a:t>
            </a:r>
            <a:r>
              <a:rPr lang="fi-FI" sz="2200" dirty="0" smtClean="0">
                <a:solidFill>
                  <a:srgbClr val="F1563F"/>
                </a:solidFill>
              </a:rPr>
              <a:t>OPS produktina</a:t>
            </a:r>
            <a:r>
              <a:rPr lang="fi-FI" sz="2200" dirty="0"/>
              <a:t>)</a:t>
            </a:r>
          </a:p>
          <a:p>
            <a:endParaRPr lang="fi-FI" sz="2200" dirty="0"/>
          </a:p>
          <a:p>
            <a:r>
              <a:rPr lang="fi-FI" sz="2200" dirty="0"/>
              <a:t>• </a:t>
            </a:r>
            <a:r>
              <a:rPr lang="fi-FI" sz="2200" dirty="0" smtClean="0">
                <a:solidFill>
                  <a:srgbClr val="002060"/>
                </a:solidFill>
              </a:rPr>
              <a:t>L</a:t>
            </a:r>
            <a:r>
              <a:rPr lang="fi-FI" sz="2200" dirty="0" smtClean="0"/>
              <a:t>ähtökohta </a:t>
            </a:r>
            <a:r>
              <a:rPr lang="fi-FI" sz="2200" dirty="0"/>
              <a:t>on opiskelijoiden </a:t>
            </a:r>
            <a:r>
              <a:rPr lang="fi-FI" sz="2200" dirty="0" smtClean="0"/>
              <a:t>potentiaaleissa </a:t>
            </a:r>
            <a:r>
              <a:rPr lang="fi-FI" sz="2200" dirty="0"/>
              <a:t>ja </a:t>
            </a:r>
            <a:r>
              <a:rPr lang="fi-FI" sz="2200" dirty="0" smtClean="0"/>
              <a:t>toiminnassa:</a:t>
            </a:r>
            <a:endParaRPr lang="fi-FI" sz="2200" dirty="0"/>
          </a:p>
          <a:p>
            <a:r>
              <a:rPr lang="fi-FI" sz="2200" dirty="0" smtClean="0">
                <a:solidFill>
                  <a:srgbClr val="EB3E31"/>
                </a:solidFill>
              </a:rPr>
              <a:t>- keskiössä se, </a:t>
            </a:r>
            <a:r>
              <a:rPr lang="fi-FI" sz="2200" dirty="0">
                <a:solidFill>
                  <a:srgbClr val="EB3E31"/>
                </a:solidFill>
              </a:rPr>
              <a:t>millaisia </a:t>
            </a:r>
            <a:r>
              <a:rPr lang="fi-FI" sz="2200" dirty="0" smtClean="0">
                <a:solidFill>
                  <a:srgbClr val="EB3E31"/>
                </a:solidFill>
              </a:rPr>
              <a:t>opiskelijan aktiivisia prosesseja mahdollisimman ansiokas suoriutuminen </a:t>
            </a:r>
            <a:r>
              <a:rPr lang="fi-FI" sz="2200" dirty="0">
                <a:solidFill>
                  <a:srgbClr val="EB3E31"/>
                </a:solidFill>
              </a:rPr>
              <a:t>edellyttää ja miten sitä voidaan </a:t>
            </a:r>
            <a:r>
              <a:rPr lang="fi-FI" sz="2200" dirty="0">
                <a:solidFill>
                  <a:srgbClr val="F1563F"/>
                </a:solidFill>
              </a:rPr>
              <a:t>arvioida </a:t>
            </a:r>
            <a:r>
              <a:rPr lang="fi-FI" sz="2200" dirty="0" smtClean="0">
                <a:solidFill>
                  <a:srgbClr val="F1563F"/>
                </a:solidFill>
              </a:rPr>
              <a:t>(prosessit)</a:t>
            </a:r>
          </a:p>
          <a:p>
            <a:r>
              <a:rPr lang="fi-FI" sz="2200" dirty="0" smtClean="0"/>
              <a:t>- dynaaminen (</a:t>
            </a:r>
            <a:r>
              <a:rPr lang="fi-FI" sz="2200" dirty="0" smtClean="0">
                <a:solidFill>
                  <a:srgbClr val="F1563F"/>
                </a:solidFill>
              </a:rPr>
              <a:t>OPS </a:t>
            </a:r>
            <a:r>
              <a:rPr lang="fi-FI" sz="2200" dirty="0">
                <a:solidFill>
                  <a:srgbClr val="F1563F"/>
                </a:solidFill>
              </a:rPr>
              <a:t>prosessina</a:t>
            </a:r>
            <a:r>
              <a:rPr lang="fi-FI" sz="2200" dirty="0"/>
              <a:t>) </a:t>
            </a:r>
            <a:endParaRPr lang="fi-FI" sz="2200" dirty="0" smtClean="0"/>
          </a:p>
          <a:p>
            <a:endParaRPr lang="fi-FI" sz="2200" dirty="0"/>
          </a:p>
        </p:txBody>
      </p:sp>
      <p:sp>
        <p:nvSpPr>
          <p:cNvPr id="9" name="Rectangle 8"/>
          <p:cNvSpPr/>
          <p:nvPr/>
        </p:nvSpPr>
        <p:spPr>
          <a:xfrm>
            <a:off x="226612" y="6299198"/>
            <a:ext cx="87923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 smtClean="0"/>
              <a:t>Annala J, KOPE –päivät: Tampereen yliopisto ; 4.10.2018 </a:t>
            </a:r>
            <a:r>
              <a:rPr lang="fi-FI" sz="1200" dirty="0"/>
              <a:t> </a:t>
            </a:r>
            <a:r>
              <a:rPr lang="fi-FI" sz="1200" dirty="0" smtClean="0"/>
              <a:t>(</a:t>
            </a:r>
            <a:r>
              <a:rPr lang="fi-FI" sz="1200" dirty="0"/>
              <a:t>Teemahaastatteluja opettajille ja </a:t>
            </a:r>
            <a:r>
              <a:rPr lang="fi-FI" sz="1200" dirty="0" smtClean="0"/>
              <a:t>opiskelijoille: Tampere3 –hanke)</a:t>
            </a:r>
            <a:endParaRPr lang="fi-FI" sz="1200" dirty="0"/>
          </a:p>
        </p:txBody>
      </p:sp>
      <p:sp>
        <p:nvSpPr>
          <p:cNvPr id="10" name="Rectangle 9"/>
          <p:cNvSpPr/>
          <p:nvPr/>
        </p:nvSpPr>
        <p:spPr>
          <a:xfrm>
            <a:off x="670334" y="370049"/>
            <a:ext cx="482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800" dirty="0" smtClean="0"/>
              <a:t>OPS – millainen se voisi olla?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6340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E533C-E1B8-489F-829D-FE2C6BD70D5C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59818" y="57984"/>
            <a:ext cx="4350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dirty="0"/>
              <a:t>’Lineaariset osaamiset</a:t>
            </a:r>
            <a:r>
              <a:rPr lang="fi-FI" sz="2000" b="1" dirty="0" smtClean="0"/>
              <a:t>’  </a:t>
            </a:r>
          </a:p>
          <a:p>
            <a:r>
              <a:rPr lang="fi-FI" sz="2000" dirty="0" smtClean="0">
                <a:solidFill>
                  <a:srgbClr val="F1563F"/>
                </a:solidFill>
              </a:rPr>
              <a:t>(”</a:t>
            </a:r>
            <a:r>
              <a:rPr lang="fi-FI" sz="2000" dirty="0" err="1" smtClean="0">
                <a:solidFill>
                  <a:srgbClr val="F1563F"/>
                </a:solidFill>
              </a:rPr>
              <a:t>skills</a:t>
            </a:r>
            <a:r>
              <a:rPr lang="fi-FI" sz="2000" dirty="0" smtClean="0">
                <a:solidFill>
                  <a:srgbClr val="F1563F"/>
                </a:solidFill>
              </a:rPr>
              <a:t>” -kriteerit)</a:t>
            </a:r>
          </a:p>
        </p:txBody>
      </p:sp>
      <p:sp>
        <p:nvSpPr>
          <p:cNvPr id="8" name="Rectangle 7"/>
          <p:cNvSpPr/>
          <p:nvPr/>
        </p:nvSpPr>
        <p:spPr>
          <a:xfrm>
            <a:off x="59818" y="919139"/>
            <a:ext cx="43008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u="sng" dirty="0" smtClean="0"/>
              <a:t>• </a:t>
            </a:r>
            <a:r>
              <a:rPr lang="fi-FI" sz="2000" u="sng" dirty="0"/>
              <a:t>taidot, standardit, ’oikeat’ vastaukset, tullaan valmiiksi - ainakin osittain?</a:t>
            </a:r>
          </a:p>
          <a:p>
            <a:r>
              <a:rPr lang="fi-FI" sz="2000" dirty="0"/>
              <a:t>• havaittavissa ja arvioitavissa olevat tiedot, taidot, eettiset valmiudet, </a:t>
            </a:r>
            <a:r>
              <a:rPr lang="fi-FI" sz="2000" dirty="0" smtClean="0"/>
              <a:t>asenteet</a:t>
            </a:r>
            <a:endParaRPr lang="fi-FI" sz="2000" dirty="0"/>
          </a:p>
          <a:p>
            <a:r>
              <a:rPr lang="fi-FI" sz="2000" dirty="0"/>
              <a:t>• kriteeriperustaisuus!</a:t>
            </a:r>
          </a:p>
          <a:p>
            <a:r>
              <a:rPr lang="fi-FI" sz="2000" dirty="0"/>
              <a:t>• </a:t>
            </a:r>
            <a:r>
              <a:rPr lang="fi-FI" sz="2000" u="sng" dirty="0"/>
              <a:t>osaamistavoitteiden </a:t>
            </a:r>
            <a:r>
              <a:rPr lang="fi-FI" sz="2000" u="sng" dirty="0" smtClean="0"/>
              <a:t>ja arviointiperusteiden </a:t>
            </a:r>
            <a:r>
              <a:rPr lang="fi-FI" sz="2000" u="sng" dirty="0"/>
              <a:t>määrittäminen kohtuullisen </a:t>
            </a:r>
            <a:r>
              <a:rPr lang="fi-FI" sz="2000" u="sng" dirty="0" smtClean="0"/>
              <a:t>mutkatonta</a:t>
            </a:r>
            <a:r>
              <a:rPr lang="fi-FI" sz="2000" u="sng" dirty="0"/>
              <a:t>, </a:t>
            </a:r>
            <a:r>
              <a:rPr lang="fi-FI" sz="2000" dirty="0"/>
              <a:t>mutta vaatii asiaan </a:t>
            </a:r>
            <a:r>
              <a:rPr lang="fi-FI" sz="2000" dirty="0" smtClean="0"/>
              <a:t>paneutumista</a:t>
            </a:r>
            <a:endParaRPr lang="fi-FI" sz="2000" dirty="0"/>
          </a:p>
          <a:p>
            <a:r>
              <a:rPr lang="fi-FI" sz="2000" i="1" dirty="0">
                <a:solidFill>
                  <a:srgbClr val="EB3E31"/>
                </a:solidFill>
              </a:rPr>
              <a:t>”Jakson suoritettuaan opiskelija</a:t>
            </a:r>
          </a:p>
          <a:p>
            <a:r>
              <a:rPr lang="fi-FI" sz="2000" i="1" dirty="0">
                <a:solidFill>
                  <a:srgbClr val="EB3E31"/>
                </a:solidFill>
              </a:rPr>
              <a:t>- </a:t>
            </a:r>
            <a:r>
              <a:rPr lang="fi-FI" sz="2000" i="1" dirty="0" smtClean="0">
                <a:solidFill>
                  <a:srgbClr val="EB3E31"/>
                </a:solidFill>
              </a:rPr>
              <a:t>osaa esittää aineiston havaintomatriisimuodossa</a:t>
            </a:r>
          </a:p>
          <a:p>
            <a:r>
              <a:rPr lang="fi-FI" sz="2000" i="1" dirty="0" smtClean="0">
                <a:solidFill>
                  <a:srgbClr val="EB3E31"/>
                </a:solidFill>
              </a:rPr>
              <a:t>- </a:t>
            </a:r>
            <a:r>
              <a:rPr lang="fi-FI" sz="2000" i="1" dirty="0">
                <a:solidFill>
                  <a:srgbClr val="EB3E31"/>
                </a:solidFill>
              </a:rPr>
              <a:t>osaa soveltaa tilastotieteen menetelmiä </a:t>
            </a:r>
          </a:p>
          <a:p>
            <a:r>
              <a:rPr lang="fi-FI" sz="2000" i="1" dirty="0">
                <a:solidFill>
                  <a:srgbClr val="EB3E31"/>
                </a:solidFill>
              </a:rPr>
              <a:t>tutkimusaineiston kuvailussa sekä muuttujien </a:t>
            </a:r>
            <a:r>
              <a:rPr lang="fi-FI" sz="2000" i="1" dirty="0" smtClean="0">
                <a:solidFill>
                  <a:srgbClr val="EB3E31"/>
                </a:solidFill>
              </a:rPr>
              <a:t>välisten </a:t>
            </a:r>
            <a:r>
              <a:rPr lang="fi-FI" sz="2000" i="1" dirty="0">
                <a:solidFill>
                  <a:srgbClr val="EB3E31"/>
                </a:solidFill>
              </a:rPr>
              <a:t>riippuvuuksien </a:t>
            </a:r>
            <a:r>
              <a:rPr lang="fi-FI" sz="2000" i="1" dirty="0" smtClean="0">
                <a:solidFill>
                  <a:srgbClr val="EB3E31"/>
                </a:solidFill>
              </a:rPr>
              <a:t>tarkastelussa”</a:t>
            </a:r>
            <a:endParaRPr lang="fi-FI" sz="2000" i="1" dirty="0">
              <a:solidFill>
                <a:srgbClr val="EB3E3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27208" y="974391"/>
            <a:ext cx="4816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• </a:t>
            </a:r>
            <a:r>
              <a:rPr lang="fi-FI" u="sng" dirty="0"/>
              <a:t>luovutaan valmistumisen ajatuksesta; </a:t>
            </a:r>
            <a:r>
              <a:rPr lang="fi-FI" dirty="0"/>
              <a:t>edistetään </a:t>
            </a:r>
            <a:r>
              <a:rPr lang="fi-FI" u="sng" dirty="0"/>
              <a:t>valmiuksia elinikäiseen </a:t>
            </a:r>
          </a:p>
          <a:p>
            <a:r>
              <a:rPr lang="fi-FI" u="sng" dirty="0"/>
              <a:t>oppimiseen, analyyttiseen ajatteluun ja potentiaalien käyttöönottoon </a:t>
            </a:r>
          </a:p>
          <a:p>
            <a:r>
              <a:rPr lang="fi-FI" dirty="0"/>
              <a:t>(tiedolliset, taidolliset, asenteelliset, eettiset)</a:t>
            </a:r>
          </a:p>
          <a:p>
            <a:r>
              <a:rPr lang="fi-FI" dirty="0"/>
              <a:t>• </a:t>
            </a:r>
            <a:r>
              <a:rPr lang="fi-FI" u="sng" dirty="0"/>
              <a:t>osaamistavoitteiden ja arviointiperusteiden määrittäminen haastavaa; </a:t>
            </a:r>
          </a:p>
          <a:p>
            <a:r>
              <a:rPr lang="fi-FI" dirty="0"/>
              <a:t>voiko kriteerejä olla ennakkoon määriteltynä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i="1" dirty="0" smtClean="0">
                <a:solidFill>
                  <a:srgbClr val="EB3E31"/>
                </a:solidFill>
              </a:rPr>
              <a:t>” </a:t>
            </a:r>
            <a:r>
              <a:rPr lang="fi-FI" i="1" dirty="0">
                <a:solidFill>
                  <a:srgbClr val="EB3E31"/>
                </a:solidFill>
              </a:rPr>
              <a:t>Tavoitteena on, että opiskelijat</a:t>
            </a:r>
          </a:p>
          <a:p>
            <a:r>
              <a:rPr lang="fi-FI" i="1" dirty="0">
                <a:solidFill>
                  <a:srgbClr val="EB3E31"/>
                </a:solidFill>
              </a:rPr>
              <a:t>- osaavat argumentoida tasa-arvoon liittyvää </a:t>
            </a:r>
          </a:p>
          <a:p>
            <a:r>
              <a:rPr lang="fi-FI" i="1" dirty="0">
                <a:solidFill>
                  <a:srgbClr val="EB3E31"/>
                </a:solidFill>
              </a:rPr>
              <a:t>l</a:t>
            </a:r>
            <a:r>
              <a:rPr lang="fi-FI" i="1" dirty="0" smtClean="0">
                <a:solidFill>
                  <a:srgbClr val="EB3E31"/>
                </a:solidFill>
              </a:rPr>
              <a:t>iikunta- ja terveyspolitiikkaa</a:t>
            </a:r>
            <a:endParaRPr lang="fi-FI" i="1" dirty="0">
              <a:solidFill>
                <a:srgbClr val="EB3E31"/>
              </a:solidFill>
            </a:endParaRPr>
          </a:p>
          <a:p>
            <a:r>
              <a:rPr lang="fi-FI" i="1" dirty="0">
                <a:solidFill>
                  <a:srgbClr val="EB3E31"/>
                </a:solidFill>
              </a:rPr>
              <a:t>- arvioivat kriittisesti toiseutta tuottavaa luokittelua </a:t>
            </a:r>
            <a:r>
              <a:rPr lang="fi-FI" i="1" dirty="0" smtClean="0">
                <a:solidFill>
                  <a:srgbClr val="EB3E31"/>
                </a:solidFill>
              </a:rPr>
              <a:t>kasvatusyhteisöissä</a:t>
            </a:r>
            <a:endParaRPr lang="fi-FI" i="1" dirty="0">
              <a:solidFill>
                <a:srgbClr val="EB3E31"/>
              </a:solidFill>
            </a:endParaRPr>
          </a:p>
          <a:p>
            <a:r>
              <a:rPr lang="fi-FI" i="1" dirty="0">
                <a:solidFill>
                  <a:srgbClr val="EB3E31"/>
                </a:solidFill>
              </a:rPr>
              <a:t>- ymmärtävät kollegiaalisen toimintakulttuurin </a:t>
            </a:r>
          </a:p>
          <a:p>
            <a:r>
              <a:rPr lang="fi-FI" i="1" dirty="0">
                <a:solidFill>
                  <a:srgbClr val="EB3E31"/>
                </a:solidFill>
              </a:rPr>
              <a:t>välttämättömyyden </a:t>
            </a:r>
            <a:r>
              <a:rPr lang="fi-FI" i="1" dirty="0" smtClean="0">
                <a:solidFill>
                  <a:srgbClr val="EB3E31"/>
                </a:solidFill>
              </a:rPr>
              <a:t>yhteisöissä</a:t>
            </a:r>
            <a:endParaRPr lang="fi-FI" i="1" dirty="0">
              <a:solidFill>
                <a:srgbClr val="EB3E31"/>
              </a:solidFill>
            </a:endParaRPr>
          </a:p>
          <a:p>
            <a:r>
              <a:rPr lang="fi-FI" i="1" dirty="0" smtClean="0">
                <a:solidFill>
                  <a:srgbClr val="EB3E31"/>
                </a:solidFill>
              </a:rPr>
              <a:t>- osaavat </a:t>
            </a:r>
            <a:r>
              <a:rPr lang="fi-FI" i="1" dirty="0">
                <a:solidFill>
                  <a:srgbClr val="EB3E31"/>
                </a:solidFill>
              </a:rPr>
              <a:t>tukea monenlaisten oppilaiden oppimista, kasvua </a:t>
            </a:r>
            <a:r>
              <a:rPr lang="fi-FI" i="1" dirty="0" smtClean="0">
                <a:solidFill>
                  <a:srgbClr val="EB3E31"/>
                </a:solidFill>
              </a:rPr>
              <a:t>ja  </a:t>
            </a:r>
            <a:r>
              <a:rPr lang="fi-FI" i="1" dirty="0">
                <a:solidFill>
                  <a:srgbClr val="EB3E31"/>
                </a:solidFill>
              </a:rPr>
              <a:t>osallistumista </a:t>
            </a:r>
            <a:r>
              <a:rPr lang="fi-FI" i="1" dirty="0" smtClean="0">
                <a:solidFill>
                  <a:srgbClr val="EB3E31"/>
                </a:solidFill>
              </a:rPr>
              <a:t>heterogeenisissa opetusryhmissä”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7209" y="103222"/>
            <a:ext cx="3697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dirty="0"/>
              <a:t>’Dynaamiset osaamiset</a:t>
            </a:r>
            <a:r>
              <a:rPr lang="fi-FI" sz="2000" b="1" dirty="0" smtClean="0"/>
              <a:t>’ </a:t>
            </a:r>
            <a:r>
              <a:rPr lang="fi-FI" sz="2000" dirty="0" smtClean="0">
                <a:solidFill>
                  <a:srgbClr val="F1563F"/>
                </a:solidFill>
              </a:rPr>
              <a:t>(prosessit)</a:t>
            </a:r>
            <a:endParaRPr lang="fi-FI" sz="2000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34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832"/>
            <a:ext cx="7356324" cy="1773141"/>
          </a:xfrm>
        </p:spPr>
        <p:txBody>
          <a:bodyPr>
            <a:noAutofit/>
          </a:bodyPr>
          <a:lstStyle/>
          <a:p>
            <a:r>
              <a:rPr lang="fi-FI" sz="2800" dirty="0" smtClean="0"/>
              <a:t>Tehtävä: Millaista osaamisperusteista </a:t>
            </a:r>
            <a:r>
              <a:rPr lang="fi-FI" sz="2800" dirty="0" err="1" smtClean="0"/>
              <a:t>OPSia</a:t>
            </a:r>
            <a:r>
              <a:rPr lang="fi-FI" sz="2800" dirty="0" smtClean="0"/>
              <a:t> meidän tulisi tavoitella? – 45 min.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* </a:t>
            </a:r>
            <a:r>
              <a:rPr lang="fi-FI" sz="1800" b="0" dirty="0" smtClean="0"/>
              <a:t>Muistio </a:t>
            </a:r>
            <a:r>
              <a:rPr lang="fi-FI" sz="1800" b="0" dirty="0"/>
              <a:t>keskustelusta</a:t>
            </a:r>
            <a:r>
              <a:rPr lang="fi-FI" sz="1800" b="0" dirty="0" smtClean="0"/>
              <a:t>!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13081"/>
            <a:ext cx="4038600" cy="2623929"/>
          </a:xfrm>
          <a:noFill/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i-FI" sz="2400" dirty="0">
                <a:solidFill>
                  <a:srgbClr val="EB3E31"/>
                </a:solidFill>
              </a:rPr>
              <a:t>Lista opinnoista tai kursseista (opintojen runko)</a:t>
            </a:r>
          </a:p>
          <a:p>
            <a:r>
              <a:rPr lang="fi-FI" sz="2400" dirty="0">
                <a:solidFill>
                  <a:srgbClr val="EB3E31"/>
                </a:solidFill>
              </a:rPr>
              <a:t>Osaamistuotoksen kuvaus (produkti)</a:t>
            </a:r>
          </a:p>
          <a:p>
            <a:r>
              <a:rPr lang="fi-FI" sz="2400" dirty="0">
                <a:solidFill>
                  <a:srgbClr val="EB3E31"/>
                </a:solidFill>
              </a:rPr>
              <a:t>OPS prosesseina</a:t>
            </a:r>
            <a:endParaRPr lang="fi-FI" sz="2400" dirty="0" smtClean="0">
              <a:solidFill>
                <a:srgbClr val="EB3E31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EB3E3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3081"/>
            <a:ext cx="4038600" cy="262392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i-FI" sz="2400" dirty="0" smtClean="0">
                <a:solidFill>
                  <a:srgbClr val="F1563F"/>
                </a:solidFill>
              </a:rPr>
              <a:t>’Lineaariset osaamiset’ </a:t>
            </a:r>
          </a:p>
          <a:p>
            <a:pPr marL="0" indent="0">
              <a:buNone/>
            </a:pPr>
            <a:r>
              <a:rPr lang="fi-FI" dirty="0">
                <a:solidFill>
                  <a:srgbClr val="F1563F"/>
                </a:solidFill>
              </a:rPr>
              <a:t>	</a:t>
            </a:r>
            <a:r>
              <a:rPr lang="fi-FI" sz="2000" dirty="0" smtClean="0">
                <a:solidFill>
                  <a:srgbClr val="F1563F"/>
                </a:solidFill>
              </a:rPr>
              <a:t>(”</a:t>
            </a:r>
            <a:r>
              <a:rPr lang="fi-FI" sz="2000" dirty="0" err="1">
                <a:solidFill>
                  <a:srgbClr val="F1563F"/>
                </a:solidFill>
              </a:rPr>
              <a:t>skills</a:t>
            </a:r>
            <a:r>
              <a:rPr lang="fi-FI" sz="2000" dirty="0">
                <a:solidFill>
                  <a:srgbClr val="F1563F"/>
                </a:solidFill>
              </a:rPr>
              <a:t>” </a:t>
            </a:r>
            <a:r>
              <a:rPr lang="fi-FI" sz="2000" dirty="0" smtClean="0">
                <a:solidFill>
                  <a:srgbClr val="F1563F"/>
                </a:solidFill>
              </a:rPr>
              <a:t>-kriteerit</a:t>
            </a:r>
            <a:r>
              <a:rPr lang="fi-FI" sz="2000" dirty="0">
                <a:solidFill>
                  <a:srgbClr val="F1563F"/>
                </a:solidFill>
              </a:rPr>
              <a:t>)</a:t>
            </a:r>
          </a:p>
          <a:p>
            <a:pPr marL="0" indent="0">
              <a:buNone/>
            </a:pPr>
            <a:endParaRPr lang="fi-FI" dirty="0" smtClean="0">
              <a:solidFill>
                <a:srgbClr val="F1563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rgbClr val="F1563F"/>
                </a:solidFill>
              </a:rPr>
              <a:t>’Dynaamiset </a:t>
            </a:r>
            <a:r>
              <a:rPr lang="fi-FI" sz="2400" dirty="0">
                <a:solidFill>
                  <a:srgbClr val="F1563F"/>
                </a:solidFill>
              </a:rPr>
              <a:t>osaamiset’ </a:t>
            </a:r>
            <a:endParaRPr lang="fi-FI" sz="2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F1563F"/>
                </a:solidFill>
              </a:rPr>
              <a:t>	</a:t>
            </a:r>
            <a:r>
              <a:rPr lang="fi-FI" sz="2000" dirty="0" smtClean="0">
                <a:solidFill>
                  <a:srgbClr val="F1563F"/>
                </a:solidFill>
              </a:rPr>
              <a:t>(</a:t>
            </a:r>
            <a:r>
              <a:rPr lang="fi-FI" sz="2000" dirty="0">
                <a:solidFill>
                  <a:srgbClr val="F1563F"/>
                </a:solidFill>
              </a:rPr>
              <a:t>prosessit</a:t>
            </a:r>
            <a:r>
              <a:rPr lang="fi-FI" sz="2000" dirty="0" smtClean="0">
                <a:solidFill>
                  <a:srgbClr val="F1563F"/>
                </a:solidFill>
              </a:rPr>
              <a:t>)</a:t>
            </a:r>
          </a:p>
          <a:p>
            <a:pPr marL="0" indent="0">
              <a:buNone/>
            </a:pPr>
            <a:endParaRPr lang="fi-FI" sz="20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fi-FI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1563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B4E29-B4F3-4DE2-9839-077043A6FE7B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2516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2191" y="1042258"/>
            <a:ext cx="7368419" cy="1019912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>
                <a:solidFill>
                  <a:srgbClr val="002060"/>
                </a:solidFill>
              </a:rPr>
              <a:t>JYn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yhteiset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sisällölliset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osaamistavoitteet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b="0" dirty="0" smtClean="0">
                <a:solidFill>
                  <a:srgbClr val="F1563F"/>
                </a:solidFill>
              </a:rPr>
              <a:t>(“</a:t>
            </a:r>
            <a:r>
              <a:rPr lang="en-US" sz="2400" b="0" dirty="0" err="1" smtClean="0">
                <a:solidFill>
                  <a:srgbClr val="F1563F"/>
                </a:solidFill>
              </a:rPr>
              <a:t>osaamisalueittain</a:t>
            </a:r>
            <a:r>
              <a:rPr lang="en-US" sz="2400" b="0" dirty="0" smtClean="0">
                <a:solidFill>
                  <a:srgbClr val="F1563F"/>
                </a:solidFill>
              </a:rPr>
              <a:t>”) </a:t>
            </a:r>
            <a:endParaRPr lang="fi-FI" sz="2400" b="0" dirty="0">
              <a:solidFill>
                <a:srgbClr val="F1563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2191" y="2215722"/>
            <a:ext cx="3876261" cy="264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i="1" dirty="0" err="1" smtClean="0">
                <a:solidFill>
                  <a:srgbClr val="002060"/>
                </a:solidFill>
              </a:rPr>
              <a:t>Akateeminen</a:t>
            </a:r>
            <a:r>
              <a:rPr lang="en-US" sz="2000" b="1" i="1" dirty="0" smtClean="0">
                <a:solidFill>
                  <a:srgbClr val="002060"/>
                </a:solidFill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</a:rPr>
              <a:t>substanssi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000" i="1" dirty="0" smtClean="0">
              <a:solidFill>
                <a:srgbClr val="F1563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F1563F"/>
                </a:solidFill>
              </a:rPr>
              <a:t>vankka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oman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alan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tietopohja</a:t>
            </a:r>
            <a:r>
              <a:rPr lang="en-US" sz="2000" dirty="0">
                <a:solidFill>
                  <a:srgbClr val="F1563F"/>
                </a:solidFill>
              </a:rPr>
              <a:t> ja </a:t>
            </a:r>
            <a:r>
              <a:rPr lang="en-US" sz="2000" dirty="0" err="1">
                <a:solidFill>
                  <a:srgbClr val="F1563F"/>
                </a:solidFill>
              </a:rPr>
              <a:t>ymmärrys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smtClean="0">
                <a:solidFill>
                  <a:srgbClr val="F1563F"/>
                </a:solidFill>
              </a:rPr>
              <a:t>=</a:t>
            </a:r>
          </a:p>
          <a:p>
            <a:pPr>
              <a:buFontTx/>
              <a:buChar char="-"/>
            </a:pPr>
            <a:r>
              <a:rPr lang="en-US" sz="2000" dirty="0" err="1" smtClean="0">
                <a:solidFill>
                  <a:srgbClr val="F1563F"/>
                </a:solidFill>
              </a:rPr>
              <a:t>aine</a:t>
            </a:r>
            <a:r>
              <a:rPr lang="en-US" sz="2000" dirty="0" smtClean="0">
                <a:solidFill>
                  <a:srgbClr val="F1563F"/>
                </a:solidFill>
              </a:rPr>
              <a:t> (</a:t>
            </a:r>
            <a:r>
              <a:rPr lang="en-US" sz="2000" dirty="0" err="1" smtClean="0">
                <a:solidFill>
                  <a:srgbClr val="F1563F"/>
                </a:solidFill>
              </a:rPr>
              <a:t>substanssi</a:t>
            </a:r>
            <a:r>
              <a:rPr lang="en-US" sz="2000" dirty="0" smtClean="0">
                <a:solidFill>
                  <a:srgbClr val="F1563F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sz="2000" dirty="0" err="1" smtClean="0">
                <a:solidFill>
                  <a:srgbClr val="F1563F"/>
                </a:solidFill>
              </a:rPr>
              <a:t>liikunta</a:t>
            </a:r>
            <a:r>
              <a:rPr lang="en-US" sz="2000" dirty="0" smtClean="0">
                <a:solidFill>
                  <a:srgbClr val="F1563F"/>
                </a:solidFill>
              </a:rPr>
              <a:t>- ja </a:t>
            </a:r>
            <a:r>
              <a:rPr lang="en-US" sz="2000" dirty="0" err="1" smtClean="0">
                <a:solidFill>
                  <a:srgbClr val="F1563F"/>
                </a:solidFill>
              </a:rPr>
              <a:t>terveystieteen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tutkimus</a:t>
            </a:r>
            <a:endParaRPr lang="en-US" sz="20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2000" i="1" dirty="0" smtClean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F70F-74B3-4725-8C23-6CF8657E32AC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208452" y="2215722"/>
            <a:ext cx="4810539" cy="45571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32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2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2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000" b="1" i="1" dirty="0" err="1" smtClean="0">
                <a:solidFill>
                  <a:srgbClr val="002060"/>
                </a:solidFill>
              </a:rPr>
              <a:t>Työelämän</a:t>
            </a:r>
            <a:r>
              <a:rPr lang="en-US" sz="2000" b="1" i="1" dirty="0" smtClean="0">
                <a:solidFill>
                  <a:srgbClr val="002060"/>
                </a:solidFill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</a:rPr>
              <a:t>metataidot</a:t>
            </a:r>
            <a:r>
              <a:rPr lang="en-US" sz="2000" b="1" i="1" dirty="0" smtClean="0">
                <a:solidFill>
                  <a:srgbClr val="002060"/>
                </a:solidFill>
              </a:rPr>
              <a:t> </a:t>
            </a:r>
            <a:endParaRPr lang="en-US" sz="2000" b="1" i="1" dirty="0" smtClean="0">
              <a:solidFill>
                <a:srgbClr val="F1563F"/>
              </a:solidFill>
            </a:endParaRPr>
          </a:p>
          <a:p>
            <a:pPr marL="0" indent="0">
              <a:buFont typeface="Arial"/>
              <a:buNone/>
            </a:pPr>
            <a:endParaRPr lang="en-US" sz="20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uutta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luova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kriittinen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ajattelu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kyky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oppia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uutta</a:t>
            </a:r>
            <a:r>
              <a:rPr lang="en-US" sz="2000" dirty="0" smtClean="0">
                <a:solidFill>
                  <a:srgbClr val="F1563F"/>
                </a:solidFill>
              </a:rPr>
              <a:t> ja </a:t>
            </a:r>
            <a:r>
              <a:rPr lang="en-US" sz="2000" dirty="0" err="1" smtClean="0">
                <a:solidFill>
                  <a:srgbClr val="F1563F"/>
                </a:solidFill>
              </a:rPr>
              <a:t>kehittää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vastuu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omasta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hyvinvoinnista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2000" i="1" dirty="0" err="1" smtClean="0">
                <a:solidFill>
                  <a:schemeClr val="bg1">
                    <a:lumMod val="65000"/>
                  </a:schemeClr>
                </a:solidFill>
              </a:rPr>
              <a:t>yksilöön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bg1">
                    <a:lumMod val="65000"/>
                  </a:schemeClr>
                </a:solidFill>
              </a:rPr>
              <a:t>kohdistuvat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2000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endParaRPr lang="en-US" sz="2000" i="1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kyky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jakaa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vahva</a:t>
            </a:r>
            <a:r>
              <a:rPr lang="en-US" sz="2000" dirty="0" smtClean="0">
                <a:solidFill>
                  <a:srgbClr val="F1563F"/>
                </a:solidFill>
              </a:rPr>
              <a:t> ja </a:t>
            </a:r>
            <a:r>
              <a:rPr lang="en-US" sz="2000" dirty="0" err="1" smtClean="0">
                <a:solidFill>
                  <a:srgbClr val="F1563F"/>
                </a:solidFill>
              </a:rPr>
              <a:t>monipuolinen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vuorovaikutusosaaminen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kielitaito</a:t>
            </a:r>
            <a:r>
              <a:rPr lang="en-US" sz="2000" dirty="0" smtClean="0">
                <a:solidFill>
                  <a:srgbClr val="F1563F"/>
                </a:solidFill>
              </a:rPr>
              <a:t> ja </a:t>
            </a:r>
            <a:r>
              <a:rPr lang="en-US" sz="2000" dirty="0" err="1" smtClean="0">
                <a:solidFill>
                  <a:srgbClr val="F1563F"/>
                </a:solidFill>
              </a:rPr>
              <a:t>kulttuuritietoisuus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vastuu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muiden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hyvinvoinnista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dirty="0" err="1" smtClean="0">
                <a:solidFill>
                  <a:srgbClr val="F1563F"/>
                </a:solidFill>
              </a:rPr>
              <a:t>globaali</a:t>
            </a:r>
            <a:r>
              <a:rPr lang="en-US" sz="2000" dirty="0" smtClean="0">
                <a:solidFill>
                  <a:srgbClr val="F1563F"/>
                </a:solidFill>
              </a:rPr>
              <a:t> ja </a:t>
            </a:r>
            <a:r>
              <a:rPr lang="en-US" sz="2000" dirty="0" err="1" smtClean="0">
                <a:solidFill>
                  <a:srgbClr val="F1563F"/>
                </a:solidFill>
              </a:rPr>
              <a:t>eettinen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vastuullisuus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2000" i="1" dirty="0" err="1" smtClean="0">
                <a:solidFill>
                  <a:schemeClr val="bg1">
                    <a:lumMod val="65000"/>
                  </a:schemeClr>
                </a:solidFill>
              </a:rPr>
              <a:t>yhteisöön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bg1">
                    <a:lumMod val="65000"/>
                  </a:schemeClr>
                </a:solidFill>
              </a:rPr>
              <a:t>liittyvät</a:t>
            </a:r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2000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F1563F"/>
              </a:solidFill>
            </a:endParaRPr>
          </a:p>
          <a:p>
            <a:endParaRPr lang="fi-FI" sz="2000" dirty="0"/>
          </a:p>
        </p:txBody>
      </p:sp>
      <p:sp>
        <p:nvSpPr>
          <p:cNvPr id="8" name="Rectangle 7"/>
          <p:cNvSpPr/>
          <p:nvPr/>
        </p:nvSpPr>
        <p:spPr>
          <a:xfrm>
            <a:off x="-106017" y="241598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178390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68F-0F25-4DCD-AF0F-D932388639E3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2" name="TextBox 1"/>
          <p:cNvSpPr txBox="1"/>
          <p:nvPr/>
        </p:nvSpPr>
        <p:spPr>
          <a:xfrm>
            <a:off x="0" y="785943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 smtClean="0">
              <a:solidFill>
                <a:srgbClr val="002060"/>
              </a:solidFill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</a:rPr>
              <a:t>Ehdotuksia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LTKn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tutkinto-ohjelmien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yhteisiksi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osaamisalueiksi</a:t>
            </a:r>
            <a:r>
              <a:rPr lang="en-US" sz="2200" b="1" dirty="0" smtClean="0">
                <a:solidFill>
                  <a:srgbClr val="002060"/>
                </a:solidFill>
              </a:rPr>
              <a:t>?</a:t>
            </a:r>
          </a:p>
          <a:p>
            <a:endParaRPr lang="en-US" sz="2200" i="1" dirty="0" smtClean="0">
              <a:solidFill>
                <a:srgbClr val="002060"/>
              </a:solidFill>
            </a:endParaRPr>
          </a:p>
          <a:p>
            <a:r>
              <a:rPr lang="en-US" b="1" dirty="0" err="1">
                <a:solidFill>
                  <a:srgbClr val="F1563F"/>
                </a:solidFill>
              </a:rPr>
              <a:t>Taustalla</a:t>
            </a:r>
            <a:r>
              <a:rPr lang="en-US" b="1" dirty="0">
                <a:solidFill>
                  <a:srgbClr val="F1563F"/>
                </a:solidFill>
              </a:rPr>
              <a:t> </a:t>
            </a:r>
            <a:r>
              <a:rPr lang="en-US" b="1" dirty="0" err="1">
                <a:solidFill>
                  <a:srgbClr val="F1563F"/>
                </a:solidFill>
              </a:rPr>
              <a:t>osaamisena</a:t>
            </a:r>
            <a:r>
              <a:rPr lang="en-US" b="1" dirty="0">
                <a:solidFill>
                  <a:srgbClr val="F1563F"/>
                </a:solidFill>
              </a:rPr>
              <a:t> / </a:t>
            </a:r>
            <a:r>
              <a:rPr lang="en-US" b="1" dirty="0" err="1">
                <a:solidFill>
                  <a:srgbClr val="F1563F"/>
                </a:solidFill>
              </a:rPr>
              <a:t>ominaisuutena</a:t>
            </a:r>
            <a:r>
              <a:rPr lang="en-US" b="1" dirty="0">
                <a:solidFill>
                  <a:srgbClr val="F1563F"/>
                </a:solidFill>
              </a:rPr>
              <a:t> / </a:t>
            </a:r>
            <a:r>
              <a:rPr lang="en-US" b="1" dirty="0" err="1">
                <a:solidFill>
                  <a:srgbClr val="F1563F"/>
                </a:solidFill>
              </a:rPr>
              <a:t>kykynä</a:t>
            </a:r>
            <a:r>
              <a:rPr lang="en-US" b="1" dirty="0">
                <a:solidFill>
                  <a:srgbClr val="F1563F"/>
                </a:solidFill>
              </a:rPr>
              <a:t> / </a:t>
            </a:r>
            <a:r>
              <a:rPr lang="en-US" b="1" dirty="0" err="1">
                <a:solidFill>
                  <a:srgbClr val="F1563F"/>
                </a:solidFill>
              </a:rPr>
              <a:t>taitona</a:t>
            </a:r>
            <a:r>
              <a:rPr lang="en-US" b="1" dirty="0">
                <a:solidFill>
                  <a:srgbClr val="F1563F"/>
                </a:solidFill>
              </a:rPr>
              <a:t> / </a:t>
            </a:r>
            <a:r>
              <a:rPr lang="en-US" b="1" dirty="0" err="1">
                <a:solidFill>
                  <a:srgbClr val="F1563F"/>
                </a:solidFill>
              </a:rPr>
              <a:t>tietona</a:t>
            </a:r>
            <a:r>
              <a:rPr lang="en-US" b="1" dirty="0">
                <a:solidFill>
                  <a:srgbClr val="F1563F"/>
                </a:solidFill>
              </a:rPr>
              <a:t> (</a:t>
            </a:r>
            <a:r>
              <a:rPr lang="en-US" b="1" dirty="0" err="1">
                <a:solidFill>
                  <a:srgbClr val="F1563F"/>
                </a:solidFill>
              </a:rPr>
              <a:t>koulutusneuvoston</a:t>
            </a:r>
            <a:r>
              <a:rPr lang="en-US" b="1" dirty="0">
                <a:solidFill>
                  <a:srgbClr val="F1563F"/>
                </a:solidFill>
              </a:rPr>
              <a:t> </a:t>
            </a:r>
            <a:r>
              <a:rPr lang="en-US" b="1" dirty="0" err="1">
                <a:solidFill>
                  <a:srgbClr val="F1563F"/>
                </a:solidFill>
              </a:rPr>
              <a:t>linjauksista</a:t>
            </a:r>
            <a:r>
              <a:rPr lang="en-US" b="1" dirty="0">
                <a:solidFill>
                  <a:srgbClr val="F1563F"/>
                </a:solidFill>
              </a:rPr>
              <a:t>)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1563F"/>
                </a:solidFill>
              </a:rPr>
              <a:t>Tutkivuus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kriittisyys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innovatiivisyys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kehittäjyys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vastuullisuus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autonomisuus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ongelmanratkaisukyky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innovointikyky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luovuus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itseohjautuvuus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oma-aloitteisuus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joustavuus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mukautumiskyky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(YKSILÖÖN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kohdistuva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1563F"/>
                </a:solidFill>
              </a:rPr>
              <a:t>Vuorovaikutustaidot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kielitaidot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kommunikointi</a:t>
            </a:r>
            <a:r>
              <a:rPr lang="en-US" dirty="0">
                <a:solidFill>
                  <a:srgbClr val="F1563F"/>
                </a:solidFill>
              </a:rPr>
              <a:t> ja </a:t>
            </a:r>
            <a:r>
              <a:rPr lang="en-US" dirty="0" err="1">
                <a:solidFill>
                  <a:srgbClr val="F1563F"/>
                </a:solidFill>
              </a:rPr>
              <a:t>yhteistyökyky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yhteisötaidot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työelämätaidot</a:t>
            </a:r>
            <a:r>
              <a:rPr lang="en-US" dirty="0">
                <a:solidFill>
                  <a:srgbClr val="F1563F"/>
                </a:solidFill>
              </a:rPr>
              <a:t>, </a:t>
            </a:r>
            <a:r>
              <a:rPr lang="en-US" dirty="0" err="1">
                <a:solidFill>
                  <a:srgbClr val="F1563F"/>
                </a:solidFill>
              </a:rPr>
              <a:t>monikulttuurisuus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…(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YHTEISÖÖN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liittyvä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1563F"/>
                </a:solidFill>
              </a:rPr>
              <a:t>Aineen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tiedot</a:t>
            </a:r>
            <a:r>
              <a:rPr lang="en-US" dirty="0">
                <a:solidFill>
                  <a:srgbClr val="F1563F"/>
                </a:solidFill>
              </a:rPr>
              <a:t> ja –</a:t>
            </a:r>
            <a:r>
              <a:rPr lang="en-US" dirty="0" err="1">
                <a:solidFill>
                  <a:srgbClr val="F1563F"/>
                </a:solidFill>
              </a:rPr>
              <a:t>taidot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…(SUBSTANSSI)</a:t>
            </a: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1563F"/>
                </a:solidFill>
              </a:rPr>
              <a:t>Tieteellisen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tiedon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tuottamisen</a:t>
            </a:r>
            <a:r>
              <a:rPr lang="en-US" dirty="0">
                <a:solidFill>
                  <a:srgbClr val="F1563F"/>
                </a:solidFill>
              </a:rPr>
              <a:t>-, </a:t>
            </a:r>
            <a:r>
              <a:rPr lang="en-US" dirty="0" err="1">
                <a:solidFill>
                  <a:srgbClr val="F1563F"/>
                </a:solidFill>
              </a:rPr>
              <a:t>raportoinnin</a:t>
            </a:r>
            <a:r>
              <a:rPr lang="en-US" dirty="0">
                <a:solidFill>
                  <a:srgbClr val="F1563F"/>
                </a:solidFill>
              </a:rPr>
              <a:t> ja </a:t>
            </a:r>
            <a:r>
              <a:rPr lang="en-US" dirty="0" err="1">
                <a:solidFill>
                  <a:srgbClr val="F1563F"/>
                </a:solidFill>
              </a:rPr>
              <a:t>tiedeyhteisössä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toimimisen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taidot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…(TIETEELLINEN TUTKIMUS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marL="457200" indent="-457200">
              <a:buAutoNum type="arabicPeriod"/>
            </a:pP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600" i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sz="1600" i="1" dirty="0" err="1" smtClean="0">
                <a:solidFill>
                  <a:srgbClr val="002060"/>
                </a:solidFill>
              </a:rPr>
              <a:t>Oppiva</a:t>
            </a:r>
            <a:r>
              <a:rPr lang="en-US" sz="1600" i="1" dirty="0">
                <a:solidFill>
                  <a:srgbClr val="002060"/>
                </a:solidFill>
              </a:rPr>
              <a:t>, </a:t>
            </a:r>
            <a:r>
              <a:rPr lang="en-US" sz="1600" i="1" dirty="0" err="1">
                <a:solidFill>
                  <a:srgbClr val="002060"/>
                </a:solidFill>
              </a:rPr>
              <a:t>kehittävä</a:t>
            </a:r>
            <a:r>
              <a:rPr lang="en-US" sz="1600" i="1" dirty="0">
                <a:solidFill>
                  <a:srgbClr val="002060"/>
                </a:solidFill>
              </a:rPr>
              <a:t> ja </a:t>
            </a:r>
            <a:r>
              <a:rPr lang="en-US" sz="1600" i="1" dirty="0" err="1">
                <a:solidFill>
                  <a:srgbClr val="002060"/>
                </a:solidFill>
              </a:rPr>
              <a:t>autonominen</a:t>
            </a:r>
            <a:r>
              <a:rPr lang="en-US" sz="1600" i="1" dirty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asiantuntija</a:t>
            </a:r>
            <a:r>
              <a:rPr lang="en-US" sz="1600" i="1" dirty="0" smtClean="0">
                <a:solidFill>
                  <a:srgbClr val="002060"/>
                </a:solidFill>
              </a:rPr>
              <a:t> 	tai 	</a:t>
            </a:r>
            <a:r>
              <a:rPr lang="en-US" sz="1600" i="1" dirty="0" err="1" smtClean="0">
                <a:solidFill>
                  <a:srgbClr val="002060"/>
                </a:solidFill>
              </a:rPr>
              <a:t>Autonomiseksi</a:t>
            </a:r>
            <a:r>
              <a:rPr lang="en-US" sz="1600" i="1" dirty="0" smtClean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asiantuntijaksi</a:t>
            </a:r>
            <a:r>
              <a:rPr lang="en-US" sz="1600" i="1" dirty="0" smtClean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kehittyminen</a:t>
            </a:r>
            <a:endParaRPr lang="en-US" sz="1600" i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sz="1600" i="1" dirty="0" err="1">
                <a:solidFill>
                  <a:srgbClr val="002060"/>
                </a:solidFill>
              </a:rPr>
              <a:t>Ryhmä</a:t>
            </a:r>
            <a:r>
              <a:rPr lang="en-US" sz="1600" i="1" dirty="0">
                <a:solidFill>
                  <a:srgbClr val="002060"/>
                </a:solidFill>
              </a:rPr>
              <a:t>-, </a:t>
            </a:r>
            <a:r>
              <a:rPr lang="en-US" sz="1600" i="1" dirty="0" err="1">
                <a:solidFill>
                  <a:srgbClr val="002060"/>
                </a:solidFill>
              </a:rPr>
              <a:t>yhteisö</a:t>
            </a:r>
            <a:r>
              <a:rPr lang="en-US" sz="1600" i="1" dirty="0">
                <a:solidFill>
                  <a:srgbClr val="002060"/>
                </a:solidFill>
              </a:rPr>
              <a:t> ja </a:t>
            </a:r>
            <a:r>
              <a:rPr lang="en-US" sz="1600" i="1" dirty="0" err="1" smtClean="0">
                <a:solidFill>
                  <a:srgbClr val="002060"/>
                </a:solidFill>
              </a:rPr>
              <a:t>työelämäosaaja</a:t>
            </a:r>
            <a:r>
              <a:rPr lang="en-US" sz="1600" i="1" dirty="0" smtClean="0">
                <a:solidFill>
                  <a:srgbClr val="002060"/>
                </a:solidFill>
              </a:rPr>
              <a:t> 			tai 	</a:t>
            </a:r>
            <a:r>
              <a:rPr lang="en-US" sz="1600" i="1" dirty="0" err="1" smtClean="0">
                <a:solidFill>
                  <a:srgbClr val="002060"/>
                </a:solidFill>
              </a:rPr>
              <a:t>Ryhmä</a:t>
            </a:r>
            <a:r>
              <a:rPr lang="en-US" sz="1600" i="1" dirty="0" smtClean="0">
                <a:solidFill>
                  <a:srgbClr val="002060"/>
                </a:solidFill>
              </a:rPr>
              <a:t>- ja </a:t>
            </a:r>
            <a:r>
              <a:rPr lang="en-US" sz="1600" i="1" dirty="0" err="1" smtClean="0">
                <a:solidFill>
                  <a:srgbClr val="002060"/>
                </a:solidFill>
              </a:rPr>
              <a:t>yhteisöosaaminen</a:t>
            </a:r>
            <a:endParaRPr lang="en-US" sz="1600" i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sz="1600" i="1" dirty="0" err="1">
                <a:solidFill>
                  <a:srgbClr val="002060"/>
                </a:solidFill>
              </a:rPr>
              <a:t>Alansa</a:t>
            </a:r>
            <a:r>
              <a:rPr lang="en-US" sz="1600" i="1" dirty="0">
                <a:solidFill>
                  <a:srgbClr val="002060"/>
                </a:solidFill>
              </a:rPr>
              <a:t> </a:t>
            </a:r>
            <a:r>
              <a:rPr lang="en-US" sz="1600" i="1" dirty="0" err="1">
                <a:solidFill>
                  <a:srgbClr val="002060"/>
                </a:solidFill>
              </a:rPr>
              <a:t>akateeminen</a:t>
            </a:r>
            <a:r>
              <a:rPr lang="en-US" sz="1600" i="1" dirty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substanssiosaaja</a:t>
            </a:r>
            <a:r>
              <a:rPr lang="en-US" sz="1600" i="1" dirty="0" smtClean="0">
                <a:solidFill>
                  <a:srgbClr val="002060"/>
                </a:solidFill>
              </a:rPr>
              <a:t> 			tai 	</a:t>
            </a:r>
            <a:r>
              <a:rPr lang="en-US" sz="1600" i="1" dirty="0" err="1" smtClean="0">
                <a:solidFill>
                  <a:srgbClr val="002060"/>
                </a:solidFill>
              </a:rPr>
              <a:t>Akateeminen</a:t>
            </a:r>
            <a:r>
              <a:rPr lang="en-US" sz="1600" i="1" dirty="0" smtClean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aineosaaminen</a:t>
            </a:r>
            <a:endParaRPr lang="en-US" sz="1600" i="1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en-US" sz="1600" i="1" dirty="0" err="1">
                <a:solidFill>
                  <a:srgbClr val="002060"/>
                </a:solidFill>
              </a:rPr>
              <a:t>Liikunnan</a:t>
            </a:r>
            <a:r>
              <a:rPr lang="en-US" sz="1600" i="1" dirty="0">
                <a:solidFill>
                  <a:srgbClr val="002060"/>
                </a:solidFill>
              </a:rPr>
              <a:t> ja </a:t>
            </a:r>
            <a:r>
              <a:rPr lang="en-US" sz="1600" i="1" dirty="0" err="1">
                <a:solidFill>
                  <a:srgbClr val="002060"/>
                </a:solidFill>
              </a:rPr>
              <a:t>terveyden</a:t>
            </a:r>
            <a:r>
              <a:rPr lang="en-US" sz="1600" i="1" dirty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tieteentekijä</a:t>
            </a:r>
            <a:r>
              <a:rPr lang="en-US" sz="1600" i="1" dirty="0" smtClean="0">
                <a:solidFill>
                  <a:srgbClr val="002060"/>
                </a:solidFill>
              </a:rPr>
              <a:t> 			tai 	</a:t>
            </a:r>
            <a:r>
              <a:rPr lang="en-US" sz="1600" i="1" dirty="0" err="1" smtClean="0">
                <a:solidFill>
                  <a:srgbClr val="002060"/>
                </a:solidFill>
              </a:rPr>
              <a:t>Liikunta</a:t>
            </a:r>
            <a:r>
              <a:rPr lang="en-US" sz="1600" i="1" dirty="0" smtClean="0">
                <a:solidFill>
                  <a:srgbClr val="002060"/>
                </a:solidFill>
              </a:rPr>
              <a:t>- ja </a:t>
            </a:r>
            <a:r>
              <a:rPr lang="en-US" sz="1600" i="1" dirty="0" err="1" smtClean="0">
                <a:solidFill>
                  <a:srgbClr val="002060"/>
                </a:solidFill>
              </a:rPr>
              <a:t>terveystieteen</a:t>
            </a:r>
            <a:r>
              <a:rPr lang="en-US" sz="1600" i="1" dirty="0">
                <a:solidFill>
                  <a:srgbClr val="002060"/>
                </a:solidFill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</a:rPr>
              <a:t>tutkimusosaaminen</a:t>
            </a:r>
            <a:endParaRPr lang="en-US" sz="1600" i="1" dirty="0" smtClean="0">
              <a:solidFill>
                <a:srgbClr val="002060"/>
              </a:solidFill>
            </a:endParaRPr>
          </a:p>
          <a:p>
            <a:endParaRPr lang="en-US" sz="1600" b="1" dirty="0" smtClean="0">
              <a:solidFill>
                <a:srgbClr val="F1563F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endParaRPr lang="en-US" sz="16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US" sz="1600" dirty="0" smtClean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8313" y="201168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8549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24069" y="1370058"/>
            <a:ext cx="8140906" cy="4328376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Osaamisen ja osaamistavoitteiden jäsentäminen</a:t>
            </a:r>
            <a:r>
              <a:rPr lang="fi-FI" sz="2400" b="1" dirty="0"/>
              <a:t> </a:t>
            </a:r>
            <a:r>
              <a:rPr lang="fi-FI" sz="2400" b="1" dirty="0" smtClean="0"/>
              <a:t>ja ”näkyväksi tekeminen”</a:t>
            </a:r>
          </a:p>
          <a:p>
            <a:endParaRPr lang="fi-FI" sz="2400" dirty="0" smtClean="0"/>
          </a:p>
          <a:p>
            <a:r>
              <a:rPr lang="fi-FI" sz="2400" b="1" dirty="0" smtClean="0"/>
              <a:t>Tehtävä: </a:t>
            </a:r>
          </a:p>
          <a:p>
            <a:r>
              <a:rPr lang="fi-FI" sz="2400" dirty="0" smtClean="0">
                <a:solidFill>
                  <a:srgbClr val="F1563F"/>
                </a:solidFill>
              </a:rPr>
              <a:t>Millaista osaamisen ”jäsentämistä” meidän tutkinnot – opiskelijan oppiminen ja opetus </a:t>
            </a:r>
            <a:r>
              <a:rPr lang="fi-FI" sz="2400" dirty="0">
                <a:solidFill>
                  <a:srgbClr val="F1563F"/>
                </a:solidFill>
              </a:rPr>
              <a:t>–</a:t>
            </a:r>
            <a:r>
              <a:rPr lang="fi-FI" sz="2400" dirty="0" smtClean="0">
                <a:solidFill>
                  <a:srgbClr val="F1563F"/>
                </a:solidFill>
              </a:rPr>
              <a:t> tarvitsee? </a:t>
            </a:r>
          </a:p>
          <a:p>
            <a:r>
              <a:rPr lang="fi-FI" sz="2400" dirty="0" smtClean="0">
                <a:solidFill>
                  <a:srgbClr val="F1563F"/>
                </a:solidFill>
              </a:rPr>
              <a:t>Millaisiksi ”osaamisalueiksi” meiltä valmistuvien osaamisen tulisi jäsentyä?</a:t>
            </a:r>
          </a:p>
          <a:p>
            <a:endParaRPr lang="fi-FI" sz="1800" dirty="0" smtClean="0"/>
          </a:p>
          <a:p>
            <a:endParaRPr lang="fi-FI" sz="2400" dirty="0"/>
          </a:p>
          <a:p>
            <a:endParaRPr lang="fi-FI" sz="2400" dirty="0" smtClean="0"/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0B11-BE91-41A0-8D43-3F616F27E596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1696278" y="203553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282036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C09B-12CA-4555-B4F6-BC799A26F6B8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111310"/>
            <a:ext cx="897100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F1563F"/>
              </a:solidFill>
            </a:endParaRPr>
          </a:p>
          <a:p>
            <a:pPr lvl="1"/>
            <a:r>
              <a:rPr lang="en-US" sz="2200" b="1" u="sng" dirty="0" err="1">
                <a:solidFill>
                  <a:srgbClr val="002060"/>
                </a:solidFill>
              </a:rPr>
              <a:t>O</a:t>
            </a:r>
            <a:r>
              <a:rPr lang="en-US" sz="2200" b="1" u="sng" dirty="0" err="1" smtClean="0">
                <a:solidFill>
                  <a:srgbClr val="002060"/>
                </a:solidFill>
              </a:rPr>
              <a:t>saamisen</a:t>
            </a:r>
            <a:r>
              <a:rPr lang="en-US" sz="2200" b="1" u="sng" dirty="0" smtClean="0">
                <a:solidFill>
                  <a:srgbClr val="002060"/>
                </a:solidFill>
              </a:rPr>
              <a:t> </a:t>
            </a:r>
            <a:r>
              <a:rPr lang="en-US" sz="2200" b="1" u="sng" dirty="0" err="1" smtClean="0">
                <a:solidFill>
                  <a:srgbClr val="002060"/>
                </a:solidFill>
              </a:rPr>
              <a:t>kartoitus</a:t>
            </a:r>
            <a:r>
              <a:rPr lang="en-US" sz="2200" b="1" u="sng" dirty="0">
                <a:solidFill>
                  <a:srgbClr val="002060"/>
                </a:solidFill>
              </a:rPr>
              <a:t> </a:t>
            </a:r>
            <a:r>
              <a:rPr lang="en-US" sz="2200" b="1" u="sng" dirty="0" smtClean="0">
                <a:solidFill>
                  <a:srgbClr val="002060"/>
                </a:solidFill>
              </a:rPr>
              <a:t>– </a:t>
            </a:r>
            <a:r>
              <a:rPr lang="en-US" sz="2200" b="1" u="sng" dirty="0" err="1" smtClean="0">
                <a:solidFill>
                  <a:srgbClr val="002060"/>
                </a:solidFill>
              </a:rPr>
              <a:t>miksi</a:t>
            </a:r>
            <a:r>
              <a:rPr lang="en-US" sz="2200" b="1" u="sng" dirty="0" smtClean="0">
                <a:solidFill>
                  <a:srgbClr val="002060"/>
                </a:solidFill>
              </a:rPr>
              <a:t>?</a:t>
            </a:r>
          </a:p>
          <a:p>
            <a:pPr lvl="1"/>
            <a:endParaRPr lang="en-US" sz="800" b="1" u="sng" dirty="0" smtClean="0">
              <a:solidFill>
                <a:srgbClr val="002060"/>
              </a:solidFill>
            </a:endParaRPr>
          </a:p>
          <a:p>
            <a:pPr lvl="1"/>
            <a:r>
              <a:rPr lang="en-US" sz="2200" b="1" dirty="0" err="1">
                <a:solidFill>
                  <a:srgbClr val="002060"/>
                </a:solidFill>
              </a:rPr>
              <a:t>O</a:t>
            </a:r>
            <a:r>
              <a:rPr lang="en-US" sz="2200" dirty="0" err="1" smtClean="0">
                <a:solidFill>
                  <a:srgbClr val="002060"/>
                </a:solidFill>
              </a:rPr>
              <a:t>saamistarve</a:t>
            </a:r>
            <a:r>
              <a:rPr lang="en-US" sz="2200" dirty="0" smtClean="0">
                <a:solidFill>
                  <a:srgbClr val="002060"/>
                </a:solidFill>
              </a:rPr>
              <a:t>  - </a:t>
            </a:r>
            <a:r>
              <a:rPr lang="en-US" sz="2200" dirty="0" err="1" smtClean="0">
                <a:solidFill>
                  <a:srgbClr val="002060"/>
                </a:solidFill>
              </a:rPr>
              <a:t>OPSn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osaamisalueiden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tavoitteet</a:t>
            </a:r>
            <a:r>
              <a:rPr lang="en-US" sz="2200" dirty="0" smtClean="0">
                <a:solidFill>
                  <a:srgbClr val="002060"/>
                </a:solidFill>
              </a:rPr>
              <a:t> ja </a:t>
            </a:r>
            <a:r>
              <a:rPr lang="en-US" sz="2200" dirty="0" err="1" smtClean="0">
                <a:solidFill>
                  <a:srgbClr val="002060"/>
                </a:solidFill>
              </a:rPr>
              <a:t>sisällöt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</a:p>
          <a:p>
            <a:pPr lvl="1"/>
            <a:endParaRPr lang="en-US" sz="2200" b="1" i="1" u="sng" dirty="0">
              <a:solidFill>
                <a:srgbClr val="002060"/>
              </a:solidFill>
            </a:endParaRPr>
          </a:p>
          <a:p>
            <a:pPr lvl="1"/>
            <a:r>
              <a:rPr lang="en-US" sz="1600" b="1" dirty="0" err="1" smtClean="0">
                <a:solidFill>
                  <a:srgbClr val="002060"/>
                </a:solidFill>
              </a:rPr>
              <a:t>Työelämän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</a:rPr>
              <a:t>metataidot</a:t>
            </a:r>
            <a:r>
              <a:rPr lang="en-US" sz="1600" b="1" dirty="0" smtClean="0">
                <a:solidFill>
                  <a:srgbClr val="002060"/>
                </a:solidFill>
              </a:rPr>
              <a:t>: </a:t>
            </a:r>
            <a:r>
              <a:rPr lang="en-US" sz="1600" b="1" i="1" dirty="0" err="1">
                <a:solidFill>
                  <a:srgbClr val="002060"/>
                </a:solidFill>
              </a:rPr>
              <a:t>o</a:t>
            </a:r>
            <a:r>
              <a:rPr lang="en-US" sz="1600" b="1" i="1" dirty="0" err="1" smtClean="0">
                <a:solidFill>
                  <a:srgbClr val="002060"/>
                </a:solidFill>
              </a:rPr>
              <a:t>man</a:t>
            </a:r>
            <a:r>
              <a:rPr lang="en-US" sz="1600" b="1" i="1" dirty="0" smtClean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osaamisen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kehittäminen</a:t>
            </a:r>
            <a:r>
              <a:rPr lang="en-US" sz="1600" dirty="0" smtClean="0">
                <a:solidFill>
                  <a:srgbClr val="002060"/>
                </a:solidFill>
              </a:rPr>
              <a:t>: </a:t>
            </a:r>
            <a:r>
              <a:rPr lang="en-US" sz="1600" dirty="0" err="1" smtClean="0">
                <a:solidFill>
                  <a:srgbClr val="F1563F"/>
                </a:solidFill>
              </a:rPr>
              <a:t>uutta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luova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kriittinen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ajattelu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kyky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oppia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uutta</a:t>
            </a:r>
            <a:r>
              <a:rPr lang="en-US" sz="1600" dirty="0">
                <a:solidFill>
                  <a:srgbClr val="F1563F"/>
                </a:solidFill>
              </a:rPr>
              <a:t> ja </a:t>
            </a:r>
            <a:r>
              <a:rPr lang="en-US" sz="1600" dirty="0" err="1" smtClean="0">
                <a:solidFill>
                  <a:srgbClr val="F1563F"/>
                </a:solidFill>
              </a:rPr>
              <a:t>kehittää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vastuu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omasta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hyvinvoinnista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tutkivuus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kriittisyys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innovatiivisyys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kehittäjyysvastuullisuus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autonomisuus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ongelmanratkaisukyky</a:t>
            </a:r>
            <a:r>
              <a:rPr lang="en-US" sz="1600" dirty="0" smtClean="0">
                <a:solidFill>
                  <a:srgbClr val="F1563F"/>
                </a:solidFill>
              </a:rPr>
              <a:t>,  </a:t>
            </a:r>
            <a:r>
              <a:rPr lang="en-US" sz="1600" dirty="0" err="1" smtClean="0">
                <a:solidFill>
                  <a:srgbClr val="F1563F"/>
                </a:solidFill>
              </a:rPr>
              <a:t>innovointikyky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luovuus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itseohjautuvuus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oma-aloitteisuus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joustavuus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mukautumiskyky</a:t>
            </a:r>
            <a:r>
              <a:rPr lang="en-US" sz="1600" dirty="0" smtClean="0">
                <a:solidFill>
                  <a:srgbClr val="F1563F"/>
                </a:solidFill>
              </a:rPr>
              <a:t>…</a:t>
            </a:r>
          </a:p>
          <a:p>
            <a:pPr lvl="1"/>
            <a:r>
              <a:rPr lang="en-US" sz="1600" b="1" dirty="0" err="1" smtClean="0">
                <a:solidFill>
                  <a:srgbClr val="002060"/>
                </a:solidFill>
              </a:rPr>
              <a:t>Työelämän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</a:rPr>
              <a:t>metataidot</a:t>
            </a:r>
            <a:r>
              <a:rPr lang="en-US" sz="1600" b="1" dirty="0" smtClean="0">
                <a:solidFill>
                  <a:srgbClr val="002060"/>
                </a:solidFill>
              </a:rPr>
              <a:t>: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ryhmässä</a:t>
            </a:r>
            <a:r>
              <a:rPr lang="en-US" sz="1600" b="1" i="1" dirty="0" smtClean="0">
                <a:solidFill>
                  <a:srgbClr val="002060"/>
                </a:solidFill>
              </a:rPr>
              <a:t> ja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yhteisössä</a:t>
            </a:r>
            <a:r>
              <a:rPr lang="en-US" sz="1600" b="1" i="1" dirty="0" smtClean="0">
                <a:solidFill>
                  <a:srgbClr val="002060"/>
                </a:solidFill>
              </a:rPr>
              <a:t>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toimiminen</a:t>
            </a:r>
            <a:r>
              <a:rPr lang="en-US" sz="1600" i="1" dirty="0" smtClean="0">
                <a:solidFill>
                  <a:srgbClr val="002060"/>
                </a:solidFill>
              </a:rPr>
              <a:t>: </a:t>
            </a:r>
            <a:r>
              <a:rPr lang="en-US" sz="1600" dirty="0" err="1">
                <a:solidFill>
                  <a:srgbClr val="F1563F"/>
                </a:solidFill>
              </a:rPr>
              <a:t>kyky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jakaa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osaamista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vahva</a:t>
            </a:r>
            <a:r>
              <a:rPr lang="en-US" sz="1600" dirty="0">
                <a:solidFill>
                  <a:srgbClr val="F1563F"/>
                </a:solidFill>
              </a:rPr>
              <a:t> ja </a:t>
            </a:r>
            <a:r>
              <a:rPr lang="en-US" sz="1600" dirty="0" err="1" smtClean="0">
                <a:solidFill>
                  <a:srgbClr val="F1563F"/>
                </a:solidFill>
              </a:rPr>
              <a:t>monipuolinen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vuorovaikutusosaaminen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kielitaito</a:t>
            </a:r>
            <a:r>
              <a:rPr lang="en-US" sz="1600" dirty="0">
                <a:solidFill>
                  <a:srgbClr val="F1563F"/>
                </a:solidFill>
              </a:rPr>
              <a:t> ja </a:t>
            </a:r>
            <a:r>
              <a:rPr lang="en-US" sz="1600" dirty="0" err="1" smtClean="0">
                <a:solidFill>
                  <a:srgbClr val="F1563F"/>
                </a:solidFill>
              </a:rPr>
              <a:t>monikulttuuritietoisuus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vastuu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muiden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>
                <a:solidFill>
                  <a:srgbClr val="F1563F"/>
                </a:solidFill>
              </a:rPr>
              <a:t>hyvinvoinnista</a:t>
            </a:r>
            <a:r>
              <a:rPr lang="en-US" sz="1600" dirty="0">
                <a:solidFill>
                  <a:srgbClr val="F1563F"/>
                </a:solidFill>
              </a:rPr>
              <a:t>, </a:t>
            </a:r>
            <a:r>
              <a:rPr lang="en-US" sz="1600" dirty="0" err="1">
                <a:solidFill>
                  <a:srgbClr val="F1563F"/>
                </a:solidFill>
              </a:rPr>
              <a:t>globaali</a:t>
            </a:r>
            <a:r>
              <a:rPr lang="en-US" sz="1600" dirty="0">
                <a:solidFill>
                  <a:srgbClr val="F1563F"/>
                </a:solidFill>
              </a:rPr>
              <a:t> ja </a:t>
            </a:r>
            <a:r>
              <a:rPr lang="en-US" sz="1600" dirty="0" err="1">
                <a:solidFill>
                  <a:srgbClr val="F1563F"/>
                </a:solidFill>
              </a:rPr>
              <a:t>eettinen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vastuullisuus</a:t>
            </a:r>
            <a:r>
              <a:rPr lang="en-US" sz="1600" dirty="0" smtClean="0">
                <a:solidFill>
                  <a:srgbClr val="F1563F"/>
                </a:solidFill>
              </a:rPr>
              <a:t>…</a:t>
            </a:r>
            <a:endParaRPr lang="en-US" sz="1600" dirty="0">
              <a:solidFill>
                <a:srgbClr val="F1563F"/>
              </a:solidFill>
            </a:endParaRPr>
          </a:p>
          <a:p>
            <a:pPr lvl="1"/>
            <a:r>
              <a:rPr lang="en-US" sz="1600" b="1" dirty="0" err="1" smtClean="0">
                <a:solidFill>
                  <a:srgbClr val="002060"/>
                </a:solidFill>
              </a:rPr>
              <a:t>Substanssiosaaminen</a:t>
            </a:r>
            <a:r>
              <a:rPr lang="en-US" sz="1600" dirty="0" smtClean="0">
                <a:solidFill>
                  <a:srgbClr val="002060"/>
                </a:solidFill>
              </a:rPr>
              <a:t>: </a:t>
            </a:r>
            <a:r>
              <a:rPr lang="en-US" sz="1600" dirty="0" err="1" smtClean="0">
                <a:solidFill>
                  <a:srgbClr val="F1563F"/>
                </a:solidFill>
              </a:rPr>
              <a:t>vankka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oman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tieteenalan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smtClean="0">
                <a:solidFill>
                  <a:srgbClr val="F1563F"/>
                </a:solidFill>
              </a:rPr>
              <a:t>ja </a:t>
            </a:r>
            <a:r>
              <a:rPr lang="en-US" sz="1600" dirty="0" err="1" smtClean="0">
                <a:solidFill>
                  <a:srgbClr val="F1563F"/>
                </a:solidFill>
              </a:rPr>
              <a:t>aineen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tiedot</a:t>
            </a:r>
            <a:r>
              <a:rPr lang="en-US" sz="1600" dirty="0" smtClean="0">
                <a:solidFill>
                  <a:srgbClr val="F1563F"/>
                </a:solidFill>
              </a:rPr>
              <a:t> ja </a:t>
            </a:r>
            <a:r>
              <a:rPr lang="en-US" sz="1600" dirty="0" err="1" smtClean="0">
                <a:solidFill>
                  <a:srgbClr val="F1563F"/>
                </a:solidFill>
              </a:rPr>
              <a:t>taidot</a:t>
            </a:r>
            <a:endParaRPr lang="en-US" sz="1600" dirty="0">
              <a:solidFill>
                <a:srgbClr val="F1563F"/>
              </a:solidFill>
            </a:endParaRPr>
          </a:p>
          <a:p>
            <a:pPr lvl="1"/>
            <a:r>
              <a:rPr lang="en-US" sz="1600" b="1" dirty="0" err="1" smtClean="0">
                <a:solidFill>
                  <a:srgbClr val="002060"/>
                </a:solidFill>
              </a:rPr>
              <a:t>Liikunta</a:t>
            </a:r>
            <a:r>
              <a:rPr lang="en-US" sz="1600" b="1" dirty="0" smtClean="0">
                <a:solidFill>
                  <a:srgbClr val="002060"/>
                </a:solidFill>
              </a:rPr>
              <a:t>- ja </a:t>
            </a:r>
            <a:r>
              <a:rPr lang="en-US" sz="1600" b="1" dirty="0" err="1" smtClean="0">
                <a:solidFill>
                  <a:srgbClr val="002060"/>
                </a:solidFill>
              </a:rPr>
              <a:t>terveystieteellinen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</a:rPr>
              <a:t>tutkimusosaaminen</a:t>
            </a:r>
            <a:r>
              <a:rPr lang="en-US" sz="1600" dirty="0" smtClean="0">
                <a:solidFill>
                  <a:srgbClr val="002060"/>
                </a:solidFill>
              </a:rPr>
              <a:t>: </a:t>
            </a:r>
            <a:r>
              <a:rPr lang="en-US" sz="1600" dirty="0" err="1" smtClean="0">
                <a:solidFill>
                  <a:srgbClr val="F1563F"/>
                </a:solidFill>
              </a:rPr>
              <a:t>eettiset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periaatteet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tieteellisen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tiedon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haku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tieteellinen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kirjoittaminen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tutkimussuunnitelman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laatiminen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tutkimusmenetelmät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tulosten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raportointi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tieteellinen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keskustelu</a:t>
            </a:r>
            <a:r>
              <a:rPr lang="en-US" sz="1600" dirty="0">
                <a:solidFill>
                  <a:srgbClr val="F1563F"/>
                </a:solidFill>
              </a:rPr>
              <a:t> </a:t>
            </a:r>
            <a:r>
              <a:rPr lang="en-US" sz="1600" dirty="0" smtClean="0">
                <a:solidFill>
                  <a:srgbClr val="F1563F"/>
                </a:solidFill>
              </a:rPr>
              <a:t>ja </a:t>
            </a:r>
            <a:r>
              <a:rPr lang="en-US" sz="1600" dirty="0" err="1" smtClean="0">
                <a:solidFill>
                  <a:srgbClr val="F1563F"/>
                </a:solidFill>
              </a:rPr>
              <a:t>arviointi</a:t>
            </a:r>
            <a:r>
              <a:rPr lang="en-US" sz="1600" dirty="0" smtClean="0">
                <a:solidFill>
                  <a:srgbClr val="F1563F"/>
                </a:solidFill>
              </a:rPr>
              <a:t>…</a:t>
            </a:r>
          </a:p>
          <a:p>
            <a:pPr lvl="1"/>
            <a:endParaRPr lang="en-US" sz="1600" dirty="0">
              <a:solidFill>
                <a:srgbClr val="F1563F"/>
              </a:solidFill>
            </a:endParaRPr>
          </a:p>
          <a:p>
            <a:pPr lvl="1"/>
            <a:r>
              <a:rPr lang="en-US" sz="2200" dirty="0" err="1" smtClean="0">
                <a:solidFill>
                  <a:srgbClr val="002060"/>
                </a:solidFill>
              </a:rPr>
              <a:t>Opiskelun</a:t>
            </a:r>
            <a:r>
              <a:rPr lang="en-US" sz="2200" dirty="0">
                <a:solidFill>
                  <a:srgbClr val="002060"/>
                </a:solidFill>
              </a:rPr>
              <a:t>,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oppimisen</a:t>
            </a:r>
            <a:r>
              <a:rPr lang="en-US" sz="2200" dirty="0" smtClean="0">
                <a:solidFill>
                  <a:srgbClr val="002060"/>
                </a:solidFill>
              </a:rPr>
              <a:t> ja </a:t>
            </a:r>
            <a:r>
              <a:rPr lang="en-US" sz="2200" dirty="0" err="1" smtClean="0">
                <a:solidFill>
                  <a:srgbClr val="002060"/>
                </a:solidFill>
              </a:rPr>
              <a:t>asiantuntijaksi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kehittymisen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ohjaus</a:t>
            </a:r>
            <a:endParaRPr lang="en-US" sz="2200" dirty="0" smtClean="0">
              <a:solidFill>
                <a:srgbClr val="002060"/>
              </a:solidFill>
            </a:endParaRPr>
          </a:p>
          <a:p>
            <a:pPr lvl="1"/>
            <a:r>
              <a:rPr lang="en-US" sz="2200" dirty="0" smtClean="0">
                <a:solidFill>
                  <a:srgbClr val="002060"/>
                </a:solidFill>
              </a:rPr>
              <a:t>“</a:t>
            </a:r>
            <a:r>
              <a:rPr lang="en-US" sz="2200" dirty="0" err="1" smtClean="0">
                <a:solidFill>
                  <a:srgbClr val="002060"/>
                </a:solidFill>
              </a:rPr>
              <a:t>Työ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löytäisi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</a:rPr>
              <a:t>tekijänsä</a:t>
            </a:r>
            <a:r>
              <a:rPr lang="en-US" sz="2200" dirty="0" smtClean="0">
                <a:solidFill>
                  <a:srgbClr val="002060"/>
                </a:solidFill>
              </a:rPr>
              <a:t>” </a:t>
            </a:r>
          </a:p>
          <a:p>
            <a:pPr lvl="1"/>
            <a:endParaRPr lang="en-US" sz="1600" dirty="0" smtClean="0">
              <a:solidFill>
                <a:srgbClr val="F1563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49286" y="203553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87307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" y="1635102"/>
            <a:ext cx="9144000" cy="4474150"/>
          </a:xfrm>
        </p:spPr>
        <p:txBody>
          <a:bodyPr>
            <a:noAutofit/>
          </a:bodyPr>
          <a:lstStyle/>
          <a:p>
            <a:pPr lvl="1"/>
            <a:r>
              <a:rPr lang="en-US" sz="2400" b="1" dirty="0" err="1" smtClean="0">
                <a:solidFill>
                  <a:srgbClr val="002060"/>
                </a:solidFill>
              </a:rPr>
              <a:t>Osaamisen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kartoituksen</a:t>
            </a:r>
            <a:r>
              <a:rPr lang="en-US" sz="2400" b="1" dirty="0" smtClean="0">
                <a:solidFill>
                  <a:srgbClr val="002060"/>
                </a:solidFill>
              </a:rPr>
              <a:t> 1. </a:t>
            </a:r>
            <a:r>
              <a:rPr lang="en-US" sz="2400" b="1" dirty="0" err="1" smtClean="0">
                <a:solidFill>
                  <a:srgbClr val="002060"/>
                </a:solidFill>
              </a:rPr>
              <a:t>vaihe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</a:p>
          <a:p>
            <a:pPr lvl="1"/>
            <a:endParaRPr lang="en-US" sz="2400" dirty="0">
              <a:solidFill>
                <a:srgbClr val="F1563F"/>
              </a:solidFill>
            </a:endParaRPr>
          </a:p>
          <a:p>
            <a:pPr lvl="1"/>
            <a:r>
              <a:rPr lang="en-US" sz="2400" b="1" dirty="0" err="1" smtClean="0">
                <a:solidFill>
                  <a:srgbClr val="002060"/>
                </a:solidFill>
              </a:rPr>
              <a:t>Itsearviointi</a:t>
            </a:r>
            <a:r>
              <a:rPr lang="en-US" sz="2400" b="1" dirty="0" smtClean="0">
                <a:solidFill>
                  <a:srgbClr val="002060"/>
                </a:solidFill>
              </a:rPr>
              <a:t>: </a:t>
            </a:r>
          </a:p>
          <a:p>
            <a:pPr marL="800100" lvl="1" indent="-342900">
              <a:buFontTx/>
              <a:buChar char="-"/>
            </a:pPr>
            <a:r>
              <a:rPr lang="en-US" sz="2400" dirty="0" err="1" smtClean="0">
                <a:solidFill>
                  <a:srgbClr val="F1563F"/>
                </a:solidFill>
              </a:rPr>
              <a:t>opetus</a:t>
            </a:r>
            <a:r>
              <a:rPr lang="en-US" sz="2400" dirty="0" smtClean="0">
                <a:solidFill>
                  <a:srgbClr val="F1563F"/>
                </a:solidFill>
              </a:rPr>
              <a:t>- ja </a:t>
            </a:r>
            <a:r>
              <a:rPr lang="en-US" sz="2400" dirty="0" err="1" smtClean="0">
                <a:solidFill>
                  <a:srgbClr val="F1563F"/>
                </a:solidFill>
              </a:rPr>
              <a:t>ohjaustyötä</a:t>
            </a:r>
            <a:r>
              <a:rPr lang="en-US" sz="2400" dirty="0" smtClean="0">
                <a:solidFill>
                  <a:srgbClr val="F1563F"/>
                </a:solidFill>
              </a:rPr>
              <a:t> </a:t>
            </a:r>
            <a:r>
              <a:rPr lang="en-US" sz="2400" dirty="0" err="1" smtClean="0">
                <a:solidFill>
                  <a:srgbClr val="F1563F"/>
                </a:solidFill>
              </a:rPr>
              <a:t>tekevä</a:t>
            </a:r>
            <a:r>
              <a:rPr lang="en-US" sz="2400" dirty="0" smtClean="0">
                <a:solidFill>
                  <a:srgbClr val="F1563F"/>
                </a:solidFill>
              </a:rPr>
              <a:t> “</a:t>
            </a:r>
            <a:r>
              <a:rPr lang="en-US" sz="2400" dirty="0" err="1" smtClean="0">
                <a:solidFill>
                  <a:srgbClr val="F1563F"/>
                </a:solidFill>
              </a:rPr>
              <a:t>aukikirjoittaa</a:t>
            </a:r>
            <a:r>
              <a:rPr lang="en-US" sz="2400" dirty="0">
                <a:solidFill>
                  <a:srgbClr val="F1563F"/>
                </a:solidFill>
              </a:rPr>
              <a:t>” </a:t>
            </a:r>
            <a:r>
              <a:rPr lang="en-US" sz="2400" dirty="0" err="1">
                <a:solidFill>
                  <a:srgbClr val="F1563F"/>
                </a:solidFill>
              </a:rPr>
              <a:t>oman</a:t>
            </a:r>
            <a:r>
              <a:rPr lang="en-US" sz="2400" dirty="0">
                <a:solidFill>
                  <a:srgbClr val="F1563F"/>
                </a:solidFill>
              </a:rPr>
              <a:t> </a:t>
            </a:r>
            <a:r>
              <a:rPr lang="en-US" sz="2400" dirty="0" err="1">
                <a:solidFill>
                  <a:srgbClr val="F1563F"/>
                </a:solidFill>
              </a:rPr>
              <a:t>osaamisensa</a:t>
            </a:r>
            <a:r>
              <a:rPr lang="en-US" sz="2400" dirty="0">
                <a:solidFill>
                  <a:srgbClr val="F1563F"/>
                </a:solidFill>
              </a:rPr>
              <a:t>  – </a:t>
            </a:r>
            <a:r>
              <a:rPr lang="en-US" sz="2400" dirty="0" err="1">
                <a:solidFill>
                  <a:srgbClr val="F1563F"/>
                </a:solidFill>
              </a:rPr>
              <a:t>jäsentäen</a:t>
            </a:r>
            <a:r>
              <a:rPr lang="en-US" sz="2400" dirty="0">
                <a:solidFill>
                  <a:srgbClr val="F1563F"/>
                </a:solidFill>
              </a:rPr>
              <a:t> </a:t>
            </a:r>
            <a:r>
              <a:rPr lang="en-US" sz="2400" dirty="0" err="1">
                <a:solidFill>
                  <a:srgbClr val="F1563F"/>
                </a:solidFill>
              </a:rPr>
              <a:t>sen</a:t>
            </a:r>
            <a:r>
              <a:rPr lang="en-US" sz="2400" dirty="0">
                <a:solidFill>
                  <a:srgbClr val="F1563F"/>
                </a:solidFill>
              </a:rPr>
              <a:t> </a:t>
            </a:r>
            <a:r>
              <a:rPr lang="en-US" sz="2400" dirty="0" err="1" smtClean="0">
                <a:solidFill>
                  <a:srgbClr val="F1563F"/>
                </a:solidFill>
              </a:rPr>
              <a:t>OPSn</a:t>
            </a:r>
            <a:r>
              <a:rPr lang="en-US" sz="2400" dirty="0" smtClean="0">
                <a:solidFill>
                  <a:srgbClr val="F1563F"/>
                </a:solidFill>
              </a:rPr>
              <a:t> </a:t>
            </a:r>
            <a:r>
              <a:rPr lang="en-US" sz="2400" dirty="0" err="1" smtClean="0">
                <a:solidFill>
                  <a:srgbClr val="F1563F"/>
                </a:solidFill>
              </a:rPr>
              <a:t>osaamisalueittain</a:t>
            </a:r>
            <a:r>
              <a:rPr lang="en-US" sz="2400" dirty="0" smtClean="0">
                <a:solidFill>
                  <a:srgbClr val="F1563F"/>
                </a:solidFill>
              </a:rPr>
              <a:t> </a:t>
            </a:r>
            <a:r>
              <a:rPr lang="en-US" sz="2400" dirty="0">
                <a:solidFill>
                  <a:srgbClr val="F1563F"/>
                </a:solidFill>
              </a:rPr>
              <a:t>(</a:t>
            </a:r>
            <a:r>
              <a:rPr lang="en-US" sz="2400" dirty="0" err="1">
                <a:solidFill>
                  <a:srgbClr val="F1563F"/>
                </a:solidFill>
              </a:rPr>
              <a:t>substanssi</a:t>
            </a:r>
            <a:r>
              <a:rPr lang="en-US" sz="2400" dirty="0">
                <a:solidFill>
                  <a:srgbClr val="F1563F"/>
                </a:solidFill>
              </a:rPr>
              <a:t>, </a:t>
            </a:r>
            <a:r>
              <a:rPr lang="en-US" sz="2400" dirty="0" err="1">
                <a:solidFill>
                  <a:srgbClr val="F1563F"/>
                </a:solidFill>
              </a:rPr>
              <a:t>työelämän</a:t>
            </a:r>
            <a:r>
              <a:rPr lang="en-US" sz="2400" dirty="0">
                <a:solidFill>
                  <a:srgbClr val="F1563F"/>
                </a:solidFill>
              </a:rPr>
              <a:t> </a:t>
            </a:r>
            <a:r>
              <a:rPr lang="en-US" sz="2400" dirty="0" err="1" smtClean="0">
                <a:solidFill>
                  <a:srgbClr val="F1563F"/>
                </a:solidFill>
              </a:rPr>
              <a:t>metataidot</a:t>
            </a:r>
            <a:r>
              <a:rPr lang="en-US" sz="2400" dirty="0" smtClean="0">
                <a:solidFill>
                  <a:srgbClr val="F1563F"/>
                </a:solidFill>
              </a:rPr>
              <a:t>)</a:t>
            </a:r>
          </a:p>
          <a:p>
            <a:pPr marL="800100" lvl="1" indent="-342900">
              <a:buFontTx/>
              <a:buChar char="-"/>
            </a:pPr>
            <a:r>
              <a:rPr lang="en-US" sz="2400" dirty="0" err="1" smtClean="0">
                <a:solidFill>
                  <a:srgbClr val="F1563F"/>
                </a:solidFill>
              </a:rPr>
              <a:t>päivittää</a:t>
            </a:r>
            <a:r>
              <a:rPr lang="en-US" sz="2400" dirty="0" smtClean="0">
                <a:solidFill>
                  <a:srgbClr val="F1563F"/>
                </a:solidFill>
              </a:rPr>
              <a:t> </a:t>
            </a:r>
            <a:r>
              <a:rPr lang="en-US" sz="2400" dirty="0" err="1">
                <a:solidFill>
                  <a:srgbClr val="F1563F"/>
                </a:solidFill>
              </a:rPr>
              <a:t>oman</a:t>
            </a:r>
            <a:r>
              <a:rPr lang="en-US" sz="2400" dirty="0">
                <a:solidFill>
                  <a:srgbClr val="F1563F"/>
                </a:solidFill>
              </a:rPr>
              <a:t> </a:t>
            </a:r>
            <a:r>
              <a:rPr lang="en-US" sz="2400" dirty="0" err="1">
                <a:solidFill>
                  <a:srgbClr val="F1563F"/>
                </a:solidFill>
              </a:rPr>
              <a:t>opetusfilosofiansa</a:t>
            </a:r>
            <a:r>
              <a:rPr lang="en-US" sz="2400" dirty="0">
                <a:solidFill>
                  <a:srgbClr val="F1563F"/>
                </a:solidFill>
              </a:rPr>
              <a:t> (1/2 a’4</a:t>
            </a:r>
            <a:r>
              <a:rPr lang="en-US" sz="2400" dirty="0" smtClean="0">
                <a:solidFill>
                  <a:srgbClr val="F1563F"/>
                </a:solidFill>
              </a:rPr>
              <a:t>)</a:t>
            </a:r>
          </a:p>
          <a:p>
            <a:pPr marL="800100" lvl="1" indent="-342900">
              <a:buFontTx/>
              <a:buChar char="-"/>
            </a:pPr>
            <a:endParaRPr lang="en-US" sz="2400" dirty="0">
              <a:solidFill>
                <a:srgbClr val="F1563F"/>
              </a:solidFill>
            </a:endParaRPr>
          </a:p>
          <a:p>
            <a:pPr lvl="1"/>
            <a:r>
              <a:rPr lang="en-US" sz="2000" dirty="0" err="1" smtClean="0">
                <a:solidFill>
                  <a:srgbClr val="002060"/>
                </a:solidFill>
              </a:rPr>
              <a:t>Jätetään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tutkinto-ohjelmavastaaville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ja OPS </a:t>
            </a:r>
            <a:r>
              <a:rPr lang="en-US" sz="2000" dirty="0" err="1" smtClean="0">
                <a:solidFill>
                  <a:srgbClr val="002060"/>
                </a:solidFill>
              </a:rPr>
              <a:t>prosessin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käyttöön</a:t>
            </a:r>
            <a:endParaRPr lang="en-US" sz="2000" dirty="0" smtClean="0">
              <a:solidFill>
                <a:srgbClr val="002060"/>
              </a:solidFill>
            </a:endParaRPr>
          </a:p>
          <a:p>
            <a:pPr lvl="1"/>
            <a:endParaRPr lang="en-US" sz="2000" dirty="0">
              <a:solidFill>
                <a:srgbClr val="002060"/>
              </a:solidFill>
            </a:endParaRPr>
          </a:p>
          <a:p>
            <a:pPr lvl="1"/>
            <a:endParaRPr lang="en-US" sz="2000" dirty="0">
              <a:solidFill>
                <a:srgbClr val="002060"/>
              </a:solidFill>
            </a:endParaRPr>
          </a:p>
          <a:p>
            <a:endParaRPr lang="fi-FI" sz="2400" dirty="0"/>
          </a:p>
          <a:p>
            <a:endParaRPr lang="fi-FI" sz="2400" dirty="0" smtClean="0"/>
          </a:p>
          <a:p>
            <a:endParaRPr lang="fi-FI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0B11-BE91-41A0-8D43-3F616F27E596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1908313" y="201168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35961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18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183" y="0"/>
            <a:ext cx="7542913" cy="66260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TYÖPAJA 1: </a:t>
            </a:r>
            <a:r>
              <a:rPr lang="en-US" sz="2800" dirty="0" err="1" smtClean="0"/>
              <a:t>tehtävät</a:t>
            </a:r>
            <a:r>
              <a:rPr lang="en-US" sz="2800" dirty="0" smtClean="0"/>
              <a:t> ja </a:t>
            </a:r>
            <a:r>
              <a:rPr lang="en-US" sz="2800" dirty="0" err="1" smtClean="0"/>
              <a:t>tuotos</a:t>
            </a:r>
            <a:r>
              <a:rPr lang="en-US" sz="2800" dirty="0" smtClean="0"/>
              <a:t> </a:t>
            </a:r>
            <a:r>
              <a:rPr lang="en-US" sz="2800" dirty="0" err="1" smtClean="0"/>
              <a:t>työpajaan</a:t>
            </a:r>
            <a:r>
              <a:rPr lang="en-US" sz="2800" dirty="0" smtClean="0"/>
              <a:t> 2.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183" y="662609"/>
            <a:ext cx="8686800" cy="549868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TARien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tehtävät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tutkinto-ohjelmittain</a:t>
            </a:r>
            <a:r>
              <a:rPr lang="en-US" sz="1800" b="1" dirty="0" smtClean="0"/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400" b="1" dirty="0" smtClean="0"/>
          </a:p>
          <a:p>
            <a:pPr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sz="1600" b="1" dirty="0" err="1">
                <a:solidFill>
                  <a:srgbClr val="002060"/>
                </a:solidFill>
              </a:rPr>
              <a:t>Nimetä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err="1">
                <a:solidFill>
                  <a:srgbClr val="002060"/>
                </a:solidFill>
              </a:rPr>
              <a:t>tutkinto-ohjelmavastaavat</a:t>
            </a:r>
            <a:r>
              <a:rPr lang="en-US" sz="1600" b="1" dirty="0">
                <a:solidFill>
                  <a:srgbClr val="002060"/>
                </a:solidFill>
              </a:rPr>
              <a:t> (2): </a:t>
            </a:r>
            <a:r>
              <a:rPr lang="en-US" sz="1600" b="1" dirty="0" err="1">
                <a:solidFill>
                  <a:srgbClr val="002060"/>
                </a:solidFill>
              </a:rPr>
              <a:t>professori</a:t>
            </a:r>
            <a:r>
              <a:rPr lang="en-US" sz="1600" b="1" dirty="0">
                <a:solidFill>
                  <a:srgbClr val="002060"/>
                </a:solidFill>
              </a:rPr>
              <a:t> + </a:t>
            </a:r>
            <a:r>
              <a:rPr lang="en-US" sz="1600" b="1" dirty="0" err="1">
                <a:solidFill>
                  <a:srgbClr val="002060"/>
                </a:solidFill>
              </a:rPr>
              <a:t>lehtori</a:t>
            </a:r>
            <a:endParaRPr lang="en-US" sz="1600" b="1" dirty="0">
              <a:solidFill>
                <a:srgbClr val="00206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600" dirty="0" err="1">
                <a:solidFill>
                  <a:srgbClr val="002060"/>
                </a:solidFill>
              </a:rPr>
              <a:t>Vastaavat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tutkinto-ohjelman</a:t>
            </a:r>
            <a:r>
              <a:rPr lang="en-US" sz="1600" dirty="0">
                <a:solidFill>
                  <a:srgbClr val="002060"/>
                </a:solidFill>
              </a:rPr>
              <a:t> OPS </a:t>
            </a:r>
            <a:r>
              <a:rPr lang="en-US" sz="1600" dirty="0" err="1">
                <a:solidFill>
                  <a:srgbClr val="002060"/>
                </a:solidFill>
              </a:rPr>
              <a:t>työstämisestä</a:t>
            </a:r>
            <a:r>
              <a:rPr lang="en-US" sz="1600" dirty="0">
                <a:solidFill>
                  <a:srgbClr val="002060"/>
                </a:solidFill>
              </a:rPr>
              <a:t> ja </a:t>
            </a:r>
            <a:r>
              <a:rPr lang="en-US" sz="1600" dirty="0" err="1">
                <a:solidFill>
                  <a:srgbClr val="002060"/>
                </a:solidFill>
              </a:rPr>
              <a:t>rakentumisesta</a:t>
            </a:r>
            <a:r>
              <a:rPr lang="en-US" sz="1600" dirty="0">
                <a:solidFill>
                  <a:srgbClr val="002060"/>
                </a:solidFill>
              </a:rPr>
              <a:t> (</a:t>
            </a:r>
            <a:r>
              <a:rPr lang="en-US" sz="1600" dirty="0" err="1">
                <a:solidFill>
                  <a:srgbClr val="002060"/>
                </a:solidFill>
              </a:rPr>
              <a:t>tuotos</a:t>
            </a:r>
            <a:r>
              <a:rPr lang="en-US" sz="1600" dirty="0">
                <a:solidFill>
                  <a:srgbClr val="002060"/>
                </a:solidFill>
              </a:rPr>
              <a:t>) </a:t>
            </a:r>
            <a:r>
              <a:rPr lang="en-US" sz="1600" dirty="0" err="1">
                <a:solidFill>
                  <a:srgbClr val="002060"/>
                </a:solidFill>
              </a:rPr>
              <a:t>uudistusprosessin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eri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vaiheissa</a:t>
            </a:r>
            <a:endParaRPr lang="en-US" sz="1600" dirty="0">
              <a:solidFill>
                <a:srgbClr val="00206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600" dirty="0" smtClean="0">
                <a:solidFill>
                  <a:srgbClr val="002060"/>
                </a:solidFill>
              </a:rPr>
              <a:t>LB, </a:t>
            </a:r>
            <a:r>
              <a:rPr lang="en-US" sz="1600" dirty="0" smtClean="0">
                <a:solidFill>
                  <a:srgbClr val="002060"/>
                </a:solidFill>
              </a:rPr>
              <a:t>LPE, </a:t>
            </a:r>
            <a:r>
              <a:rPr lang="en-US" sz="1600" dirty="0">
                <a:solidFill>
                  <a:srgbClr val="002060"/>
                </a:solidFill>
              </a:rPr>
              <a:t>LYT, </a:t>
            </a:r>
            <a:r>
              <a:rPr lang="en-US" sz="1600" dirty="0" smtClean="0">
                <a:solidFill>
                  <a:srgbClr val="002060"/>
                </a:solidFill>
              </a:rPr>
              <a:t>TT; </a:t>
            </a:r>
            <a:r>
              <a:rPr lang="en-US" sz="1600" dirty="0" err="1" smtClean="0">
                <a:solidFill>
                  <a:srgbClr val="002060"/>
                </a:solidFill>
              </a:rPr>
              <a:t>yht</a:t>
            </a:r>
            <a:r>
              <a:rPr lang="en-US" sz="1600" dirty="0">
                <a:solidFill>
                  <a:srgbClr val="002060"/>
                </a:solidFill>
              </a:rPr>
              <a:t>. 4 + 4 </a:t>
            </a:r>
            <a:r>
              <a:rPr lang="en-US" sz="1600" dirty="0" err="1" smtClean="0">
                <a:solidFill>
                  <a:srgbClr val="002060"/>
                </a:solidFill>
              </a:rPr>
              <a:t>hlöä</a:t>
            </a:r>
            <a:endParaRPr lang="en-US" sz="1600" dirty="0" smtClean="0">
              <a:solidFill>
                <a:srgbClr val="00206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600" dirty="0" err="1" smtClean="0">
                <a:solidFill>
                  <a:srgbClr val="002060"/>
                </a:solidFill>
              </a:rPr>
              <a:t>Määritettävä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tutkinto-ohjelman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osaamistavoitteet</a:t>
            </a:r>
            <a:r>
              <a:rPr lang="en-US" sz="1600" dirty="0" smtClean="0">
                <a:solidFill>
                  <a:srgbClr val="002060"/>
                </a:solidFill>
              </a:rPr>
              <a:t> (1.vaihe)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sz="1600" b="1" dirty="0" err="1" smtClean="0">
                <a:solidFill>
                  <a:srgbClr val="002060"/>
                </a:solidFill>
              </a:rPr>
              <a:t>Käynnistettävä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</a:rPr>
              <a:t>osaamisen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</a:rPr>
              <a:t>kartoitus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(TAR </a:t>
            </a:r>
            <a:r>
              <a:rPr lang="en-US" sz="1600" dirty="0" err="1" smtClean="0">
                <a:solidFill>
                  <a:srgbClr val="002060"/>
                </a:solidFill>
              </a:rPr>
              <a:t>pj:t</a:t>
            </a:r>
            <a:r>
              <a:rPr lang="en-US" sz="1600" dirty="0" smtClean="0">
                <a:solidFill>
                  <a:srgbClr val="002060"/>
                </a:solidFill>
              </a:rPr>
              <a:t>)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b="1" dirty="0" err="1" smtClean="0">
                <a:solidFill>
                  <a:srgbClr val="002060"/>
                </a:solidFill>
              </a:rPr>
              <a:t>Tuotos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työpajaan</a:t>
            </a:r>
            <a:r>
              <a:rPr lang="en-US" sz="1800" b="1" dirty="0" smtClean="0">
                <a:solidFill>
                  <a:srgbClr val="002060"/>
                </a:solidFill>
              </a:rPr>
              <a:t> 2. - 8.2.2019 </a:t>
            </a:r>
            <a:r>
              <a:rPr lang="en-US" sz="1800" dirty="0" smtClean="0">
                <a:solidFill>
                  <a:srgbClr val="002060"/>
                </a:solidFill>
              </a:rPr>
              <a:t>(</a:t>
            </a:r>
            <a:r>
              <a:rPr lang="en-US" sz="1800" dirty="0" err="1" smtClean="0">
                <a:solidFill>
                  <a:srgbClr val="002060"/>
                </a:solidFill>
              </a:rPr>
              <a:t>jätettävä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OPStiimille</a:t>
            </a:r>
            <a:r>
              <a:rPr lang="en-US" sz="1800" dirty="0" smtClean="0">
                <a:solidFill>
                  <a:srgbClr val="002060"/>
                </a:solidFill>
              </a:rPr>
              <a:t> 31.1.2019 </a:t>
            </a:r>
            <a:r>
              <a:rPr lang="en-US" sz="1800" dirty="0" err="1" smtClean="0">
                <a:solidFill>
                  <a:srgbClr val="002060"/>
                </a:solidFill>
              </a:rPr>
              <a:t>mennessä</a:t>
            </a:r>
            <a:r>
              <a:rPr lang="en-US" sz="1800" dirty="0" smtClean="0">
                <a:solidFill>
                  <a:srgbClr val="002060"/>
                </a:solidFill>
              </a:rPr>
              <a:t>)</a:t>
            </a:r>
          </a:p>
          <a:p>
            <a:pPr>
              <a:buAutoNum type="arabicParenR"/>
            </a:pPr>
            <a:r>
              <a:rPr lang="en-US" sz="1600" b="1" dirty="0" err="1" smtClean="0">
                <a:solidFill>
                  <a:srgbClr val="F1563F"/>
                </a:solidFill>
              </a:rPr>
              <a:t>Tutkinto-ohjelman</a:t>
            </a:r>
            <a:r>
              <a:rPr lang="en-US" sz="1600" b="1" dirty="0" smtClean="0">
                <a:solidFill>
                  <a:srgbClr val="F1563F"/>
                </a:solidFill>
              </a:rPr>
              <a:t> “</a:t>
            </a:r>
            <a:r>
              <a:rPr lang="en-US" sz="1600" b="1" dirty="0" err="1" smtClean="0">
                <a:solidFill>
                  <a:srgbClr val="F1563F"/>
                </a:solidFill>
              </a:rPr>
              <a:t>ydinosaaminen</a:t>
            </a:r>
            <a:r>
              <a:rPr lang="en-US" sz="1600" b="1" dirty="0" smtClean="0">
                <a:solidFill>
                  <a:srgbClr val="F1563F"/>
                </a:solidFill>
              </a:rPr>
              <a:t>” = </a:t>
            </a:r>
            <a:r>
              <a:rPr lang="en-US" sz="1600" b="1" dirty="0" err="1" smtClean="0">
                <a:solidFill>
                  <a:srgbClr val="F1563F"/>
                </a:solidFill>
              </a:rPr>
              <a:t>osaamistavoitteet</a:t>
            </a:r>
            <a:endParaRPr lang="en-US" sz="1600" b="1" dirty="0">
              <a:solidFill>
                <a:srgbClr val="F1563F"/>
              </a:solidFill>
            </a:endParaRPr>
          </a:p>
          <a:p>
            <a:pPr lvl="1">
              <a:buAutoNum type="arabicParenR"/>
            </a:pPr>
            <a:r>
              <a:rPr lang="en-US" sz="1600" dirty="0" err="1" smtClean="0">
                <a:solidFill>
                  <a:srgbClr val="F1563F"/>
                </a:solidFill>
              </a:rPr>
              <a:t>Listattava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ydinosaaminen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smtClean="0">
                <a:solidFill>
                  <a:srgbClr val="F1563F"/>
                </a:solidFill>
              </a:rPr>
              <a:t>(</a:t>
            </a:r>
            <a:r>
              <a:rPr lang="en-US" sz="1600" dirty="0" err="1" smtClean="0">
                <a:solidFill>
                  <a:srgbClr val="F1563F"/>
                </a:solidFill>
              </a:rPr>
              <a:t>Kandidaatti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Maisteri</a:t>
            </a:r>
            <a:r>
              <a:rPr lang="en-US" sz="1600" dirty="0" smtClean="0">
                <a:solidFill>
                  <a:srgbClr val="F1563F"/>
                </a:solidFill>
              </a:rPr>
              <a:t>)</a:t>
            </a:r>
            <a:endParaRPr lang="en-US" sz="1600" dirty="0" smtClean="0">
              <a:solidFill>
                <a:srgbClr val="F1563F"/>
              </a:solidFill>
            </a:endParaRPr>
          </a:p>
          <a:p>
            <a:pPr marL="916200" lvl="2" indent="0">
              <a:buNone/>
            </a:pPr>
            <a:r>
              <a:rPr lang="en-US" sz="1600" dirty="0" smtClean="0">
                <a:solidFill>
                  <a:srgbClr val="F1563F"/>
                </a:solidFill>
              </a:rPr>
              <a:t>- </a:t>
            </a:r>
            <a:r>
              <a:rPr lang="en-US" sz="1600" dirty="0" err="1" smtClean="0">
                <a:solidFill>
                  <a:srgbClr val="F1563F"/>
                </a:solidFill>
              </a:rPr>
              <a:t>Jäsennettävä</a:t>
            </a:r>
            <a:r>
              <a:rPr lang="en-US" sz="1600" dirty="0" smtClean="0">
                <a:solidFill>
                  <a:srgbClr val="F1563F"/>
                </a:solidFill>
              </a:rPr>
              <a:t> “</a:t>
            </a:r>
            <a:r>
              <a:rPr lang="en-US" sz="1600" dirty="0" err="1" smtClean="0">
                <a:solidFill>
                  <a:srgbClr val="F1563F"/>
                </a:solidFill>
              </a:rPr>
              <a:t>osaamisalueittain</a:t>
            </a:r>
            <a:r>
              <a:rPr lang="en-US" sz="1600" dirty="0" smtClean="0">
                <a:solidFill>
                  <a:srgbClr val="F1563F"/>
                </a:solidFill>
              </a:rPr>
              <a:t>” (</a:t>
            </a:r>
            <a:r>
              <a:rPr lang="en-US" sz="1600" dirty="0" err="1" smtClean="0">
                <a:solidFill>
                  <a:srgbClr val="F1563F"/>
                </a:solidFill>
              </a:rPr>
              <a:t>työelämän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metataidot</a:t>
            </a:r>
            <a:r>
              <a:rPr lang="en-US" sz="1600" dirty="0" smtClean="0">
                <a:solidFill>
                  <a:srgbClr val="F1563F"/>
                </a:solidFill>
              </a:rPr>
              <a:t> – </a:t>
            </a:r>
            <a:r>
              <a:rPr lang="en-US" sz="1600" dirty="0" err="1" smtClean="0">
                <a:solidFill>
                  <a:srgbClr val="F1563F"/>
                </a:solidFill>
              </a:rPr>
              <a:t>substanssi</a:t>
            </a:r>
            <a:r>
              <a:rPr lang="en-US" sz="1600" dirty="0" smtClean="0">
                <a:solidFill>
                  <a:srgbClr val="F1563F"/>
                </a:solidFill>
              </a:rPr>
              <a:t>…)</a:t>
            </a:r>
          </a:p>
          <a:p>
            <a:pPr lvl="1">
              <a:buAutoNum type="arabicParenR"/>
            </a:pPr>
            <a:r>
              <a:rPr lang="en-US" sz="1600" dirty="0" err="1" smtClean="0">
                <a:solidFill>
                  <a:srgbClr val="F1563F"/>
                </a:solidFill>
              </a:rPr>
              <a:t>Kirjoitettava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tutkinto-ohjelman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osaamiskuvaukset</a:t>
            </a:r>
            <a:r>
              <a:rPr lang="en-US" sz="1600" dirty="0" smtClean="0">
                <a:solidFill>
                  <a:srgbClr val="F1563F"/>
                </a:solidFill>
              </a:rPr>
              <a:t> (max. a’4)</a:t>
            </a:r>
          </a:p>
          <a:p>
            <a:pPr>
              <a:buAutoNum type="arabicParenR"/>
            </a:pPr>
            <a:r>
              <a:rPr lang="en-US" sz="1600" b="1" dirty="0" err="1" smtClean="0">
                <a:solidFill>
                  <a:srgbClr val="F1563F"/>
                </a:solidFill>
              </a:rPr>
              <a:t>Jokainen</a:t>
            </a:r>
            <a:r>
              <a:rPr lang="en-US" sz="1600" b="1" dirty="0" smtClean="0">
                <a:solidFill>
                  <a:srgbClr val="F1563F"/>
                </a:solidFill>
              </a:rPr>
              <a:t> </a:t>
            </a:r>
            <a:r>
              <a:rPr lang="en-US" sz="1600" b="1" dirty="0" err="1" smtClean="0">
                <a:solidFill>
                  <a:srgbClr val="F1563F"/>
                </a:solidFill>
              </a:rPr>
              <a:t>opetusta</a:t>
            </a:r>
            <a:r>
              <a:rPr lang="en-US" sz="1600" b="1" dirty="0" smtClean="0">
                <a:solidFill>
                  <a:srgbClr val="F1563F"/>
                </a:solidFill>
              </a:rPr>
              <a:t> / </a:t>
            </a:r>
            <a:r>
              <a:rPr lang="en-US" sz="1600" b="1" dirty="0" err="1" smtClean="0">
                <a:solidFill>
                  <a:srgbClr val="F1563F"/>
                </a:solidFill>
              </a:rPr>
              <a:t>ohjaustyötä</a:t>
            </a:r>
            <a:r>
              <a:rPr lang="en-US" sz="1600" b="1" dirty="0" smtClean="0">
                <a:solidFill>
                  <a:srgbClr val="F1563F"/>
                </a:solidFill>
              </a:rPr>
              <a:t> </a:t>
            </a:r>
            <a:r>
              <a:rPr lang="en-US" sz="1600" b="1" dirty="0" err="1" smtClean="0">
                <a:solidFill>
                  <a:srgbClr val="F1563F"/>
                </a:solidFill>
              </a:rPr>
              <a:t>tekevä</a:t>
            </a:r>
            <a:r>
              <a:rPr lang="en-US" sz="1600" b="1" dirty="0" smtClean="0">
                <a:solidFill>
                  <a:srgbClr val="F1563F"/>
                </a:solidFill>
              </a:rPr>
              <a:t> </a:t>
            </a:r>
            <a:r>
              <a:rPr lang="en-US" sz="1600" b="1" dirty="0" err="1" smtClean="0">
                <a:solidFill>
                  <a:srgbClr val="F1563F"/>
                </a:solidFill>
              </a:rPr>
              <a:t>työntekijä</a:t>
            </a:r>
            <a:r>
              <a:rPr lang="en-US" sz="1600" b="1" dirty="0">
                <a:solidFill>
                  <a:srgbClr val="F1563F"/>
                </a:solidFill>
              </a:rPr>
              <a:t> </a:t>
            </a:r>
            <a:r>
              <a:rPr lang="en-US" sz="1600" b="1" dirty="0" smtClean="0">
                <a:solidFill>
                  <a:srgbClr val="F1563F"/>
                </a:solidFill>
              </a:rPr>
              <a:t>(</a:t>
            </a:r>
            <a:r>
              <a:rPr lang="en-US" sz="1600" b="1" dirty="0" err="1" smtClean="0">
                <a:solidFill>
                  <a:srgbClr val="F1563F"/>
                </a:solidFill>
              </a:rPr>
              <a:t>itsearviointi</a:t>
            </a:r>
            <a:r>
              <a:rPr lang="en-US" sz="1600" b="1" dirty="0" smtClean="0">
                <a:solidFill>
                  <a:srgbClr val="F1563F"/>
                </a:solidFill>
              </a:rPr>
              <a:t>)</a:t>
            </a:r>
          </a:p>
          <a:p>
            <a:pPr lvl="1">
              <a:buAutoNum type="arabicParenR"/>
            </a:pPr>
            <a:r>
              <a:rPr lang="en-US" sz="1600" dirty="0" smtClean="0">
                <a:solidFill>
                  <a:srgbClr val="F1563F"/>
                </a:solidFill>
              </a:rPr>
              <a:t>“</a:t>
            </a:r>
            <a:r>
              <a:rPr lang="en-US" sz="1600" dirty="0" err="1" smtClean="0">
                <a:solidFill>
                  <a:srgbClr val="F1563F"/>
                </a:solidFill>
              </a:rPr>
              <a:t>aukikirjoittaa</a:t>
            </a:r>
            <a:r>
              <a:rPr lang="en-US" sz="1600" dirty="0" smtClean="0">
                <a:solidFill>
                  <a:srgbClr val="F1563F"/>
                </a:solidFill>
              </a:rPr>
              <a:t>” </a:t>
            </a:r>
            <a:r>
              <a:rPr lang="en-US" sz="1600" dirty="0" err="1" smtClean="0">
                <a:solidFill>
                  <a:srgbClr val="F1563F"/>
                </a:solidFill>
              </a:rPr>
              <a:t>oman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osaamisensa</a:t>
            </a:r>
            <a:r>
              <a:rPr lang="en-US" sz="1600" dirty="0" smtClean="0">
                <a:solidFill>
                  <a:srgbClr val="F1563F"/>
                </a:solidFill>
              </a:rPr>
              <a:t>  – </a:t>
            </a:r>
            <a:r>
              <a:rPr lang="en-US" sz="1600" dirty="0" err="1" smtClean="0">
                <a:solidFill>
                  <a:srgbClr val="F1563F"/>
                </a:solidFill>
              </a:rPr>
              <a:t>jäsentäen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sen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osaamisalueittain</a:t>
            </a:r>
            <a:r>
              <a:rPr lang="en-US" sz="1600" dirty="0" smtClean="0">
                <a:solidFill>
                  <a:srgbClr val="F1563F"/>
                </a:solidFill>
              </a:rPr>
              <a:t> (</a:t>
            </a:r>
            <a:r>
              <a:rPr lang="en-US" sz="1600" dirty="0" err="1" smtClean="0">
                <a:solidFill>
                  <a:srgbClr val="F1563F"/>
                </a:solidFill>
              </a:rPr>
              <a:t>substanssi</a:t>
            </a:r>
            <a:r>
              <a:rPr lang="en-US" sz="1600" dirty="0" smtClean="0">
                <a:solidFill>
                  <a:srgbClr val="F1563F"/>
                </a:solidFill>
              </a:rPr>
              <a:t>, </a:t>
            </a:r>
            <a:r>
              <a:rPr lang="en-US" sz="1600" dirty="0" err="1" smtClean="0">
                <a:solidFill>
                  <a:srgbClr val="F1563F"/>
                </a:solidFill>
              </a:rPr>
              <a:t>työelämän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metataidot</a:t>
            </a:r>
            <a:r>
              <a:rPr lang="en-US" sz="1600" dirty="0" smtClean="0">
                <a:solidFill>
                  <a:srgbClr val="F1563F"/>
                </a:solidFill>
              </a:rPr>
              <a:t>)</a:t>
            </a:r>
          </a:p>
          <a:p>
            <a:pPr lvl="1">
              <a:buAutoNum type="arabicParenR"/>
            </a:pPr>
            <a:r>
              <a:rPr lang="en-US" sz="1600" dirty="0" err="1">
                <a:solidFill>
                  <a:srgbClr val="F1563F"/>
                </a:solidFill>
              </a:rPr>
              <a:t>p</a:t>
            </a:r>
            <a:r>
              <a:rPr lang="en-US" sz="1600" dirty="0" err="1" smtClean="0">
                <a:solidFill>
                  <a:srgbClr val="F1563F"/>
                </a:solidFill>
              </a:rPr>
              <a:t>äivittää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oman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opetusfilosofiansa</a:t>
            </a:r>
            <a:r>
              <a:rPr lang="en-US" sz="1600" dirty="0" smtClean="0">
                <a:solidFill>
                  <a:srgbClr val="F1563F"/>
                </a:solidFill>
              </a:rPr>
              <a:t> (1/2 a’4)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1563F"/>
                </a:solidFill>
              </a:rPr>
              <a:t>		&gt; </a:t>
            </a:r>
            <a:r>
              <a:rPr lang="en-US" sz="1600" dirty="0" err="1" smtClean="0">
                <a:solidFill>
                  <a:srgbClr val="F1563F"/>
                </a:solidFill>
              </a:rPr>
              <a:t>luovutetaan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tutkinto-ohjelmavastaavien</a:t>
            </a:r>
            <a:r>
              <a:rPr lang="en-US" sz="1600" dirty="0" smtClean="0">
                <a:solidFill>
                  <a:srgbClr val="F1563F"/>
                </a:solidFill>
              </a:rPr>
              <a:t> ja OPS </a:t>
            </a:r>
            <a:r>
              <a:rPr lang="en-US" sz="1600" dirty="0" err="1" smtClean="0">
                <a:solidFill>
                  <a:srgbClr val="F1563F"/>
                </a:solidFill>
              </a:rPr>
              <a:t>prosessin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käyttöön</a:t>
            </a:r>
            <a:endParaRPr lang="en-US" sz="1600" dirty="0" smtClean="0">
              <a:solidFill>
                <a:srgbClr val="F1563F"/>
              </a:solidFill>
            </a:endParaRPr>
          </a:p>
          <a:p>
            <a:pPr>
              <a:buFontTx/>
              <a:buChar char="-"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1563F"/>
                </a:solidFill>
              </a:rPr>
              <a:t>	</a:t>
            </a:r>
            <a:r>
              <a:rPr lang="en-US" sz="1400" dirty="0" smtClean="0">
                <a:solidFill>
                  <a:srgbClr val="F1563F"/>
                </a:solidFill>
              </a:rPr>
              <a:t>						</a:t>
            </a:r>
            <a:endParaRPr lang="en-US" sz="14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13.12.2018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020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8A3C-845B-4B93-AD08-A6DE585DFB0A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32522" y="0"/>
            <a:ext cx="69375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 err="1" smtClean="0"/>
              <a:t>LTKn</a:t>
            </a:r>
            <a:r>
              <a:rPr lang="fi-FI" sz="2800" b="1" dirty="0" smtClean="0"/>
              <a:t> </a:t>
            </a:r>
            <a:r>
              <a:rPr lang="fi-FI" sz="2800" b="1" dirty="0"/>
              <a:t>o</a:t>
            </a:r>
            <a:r>
              <a:rPr lang="fi-FI" sz="2800" b="1" dirty="0" smtClean="0"/>
              <a:t>petussuunnitelmatyöprosessista…</a:t>
            </a:r>
            <a:endParaRPr lang="fi-FI" sz="2800" i="1" dirty="0"/>
          </a:p>
        </p:txBody>
      </p:sp>
      <p:sp>
        <p:nvSpPr>
          <p:cNvPr id="3" name="Rectangle 2"/>
          <p:cNvSpPr/>
          <p:nvPr/>
        </p:nvSpPr>
        <p:spPr>
          <a:xfrm>
            <a:off x="132522" y="1360754"/>
            <a:ext cx="901147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u="sng" dirty="0" smtClean="0">
                <a:solidFill>
                  <a:srgbClr val="F1563F"/>
                </a:solidFill>
              </a:rPr>
              <a:t>Uudistetaan </a:t>
            </a:r>
            <a:r>
              <a:rPr lang="fi-FI" sz="2000" b="1" dirty="0" err="1" smtClean="0">
                <a:solidFill>
                  <a:srgbClr val="F1563F"/>
                </a:solidFill>
              </a:rPr>
              <a:t>OPSit</a:t>
            </a:r>
            <a:endParaRPr lang="fi-FI" sz="2000" b="1" u="sng" dirty="0" smtClean="0">
              <a:solidFill>
                <a:srgbClr val="F1563F"/>
              </a:solidFill>
            </a:endParaRPr>
          </a:p>
          <a:p>
            <a:r>
              <a:rPr lang="fi-FI" sz="2000" dirty="0" smtClean="0">
                <a:solidFill>
                  <a:srgbClr val="F1563F"/>
                </a:solidFill>
              </a:rPr>
              <a:t>-    ”tyhjältä pöydältä” </a:t>
            </a:r>
          </a:p>
          <a:p>
            <a:pPr marL="342900" indent="-342900">
              <a:buFontTx/>
              <a:buChar char="-"/>
            </a:pPr>
            <a:r>
              <a:rPr lang="fi-FI" sz="2000" dirty="0" smtClean="0">
                <a:solidFill>
                  <a:srgbClr val="F1563F"/>
                </a:solidFill>
              </a:rPr>
              <a:t>kriittisesti vanhaa säilyttäen (ohjelmat, osaamistavoitteet, sisällöt…)</a:t>
            </a:r>
          </a:p>
          <a:p>
            <a:pPr marL="342900" indent="-342900">
              <a:buFontTx/>
              <a:buChar char="-"/>
            </a:pPr>
            <a:r>
              <a:rPr lang="fi-FI" sz="2000" dirty="0" smtClean="0">
                <a:solidFill>
                  <a:srgbClr val="F1563F"/>
                </a:solidFill>
              </a:rPr>
              <a:t>yhteistyössä ja </a:t>
            </a:r>
            <a:r>
              <a:rPr lang="fi-FI" sz="2000" dirty="0" err="1" smtClean="0">
                <a:solidFill>
                  <a:srgbClr val="F1563F"/>
                </a:solidFill>
              </a:rPr>
              <a:t>vastuuttaen</a:t>
            </a:r>
            <a:r>
              <a:rPr lang="fi-FI" sz="2000" dirty="0" smtClean="0">
                <a:solidFill>
                  <a:srgbClr val="F1563F"/>
                </a:solidFill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fi-FI" sz="2000" dirty="0">
                <a:solidFill>
                  <a:srgbClr val="F1563F"/>
                </a:solidFill>
              </a:rPr>
              <a:t>a</a:t>
            </a:r>
            <a:r>
              <a:rPr lang="fi-FI" sz="2000" dirty="0" smtClean="0">
                <a:solidFill>
                  <a:srgbClr val="F1563F"/>
                </a:solidFill>
              </a:rPr>
              <a:t>nnetaan ”muutokselle” aikaa (kannanotot alkusysäys, työpaja 1…)</a:t>
            </a:r>
          </a:p>
          <a:p>
            <a:pPr marL="342900" indent="-342900">
              <a:buFontTx/>
              <a:buChar char="-"/>
            </a:pPr>
            <a:endParaRPr lang="fi-FI" sz="2000" dirty="0" smtClean="0">
              <a:solidFill>
                <a:srgbClr val="F1563F"/>
              </a:solidFill>
            </a:endParaRPr>
          </a:p>
          <a:p>
            <a:r>
              <a:rPr lang="fi-FI" sz="2000" dirty="0" smtClean="0">
                <a:solidFill>
                  <a:srgbClr val="F1563F"/>
                </a:solidFill>
              </a:rPr>
              <a:t>-    Määritetään osaamistavoitteet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fi-FI" sz="2000" dirty="0" smtClean="0">
                <a:solidFill>
                  <a:srgbClr val="F1563F"/>
                </a:solidFill>
              </a:rPr>
              <a:t>Tutkinto </a:t>
            </a:r>
            <a:r>
              <a:rPr lang="fi-FI" sz="2000" dirty="0">
                <a:solidFill>
                  <a:srgbClr val="F1563F"/>
                </a:solidFill>
              </a:rPr>
              <a:t>– </a:t>
            </a:r>
            <a:r>
              <a:rPr lang="fi-FI" sz="2000" dirty="0" smtClean="0">
                <a:solidFill>
                  <a:srgbClr val="F1563F"/>
                </a:solidFill>
              </a:rPr>
              <a:t>ohjelmille </a:t>
            </a:r>
            <a:endParaRPr lang="fi-FI" sz="2000" dirty="0">
              <a:solidFill>
                <a:srgbClr val="F1563F"/>
              </a:solidFill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fi-FI" sz="2000" dirty="0" smtClean="0">
                <a:solidFill>
                  <a:srgbClr val="F1563F"/>
                </a:solidFill>
              </a:rPr>
              <a:t>Osakokonaisuuksille (”osaamisalueet” – yhteiset)</a:t>
            </a:r>
            <a:endParaRPr lang="fi-FI" sz="2000" dirty="0">
              <a:solidFill>
                <a:srgbClr val="F1563F"/>
              </a:solidFill>
            </a:endParaRPr>
          </a:p>
          <a:p>
            <a:pPr marL="1828800" lvl="3" indent="-457200">
              <a:buFont typeface="Courier New" panose="02070309020205020404" pitchFamily="49" charset="0"/>
              <a:buChar char="o"/>
            </a:pPr>
            <a:r>
              <a:rPr lang="fi-FI" sz="2000" dirty="0" smtClean="0">
                <a:solidFill>
                  <a:srgbClr val="F1563F"/>
                </a:solidFill>
              </a:rPr>
              <a:t>Opintojaksoille</a:t>
            </a:r>
            <a:endParaRPr lang="fi-FI" sz="2000" dirty="0">
              <a:solidFill>
                <a:srgbClr val="F1563F"/>
              </a:solidFill>
            </a:endParaRPr>
          </a:p>
          <a:p>
            <a:pPr marL="2286000" lvl="4" indent="-457200">
              <a:buFont typeface="Courier New" panose="02070309020205020404" pitchFamily="49" charset="0"/>
              <a:buChar char="o"/>
            </a:pPr>
            <a:r>
              <a:rPr lang="fi-FI" sz="2000" dirty="0" smtClean="0">
                <a:solidFill>
                  <a:srgbClr val="F1563F"/>
                </a:solidFill>
              </a:rPr>
              <a:t>määritetään </a:t>
            </a:r>
            <a:r>
              <a:rPr lang="fi-FI" sz="2000" dirty="0">
                <a:solidFill>
                  <a:srgbClr val="F1563F"/>
                </a:solidFill>
              </a:rPr>
              <a:t>sisällöt, oppiminen ja </a:t>
            </a:r>
            <a:r>
              <a:rPr lang="fi-FI" sz="2000" dirty="0" smtClean="0">
                <a:solidFill>
                  <a:srgbClr val="F1563F"/>
                </a:solidFill>
              </a:rPr>
              <a:t>arviointi, opettaminen</a:t>
            </a:r>
          </a:p>
          <a:p>
            <a:pPr marL="2286000" lvl="4" indent="-457200">
              <a:buFont typeface="Courier New" panose="02070309020205020404" pitchFamily="49" charset="0"/>
              <a:buChar char="o"/>
            </a:pPr>
            <a:endParaRPr lang="fi-FI" sz="2000" dirty="0" smtClean="0">
              <a:solidFill>
                <a:srgbClr val="F1563F"/>
              </a:solidFill>
            </a:endParaRPr>
          </a:p>
          <a:p>
            <a:r>
              <a:rPr lang="fi-FI" sz="2000" b="1" dirty="0" smtClean="0">
                <a:solidFill>
                  <a:srgbClr val="F1563F"/>
                </a:solidFill>
              </a:rPr>
              <a:t>Toteutetaan osaamisen kartoitus </a:t>
            </a:r>
            <a:r>
              <a:rPr lang="fi-FI" sz="2000" dirty="0" smtClean="0">
                <a:solidFill>
                  <a:srgbClr val="F1563F"/>
                </a:solidFill>
              </a:rPr>
              <a:t>(Koulutus – OPS uudistus)</a:t>
            </a:r>
          </a:p>
          <a:p>
            <a:endParaRPr lang="fi-FI" sz="2000" b="1" dirty="0" smtClean="0">
              <a:solidFill>
                <a:srgbClr val="F1563F"/>
              </a:solidFill>
            </a:endParaRPr>
          </a:p>
          <a:p>
            <a:r>
              <a:rPr lang="fi-FI" sz="2000" b="1" dirty="0" smtClean="0">
                <a:solidFill>
                  <a:srgbClr val="F1563F"/>
                </a:solidFill>
              </a:rPr>
              <a:t>Kehitetään tiedekunnan ryhmäohjaustoimintaa</a:t>
            </a:r>
            <a:r>
              <a:rPr lang="fi-FI" sz="2000" i="1" dirty="0">
                <a:solidFill>
                  <a:srgbClr val="F1563F"/>
                </a:solidFill>
              </a:rPr>
              <a:t>	</a:t>
            </a:r>
            <a:r>
              <a:rPr lang="fi-FI" sz="2000" i="1" dirty="0" smtClean="0">
                <a:solidFill>
                  <a:srgbClr val="F1563F"/>
                </a:solidFill>
              </a:rPr>
              <a:t>									</a:t>
            </a:r>
            <a:endParaRPr lang="fi-FI" sz="2000" i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01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375" y="1208143"/>
            <a:ext cx="8229600" cy="53039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10.12.2018 - </a:t>
            </a:r>
            <a:r>
              <a:rPr lang="en-US" sz="1800" b="1" dirty="0" err="1"/>
              <a:t>Työpaja</a:t>
            </a:r>
            <a:r>
              <a:rPr lang="en-US" sz="1800" b="1" dirty="0"/>
              <a:t> 1: </a:t>
            </a:r>
            <a:r>
              <a:rPr lang="en-US" sz="1800" dirty="0" smtClean="0"/>
              <a:t>OPS </a:t>
            </a:r>
            <a:r>
              <a:rPr lang="en-US" sz="1800" dirty="0" err="1" smtClean="0"/>
              <a:t>uudistusprosessi</a:t>
            </a:r>
            <a:r>
              <a:rPr lang="en-US" sz="1800" dirty="0" smtClean="0"/>
              <a:t>, </a:t>
            </a:r>
            <a:r>
              <a:rPr lang="en-US" sz="1800" dirty="0" err="1" smtClean="0"/>
              <a:t>osaamisperustaisuus</a:t>
            </a:r>
            <a:r>
              <a:rPr lang="en-US" sz="1800" dirty="0" smtClean="0"/>
              <a:t> ja </a:t>
            </a:r>
            <a:r>
              <a:rPr lang="en-US" sz="1800" u="sng" dirty="0" err="1"/>
              <a:t>T</a:t>
            </a:r>
            <a:r>
              <a:rPr lang="en-US" sz="1800" u="sng" dirty="0" err="1" smtClean="0"/>
              <a:t>utkinto-ohjelman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osaamistavoitteet</a:t>
            </a:r>
            <a:r>
              <a:rPr lang="en-US" sz="1800" u="sng" dirty="0" smtClean="0"/>
              <a:t> </a:t>
            </a:r>
            <a:r>
              <a:rPr lang="en-US" sz="1800" dirty="0" err="1" smtClean="0"/>
              <a:t>sekä</a:t>
            </a:r>
            <a:r>
              <a:rPr lang="en-US" sz="1800" dirty="0" smtClean="0"/>
              <a:t> </a:t>
            </a:r>
            <a:r>
              <a:rPr lang="en-US" sz="1800" dirty="0" err="1" smtClean="0"/>
              <a:t>osaamisen</a:t>
            </a:r>
            <a:r>
              <a:rPr lang="en-US" sz="1800" dirty="0" smtClean="0"/>
              <a:t> </a:t>
            </a:r>
            <a:r>
              <a:rPr lang="en-US" sz="1800" dirty="0" err="1" smtClean="0"/>
              <a:t>kartoitus</a:t>
            </a: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8.2.2019 - </a:t>
            </a:r>
            <a:r>
              <a:rPr lang="en-US" sz="1800" b="1" dirty="0" err="1"/>
              <a:t>Työpaja</a:t>
            </a:r>
            <a:r>
              <a:rPr lang="en-US" sz="1800" b="1" dirty="0"/>
              <a:t> 2: </a:t>
            </a:r>
            <a:r>
              <a:rPr lang="en-US" sz="1800" u="sng" dirty="0" err="1"/>
              <a:t>Tutkinto-ohjelman</a:t>
            </a:r>
            <a:r>
              <a:rPr lang="en-US" sz="1800" u="sng" dirty="0"/>
              <a:t> </a:t>
            </a:r>
            <a:r>
              <a:rPr lang="en-US" sz="1800" u="sng" dirty="0" err="1"/>
              <a:t>osaamisalueiden</a:t>
            </a:r>
            <a:r>
              <a:rPr lang="en-US" sz="1800" u="sng" dirty="0"/>
              <a:t> </a:t>
            </a:r>
            <a:r>
              <a:rPr lang="en-US" sz="1800" u="sng" dirty="0" err="1" smtClean="0"/>
              <a:t>tavoitteet</a:t>
            </a:r>
            <a:r>
              <a:rPr lang="en-US" sz="1800" dirty="0" smtClean="0"/>
              <a:t>, </a:t>
            </a:r>
            <a:r>
              <a:rPr lang="en-US" sz="1800" dirty="0" err="1" smtClean="0"/>
              <a:t>tutkinto-ohjelmille</a:t>
            </a:r>
            <a:r>
              <a:rPr lang="en-US" sz="1800" dirty="0" smtClean="0"/>
              <a:t> </a:t>
            </a:r>
            <a:r>
              <a:rPr lang="en-US" sz="1800" dirty="0" err="1"/>
              <a:t>yhteisen</a:t>
            </a:r>
            <a:r>
              <a:rPr lang="en-US" sz="1800" dirty="0"/>
              <a:t> </a:t>
            </a:r>
            <a:r>
              <a:rPr lang="en-US" sz="1800" dirty="0" err="1"/>
              <a:t>osaamisen</a:t>
            </a:r>
            <a:r>
              <a:rPr lang="en-US" sz="1800" dirty="0"/>
              <a:t> </a:t>
            </a:r>
            <a:r>
              <a:rPr lang="en-US" sz="1800" dirty="0" err="1" smtClean="0"/>
              <a:t>sekä</a:t>
            </a:r>
            <a:r>
              <a:rPr lang="en-US" sz="1800" dirty="0"/>
              <a:t> </a:t>
            </a:r>
            <a:r>
              <a:rPr lang="en-US" sz="1800" dirty="0" err="1" smtClean="0"/>
              <a:t>vapaasti</a:t>
            </a:r>
            <a:r>
              <a:rPr lang="en-US" sz="1800" dirty="0" smtClean="0"/>
              <a:t> </a:t>
            </a:r>
            <a:r>
              <a:rPr lang="en-US" sz="1800" dirty="0" err="1"/>
              <a:t>valittavan</a:t>
            </a:r>
            <a:r>
              <a:rPr lang="en-US" sz="1800" dirty="0"/>
              <a:t> </a:t>
            </a:r>
            <a:r>
              <a:rPr lang="en-US" sz="1800" dirty="0" err="1"/>
              <a:t>osaamisen</a:t>
            </a:r>
            <a:r>
              <a:rPr lang="en-US" sz="1800" dirty="0"/>
              <a:t> </a:t>
            </a:r>
            <a:r>
              <a:rPr lang="en-US" sz="1800" dirty="0" err="1" smtClean="0"/>
              <a:t>määritteleminen</a:t>
            </a:r>
            <a:r>
              <a:rPr lang="en-US" sz="1800" dirty="0" smtClean="0"/>
              <a:t> + </a:t>
            </a:r>
            <a:r>
              <a:rPr lang="en-US" sz="1800" dirty="0" err="1" smtClean="0"/>
              <a:t>yhteinen</a:t>
            </a:r>
            <a:r>
              <a:rPr lang="en-US" sz="1800" dirty="0" smtClean="0"/>
              <a:t> </a:t>
            </a:r>
            <a:r>
              <a:rPr lang="en-US" sz="1800" dirty="0" err="1" smtClean="0"/>
              <a:t>ryhmäohjausjärjestelmä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17.5.2019 - </a:t>
            </a:r>
            <a:r>
              <a:rPr lang="en-US" sz="1800" b="1" dirty="0" err="1"/>
              <a:t>Työpaja</a:t>
            </a:r>
            <a:r>
              <a:rPr lang="en-US" sz="1800" b="1" dirty="0"/>
              <a:t> 3: </a:t>
            </a:r>
            <a:r>
              <a:rPr lang="en-US" sz="1800" u="sng" dirty="0" err="1"/>
              <a:t>Tutkinto-ohjelmien</a:t>
            </a:r>
            <a:r>
              <a:rPr lang="en-US" sz="1800" u="sng" dirty="0"/>
              <a:t> </a:t>
            </a:r>
            <a:r>
              <a:rPr lang="en-US" sz="1800" u="sng" dirty="0" err="1"/>
              <a:t>opintojaksojen</a:t>
            </a:r>
            <a:r>
              <a:rPr lang="en-US" sz="1800" u="sng" dirty="0"/>
              <a:t> </a:t>
            </a:r>
            <a:r>
              <a:rPr lang="en-US" sz="1800" u="sng" dirty="0" err="1" smtClean="0"/>
              <a:t>osaamistavoitteet</a:t>
            </a:r>
            <a:r>
              <a:rPr lang="en-US" sz="1800" u="sng" dirty="0" smtClean="0"/>
              <a:t>, </a:t>
            </a:r>
            <a:r>
              <a:rPr lang="en-US" sz="1800" dirty="0" err="1" smtClean="0">
                <a:solidFill>
                  <a:srgbClr val="002060"/>
                </a:solidFill>
              </a:rPr>
              <a:t>oppimisen</a:t>
            </a:r>
            <a:r>
              <a:rPr lang="en-US" sz="1800" dirty="0" smtClean="0">
                <a:solidFill>
                  <a:srgbClr val="002060"/>
                </a:solidFill>
              </a:rPr>
              <a:t> ja </a:t>
            </a:r>
            <a:r>
              <a:rPr lang="en-US" sz="1800" dirty="0" err="1" smtClean="0">
                <a:solidFill>
                  <a:srgbClr val="002060"/>
                </a:solidFill>
              </a:rPr>
              <a:t>arvioinnin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määritteleminen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11.10.2019 - </a:t>
            </a:r>
            <a:r>
              <a:rPr lang="en-US" sz="1800" b="1" dirty="0" err="1"/>
              <a:t>Työpaja</a:t>
            </a:r>
            <a:r>
              <a:rPr lang="en-US" sz="1800" b="1" dirty="0"/>
              <a:t> 4: </a:t>
            </a:r>
            <a:r>
              <a:rPr lang="en-US" sz="1800" dirty="0" err="1" smtClean="0"/>
              <a:t>Osaamisen</a:t>
            </a:r>
            <a:r>
              <a:rPr lang="en-US" sz="1800" dirty="0" smtClean="0"/>
              <a:t> </a:t>
            </a:r>
            <a:r>
              <a:rPr lang="en-US" sz="1800" dirty="0" err="1" smtClean="0"/>
              <a:t>kehittymistä</a:t>
            </a:r>
            <a:r>
              <a:rPr lang="en-US" sz="1800" dirty="0" smtClean="0"/>
              <a:t> </a:t>
            </a:r>
            <a:r>
              <a:rPr lang="en-US" sz="1800" dirty="0" err="1" smtClean="0"/>
              <a:t>edistävien</a:t>
            </a:r>
            <a:r>
              <a:rPr lang="en-US" sz="1800" dirty="0" smtClean="0"/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opettamis</a:t>
            </a:r>
            <a:r>
              <a:rPr lang="en-US" sz="1800" u="sng" dirty="0" smtClean="0">
                <a:solidFill>
                  <a:srgbClr val="002060"/>
                </a:solidFill>
              </a:rPr>
              <a:t>- ja </a:t>
            </a:r>
            <a:r>
              <a:rPr lang="en-US" sz="1800" u="sng" dirty="0" err="1" smtClean="0">
                <a:solidFill>
                  <a:srgbClr val="002060"/>
                </a:solidFill>
              </a:rPr>
              <a:t>ohjaustekojen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sekä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opetusvastuiden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määritteleminen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endParaRPr lang="en-US" sz="18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13.12.2019 - </a:t>
            </a:r>
            <a:r>
              <a:rPr lang="en-US" sz="1800" b="1" dirty="0" err="1"/>
              <a:t>Työpaja</a:t>
            </a:r>
            <a:r>
              <a:rPr lang="en-US" sz="1800" b="1" dirty="0"/>
              <a:t> </a:t>
            </a:r>
            <a:r>
              <a:rPr lang="en-US" sz="1800" b="1" dirty="0" smtClean="0"/>
              <a:t>5: </a:t>
            </a:r>
            <a:r>
              <a:rPr lang="en-US" sz="1800" u="sng" dirty="0" err="1" smtClean="0"/>
              <a:t>Tutkinto-ohjelmien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OPSien</a:t>
            </a:r>
            <a:r>
              <a:rPr lang="en-US" sz="1800" u="sng" dirty="0" smtClean="0"/>
              <a:t> </a:t>
            </a:r>
            <a:r>
              <a:rPr lang="en-US" sz="1800" u="sng" dirty="0"/>
              <a:t>1. </a:t>
            </a:r>
            <a:r>
              <a:rPr lang="en-US" sz="1800" u="sng" dirty="0" err="1"/>
              <a:t>versioiden</a:t>
            </a:r>
            <a:r>
              <a:rPr lang="en-US" sz="1800" u="sng" dirty="0"/>
              <a:t> </a:t>
            </a:r>
            <a:r>
              <a:rPr lang="en-US" sz="1800" u="sng" dirty="0" err="1"/>
              <a:t>sekä</a:t>
            </a:r>
            <a:r>
              <a:rPr lang="en-US" sz="1800" u="sng" dirty="0"/>
              <a:t> </a:t>
            </a:r>
            <a:r>
              <a:rPr lang="en-US" sz="1800" u="sng" dirty="0" err="1"/>
              <a:t>yhteisen</a:t>
            </a:r>
            <a:r>
              <a:rPr lang="en-US" sz="1800" u="sng" dirty="0"/>
              <a:t> </a:t>
            </a:r>
            <a:r>
              <a:rPr lang="en-US" sz="1800" u="sng" dirty="0" err="1"/>
              <a:t>ryhmäohjausjärjestelmän</a:t>
            </a:r>
            <a:r>
              <a:rPr lang="en-US" sz="1800" u="sng" dirty="0"/>
              <a:t> </a:t>
            </a:r>
            <a:r>
              <a:rPr lang="en-US" sz="1800" u="sng" dirty="0" err="1"/>
              <a:t>esitteleminen</a:t>
            </a:r>
            <a:endParaRPr lang="en-US" sz="1800" u="sng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rgbClr val="F1563F"/>
                </a:solidFill>
              </a:rPr>
              <a:t>Tuotos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3</a:t>
            </a:r>
            <a:r>
              <a:rPr lang="en-US" sz="1800" dirty="0" smtClean="0">
                <a:solidFill>
                  <a:srgbClr val="F1563F"/>
                </a:solidFill>
              </a:rPr>
              <a:t>/2020</a:t>
            </a:r>
            <a:r>
              <a:rPr lang="en-US" sz="1800" dirty="0">
                <a:solidFill>
                  <a:srgbClr val="F1563F"/>
                </a:solidFill>
              </a:rPr>
              <a:t>: </a:t>
            </a:r>
            <a:r>
              <a:rPr lang="en-US" sz="1800" dirty="0" err="1" smtClean="0">
                <a:solidFill>
                  <a:srgbClr val="F1563F"/>
                </a:solidFill>
              </a:rPr>
              <a:t>uudistuneet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OPSt</a:t>
            </a:r>
            <a:endParaRPr lang="en-US" sz="1800" dirty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i-FI" sz="1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2E50-7A2E-4B18-AAD5-0F78FFAAABE6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35375" y="11413"/>
            <a:ext cx="751256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400" dirty="0" smtClean="0"/>
              <a:t>OPS –</a:t>
            </a:r>
            <a:r>
              <a:rPr lang="en-US" sz="2400" dirty="0" err="1" smtClean="0"/>
              <a:t>uudistusprosessin</a:t>
            </a:r>
            <a:r>
              <a:rPr lang="en-US" sz="2400" dirty="0" smtClean="0"/>
              <a:t> </a:t>
            </a:r>
            <a:r>
              <a:rPr lang="en-US" sz="2400" dirty="0" err="1" smtClean="0"/>
              <a:t>työpajat</a:t>
            </a:r>
            <a:r>
              <a:rPr lang="en-US" sz="2400" dirty="0" smtClean="0"/>
              <a:t> ja </a:t>
            </a:r>
            <a:r>
              <a:rPr lang="en-US" sz="2400" dirty="0" err="1" smtClean="0"/>
              <a:t>teemat</a:t>
            </a:r>
            <a:r>
              <a:rPr lang="en-US" sz="2400" dirty="0" smtClean="0"/>
              <a:t> 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1600" b="0" i="1" dirty="0" err="1" smtClean="0">
                <a:solidFill>
                  <a:schemeClr val="bg1">
                    <a:lumMod val="65000"/>
                  </a:schemeClr>
                </a:solidFill>
              </a:rPr>
              <a:t>suunnitelma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b="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8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6A17-2424-46B5-9892-600C27E974C5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" name="TextBox 1"/>
          <p:cNvSpPr txBox="1"/>
          <p:nvPr/>
        </p:nvSpPr>
        <p:spPr>
          <a:xfrm>
            <a:off x="344557" y="969681"/>
            <a:ext cx="87994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1563F"/>
                </a:solidFill>
              </a:rPr>
              <a:t>LTKn</a:t>
            </a:r>
            <a:r>
              <a:rPr lang="en-US" sz="2400" b="1" dirty="0" smtClean="0">
                <a:solidFill>
                  <a:srgbClr val="F1563F"/>
                </a:solidFill>
              </a:rPr>
              <a:t> </a:t>
            </a:r>
            <a:r>
              <a:rPr lang="en-US" sz="2400" b="1" dirty="0" err="1" smtClean="0">
                <a:solidFill>
                  <a:srgbClr val="F1563F"/>
                </a:solidFill>
              </a:rPr>
              <a:t>OPStyö</a:t>
            </a:r>
            <a:r>
              <a:rPr lang="en-US" sz="2400" b="1" dirty="0" smtClean="0">
                <a:solidFill>
                  <a:srgbClr val="F1563F"/>
                </a:solidFill>
              </a:rPr>
              <a:t> –</a:t>
            </a:r>
            <a:r>
              <a:rPr lang="en-US" sz="2400" b="1" dirty="0" err="1" smtClean="0">
                <a:solidFill>
                  <a:srgbClr val="F1563F"/>
                </a:solidFill>
              </a:rPr>
              <a:t>prosessin</a:t>
            </a:r>
            <a:r>
              <a:rPr lang="en-US" sz="2400" b="1" dirty="0" smtClean="0">
                <a:solidFill>
                  <a:srgbClr val="F1563F"/>
                </a:solidFill>
              </a:rPr>
              <a:t> </a:t>
            </a:r>
            <a:r>
              <a:rPr lang="en-US" sz="2400" b="1" dirty="0" err="1" smtClean="0">
                <a:solidFill>
                  <a:srgbClr val="F1563F"/>
                </a:solidFill>
              </a:rPr>
              <a:t>vastuujärjestelmä</a:t>
            </a:r>
            <a:r>
              <a:rPr lang="en-US" sz="2400" b="1" dirty="0" smtClean="0">
                <a:solidFill>
                  <a:srgbClr val="F1563F"/>
                </a:solidFill>
              </a:rPr>
              <a:t>: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err="1" smtClean="0">
                <a:solidFill>
                  <a:srgbClr val="F1563F"/>
                </a:solidFill>
              </a:rPr>
              <a:t>Koulutuksen</a:t>
            </a:r>
            <a:r>
              <a:rPr lang="en-US" sz="2000" b="1" dirty="0" smtClean="0">
                <a:solidFill>
                  <a:srgbClr val="F1563F"/>
                </a:solidFill>
              </a:rPr>
              <a:t> </a:t>
            </a:r>
            <a:r>
              <a:rPr lang="en-US" sz="2000" b="1" dirty="0" err="1" smtClean="0">
                <a:solidFill>
                  <a:srgbClr val="F1563F"/>
                </a:solidFill>
              </a:rPr>
              <a:t>varadekaani</a:t>
            </a:r>
            <a:r>
              <a:rPr lang="en-US" sz="2000" b="1" dirty="0" smtClean="0">
                <a:solidFill>
                  <a:srgbClr val="F1563F"/>
                </a:solidFill>
              </a:rPr>
              <a:t> 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yksikön</a:t>
            </a:r>
            <a:r>
              <a:rPr lang="en-US" sz="2000" dirty="0" smtClean="0">
                <a:solidFill>
                  <a:srgbClr val="F1563F"/>
                </a:solidFill>
              </a:rPr>
              <a:t> OPS </a:t>
            </a:r>
            <a:r>
              <a:rPr lang="en-US" sz="2000" dirty="0" err="1" smtClean="0">
                <a:solidFill>
                  <a:srgbClr val="F1563F"/>
                </a:solidFill>
              </a:rPr>
              <a:t>prosessivastuu</a:t>
            </a:r>
            <a:r>
              <a:rPr lang="en-US" sz="2000" dirty="0" smtClean="0">
                <a:solidFill>
                  <a:srgbClr val="F1563F"/>
                </a:solidFill>
              </a:rPr>
              <a:t>…</a:t>
            </a:r>
          </a:p>
          <a:p>
            <a:r>
              <a:rPr lang="en-US" sz="2000" dirty="0">
                <a:solidFill>
                  <a:srgbClr val="F1563F"/>
                </a:solidFill>
              </a:rPr>
              <a:t>	</a:t>
            </a:r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johtaa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KKRää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i="1" dirty="0" err="1" smtClean="0">
                <a:solidFill>
                  <a:srgbClr val="F1563F"/>
                </a:solidFill>
              </a:rPr>
              <a:t>yt</a:t>
            </a:r>
            <a:r>
              <a:rPr lang="en-US" sz="2000" i="1" dirty="0" smtClean="0">
                <a:solidFill>
                  <a:srgbClr val="F1563F"/>
                </a:solidFill>
              </a:rPr>
              <a:t>.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opintopäällikkö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r>
              <a:rPr lang="en-US" sz="2000" b="1" dirty="0" err="1" smtClean="0">
                <a:solidFill>
                  <a:srgbClr val="F1563F"/>
                </a:solidFill>
              </a:rPr>
              <a:t>Pedagoginen</a:t>
            </a:r>
            <a:r>
              <a:rPr lang="en-US" sz="2000" b="1" dirty="0" smtClean="0">
                <a:solidFill>
                  <a:srgbClr val="F1563F"/>
                </a:solidFill>
              </a:rPr>
              <a:t> </a:t>
            </a:r>
            <a:r>
              <a:rPr lang="en-US" sz="2000" b="1" dirty="0" err="1" smtClean="0">
                <a:solidFill>
                  <a:srgbClr val="F1563F"/>
                </a:solidFill>
              </a:rPr>
              <a:t>johtaja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sz="2000" dirty="0" smtClean="0">
                <a:solidFill>
                  <a:srgbClr val="F1563F"/>
                </a:solidFill>
              </a:rPr>
              <a:t>- OPS </a:t>
            </a:r>
            <a:r>
              <a:rPr lang="en-US" sz="2000" dirty="0" err="1" smtClean="0">
                <a:solidFill>
                  <a:srgbClr val="F1563F"/>
                </a:solidFill>
              </a:rPr>
              <a:t>prosessin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organisointivastuu</a:t>
            </a:r>
            <a:r>
              <a:rPr lang="en-US" sz="2000" dirty="0" smtClean="0">
                <a:solidFill>
                  <a:srgbClr val="F1563F"/>
                </a:solidFill>
              </a:rPr>
              <a:t>… (</a:t>
            </a:r>
            <a:r>
              <a:rPr lang="en-US" sz="2000" i="1" dirty="0" err="1" smtClean="0">
                <a:solidFill>
                  <a:srgbClr val="F1563F"/>
                </a:solidFill>
              </a:rPr>
              <a:t>OPStiimi</a:t>
            </a:r>
            <a:r>
              <a:rPr lang="en-US" sz="2000" i="1" dirty="0" smtClean="0">
                <a:solidFill>
                  <a:srgbClr val="F1563F"/>
                </a:solidFill>
              </a:rPr>
              <a:t>)</a:t>
            </a:r>
          </a:p>
          <a:p>
            <a:r>
              <a:rPr lang="en-US" sz="2000" i="1" dirty="0">
                <a:solidFill>
                  <a:srgbClr val="F1563F"/>
                </a:solidFill>
              </a:rPr>
              <a:t>	</a:t>
            </a:r>
            <a:r>
              <a:rPr lang="en-US" sz="2000" dirty="0">
                <a:solidFill>
                  <a:srgbClr val="F1563F"/>
                </a:solidFill>
              </a:rPr>
              <a:t>- </a:t>
            </a:r>
            <a:r>
              <a:rPr lang="en-US" sz="2000" dirty="0" err="1">
                <a:solidFill>
                  <a:srgbClr val="F1563F"/>
                </a:solidFill>
              </a:rPr>
              <a:t>yhteisen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ryhmäohjaustoiminnan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kehittäminen</a:t>
            </a:r>
            <a:endParaRPr lang="en-US" sz="2000" dirty="0">
              <a:solidFill>
                <a:srgbClr val="F1563F"/>
              </a:solidFill>
            </a:endParaRPr>
          </a:p>
          <a:p>
            <a:r>
              <a:rPr lang="en-US" sz="2000" i="1" dirty="0" smtClean="0">
                <a:solidFill>
                  <a:srgbClr val="F1563F"/>
                </a:solidFill>
              </a:rPr>
              <a:t>	- </a:t>
            </a:r>
            <a:r>
              <a:rPr lang="en-US" sz="2000" dirty="0" err="1" smtClean="0">
                <a:solidFill>
                  <a:srgbClr val="F1563F"/>
                </a:solidFill>
              </a:rPr>
              <a:t>johtaa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PKRää</a:t>
            </a:r>
            <a:r>
              <a:rPr lang="en-US" sz="2000" dirty="0" smtClean="0">
                <a:solidFill>
                  <a:srgbClr val="F1563F"/>
                </a:solidFill>
              </a:rPr>
              <a:t>, </a:t>
            </a:r>
            <a:r>
              <a:rPr lang="en-US" sz="2000" i="1" dirty="0" err="1" smtClean="0">
                <a:solidFill>
                  <a:srgbClr val="F1563F"/>
                </a:solidFill>
              </a:rPr>
              <a:t>yt</a:t>
            </a:r>
            <a:r>
              <a:rPr lang="en-US" sz="2000" i="1" dirty="0" smtClean="0">
                <a:solidFill>
                  <a:srgbClr val="F1563F"/>
                </a:solidFill>
              </a:rPr>
              <a:t>. </a:t>
            </a:r>
            <a:r>
              <a:rPr lang="en-US" sz="2000" i="1" dirty="0" err="1">
                <a:solidFill>
                  <a:srgbClr val="F1563F"/>
                </a:solidFill>
              </a:rPr>
              <a:t>k</a:t>
            </a:r>
            <a:r>
              <a:rPr lang="en-US" sz="2000" i="1" dirty="0" err="1" smtClean="0">
                <a:solidFill>
                  <a:srgbClr val="F1563F"/>
                </a:solidFill>
              </a:rPr>
              <a:t>oulutussuunnittelijat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r>
              <a:rPr lang="en-US" sz="2000" b="1" dirty="0" err="1" smtClean="0">
                <a:solidFill>
                  <a:srgbClr val="EB3E31"/>
                </a:solidFill>
              </a:rPr>
              <a:t>Tutkinto-ohjelmavastaavat</a:t>
            </a:r>
            <a:r>
              <a:rPr lang="en-US" sz="2000" dirty="0" smtClean="0">
                <a:solidFill>
                  <a:srgbClr val="EB3E31"/>
                </a:solidFill>
              </a:rPr>
              <a:t> (</a:t>
            </a:r>
            <a:r>
              <a:rPr lang="en-US" sz="2000" dirty="0" err="1" smtClean="0">
                <a:solidFill>
                  <a:srgbClr val="EB3E31"/>
                </a:solidFill>
              </a:rPr>
              <a:t>professori+lehtori</a:t>
            </a:r>
            <a:r>
              <a:rPr lang="en-US" sz="2000" dirty="0" smtClean="0">
                <a:solidFill>
                  <a:srgbClr val="EB3E31"/>
                </a:solidFill>
              </a:rPr>
              <a:t>) + </a:t>
            </a:r>
            <a:r>
              <a:rPr lang="en-US" sz="2000" dirty="0" err="1" smtClean="0">
                <a:solidFill>
                  <a:srgbClr val="EB3E31"/>
                </a:solidFill>
              </a:rPr>
              <a:t>tutkinto-ohjelmien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Osaamisaluevastaavat</a:t>
            </a:r>
            <a:r>
              <a:rPr lang="en-US" sz="2000" dirty="0">
                <a:solidFill>
                  <a:srgbClr val="EB3E31"/>
                </a:solidFill>
              </a:rPr>
              <a:t> </a:t>
            </a:r>
            <a:r>
              <a:rPr lang="en-US" sz="2000" dirty="0" smtClean="0">
                <a:solidFill>
                  <a:srgbClr val="EB3E31"/>
                </a:solidFill>
              </a:rPr>
              <a:t>(</a:t>
            </a:r>
            <a:r>
              <a:rPr lang="en-US" sz="2000" dirty="0" err="1" smtClean="0">
                <a:solidFill>
                  <a:srgbClr val="EB3E31"/>
                </a:solidFill>
              </a:rPr>
              <a:t>osakokonaisuudet</a:t>
            </a:r>
            <a:r>
              <a:rPr lang="en-US" sz="2000" dirty="0" smtClean="0">
                <a:solidFill>
                  <a:srgbClr val="EB3E31"/>
                </a:solidFill>
              </a:rPr>
              <a:t>)</a:t>
            </a:r>
            <a:endParaRPr lang="en-US" sz="2000" dirty="0" smtClean="0">
              <a:solidFill>
                <a:srgbClr val="F1563F"/>
              </a:solidFill>
            </a:endParaRPr>
          </a:p>
          <a:p>
            <a:r>
              <a:rPr lang="en-US" sz="2000" dirty="0">
                <a:solidFill>
                  <a:srgbClr val="EB3E31"/>
                </a:solidFill>
              </a:rPr>
              <a:t>	</a:t>
            </a:r>
            <a:r>
              <a:rPr lang="en-US" sz="2000" dirty="0" smtClean="0">
                <a:solidFill>
                  <a:srgbClr val="EB3E31"/>
                </a:solidFill>
              </a:rPr>
              <a:t>- </a:t>
            </a:r>
            <a:r>
              <a:rPr lang="en-US" sz="2000" dirty="0" err="1" smtClean="0">
                <a:solidFill>
                  <a:srgbClr val="EB3E31"/>
                </a:solidFill>
              </a:rPr>
              <a:t>OPSin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rakentuminen</a:t>
            </a:r>
            <a:endParaRPr lang="en-US" sz="2000" dirty="0" smtClean="0">
              <a:solidFill>
                <a:srgbClr val="EB3E31"/>
              </a:solidFill>
            </a:endParaRPr>
          </a:p>
          <a:p>
            <a:r>
              <a:rPr lang="en-US" sz="2000" dirty="0">
                <a:solidFill>
                  <a:srgbClr val="EB3E31"/>
                </a:solidFill>
              </a:rPr>
              <a:t>	</a:t>
            </a:r>
            <a:r>
              <a:rPr lang="en-US" sz="2000" dirty="0" smtClean="0">
                <a:solidFill>
                  <a:srgbClr val="EB3E31"/>
                </a:solidFill>
              </a:rPr>
              <a:t>	- </a:t>
            </a:r>
            <a:r>
              <a:rPr lang="en-US" sz="2000" dirty="0" err="1">
                <a:solidFill>
                  <a:srgbClr val="EB3E31"/>
                </a:solidFill>
              </a:rPr>
              <a:t>oppimisen</a:t>
            </a:r>
            <a:r>
              <a:rPr lang="en-US" sz="2000" dirty="0">
                <a:solidFill>
                  <a:srgbClr val="EB3E31"/>
                </a:solidFill>
              </a:rPr>
              <a:t> ja </a:t>
            </a:r>
            <a:r>
              <a:rPr lang="en-US" sz="2000" dirty="0" err="1">
                <a:solidFill>
                  <a:srgbClr val="EB3E31"/>
                </a:solidFill>
              </a:rPr>
              <a:t>osaamisen</a:t>
            </a:r>
            <a:r>
              <a:rPr lang="en-US" sz="2000" dirty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arvioiminen</a:t>
            </a:r>
            <a:endParaRPr lang="en-US" sz="2000" dirty="0">
              <a:solidFill>
                <a:srgbClr val="EB3E31"/>
              </a:solidFill>
            </a:endParaRPr>
          </a:p>
          <a:p>
            <a:r>
              <a:rPr lang="en-US" sz="2000" dirty="0" smtClean="0">
                <a:solidFill>
                  <a:srgbClr val="EB3E31"/>
                </a:solidFill>
              </a:rPr>
              <a:t>			- </a:t>
            </a:r>
            <a:r>
              <a:rPr lang="en-US" sz="2000" dirty="0" err="1" smtClean="0">
                <a:solidFill>
                  <a:srgbClr val="EB3E31"/>
                </a:solidFill>
              </a:rPr>
              <a:t>opetuksen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järjestäminen</a:t>
            </a:r>
            <a:endParaRPr lang="en-US" sz="2000" dirty="0" smtClean="0">
              <a:solidFill>
                <a:srgbClr val="EB3E31"/>
              </a:solidFill>
            </a:endParaRPr>
          </a:p>
          <a:p>
            <a:r>
              <a:rPr lang="en-US" sz="2000" b="1" dirty="0" err="1" smtClean="0">
                <a:solidFill>
                  <a:srgbClr val="EB3E31"/>
                </a:solidFill>
              </a:rPr>
              <a:t>Opetushenkilöstö</a:t>
            </a:r>
            <a:r>
              <a:rPr lang="en-US" sz="2000" b="1" dirty="0" smtClean="0">
                <a:solidFill>
                  <a:srgbClr val="EB3E31"/>
                </a:solidFill>
              </a:rPr>
              <a:t> + </a:t>
            </a:r>
            <a:r>
              <a:rPr lang="en-US" sz="2000" b="1" dirty="0" err="1" smtClean="0">
                <a:solidFill>
                  <a:srgbClr val="EB3E31"/>
                </a:solidFill>
              </a:rPr>
              <a:t>opiskelijat</a:t>
            </a:r>
            <a:endParaRPr lang="en-US" sz="2000" b="1" dirty="0" smtClean="0">
              <a:solidFill>
                <a:srgbClr val="EB3E31"/>
              </a:solidFill>
            </a:endParaRPr>
          </a:p>
          <a:p>
            <a:r>
              <a:rPr lang="en-US" sz="2000" dirty="0">
                <a:solidFill>
                  <a:srgbClr val="EB3E31"/>
                </a:solidFill>
              </a:rPr>
              <a:t>	</a:t>
            </a:r>
            <a:r>
              <a:rPr lang="en-US" sz="2000" dirty="0" smtClean="0">
                <a:solidFill>
                  <a:srgbClr val="EB3E31"/>
                </a:solidFill>
              </a:rPr>
              <a:t>- OPS </a:t>
            </a:r>
            <a:r>
              <a:rPr lang="en-US" sz="2000" dirty="0" err="1" smtClean="0">
                <a:solidFill>
                  <a:srgbClr val="EB3E31"/>
                </a:solidFill>
              </a:rPr>
              <a:t>prosessiin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aktiivinen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osallistuminen</a:t>
            </a:r>
            <a:endParaRPr lang="en-US" sz="2000" dirty="0">
              <a:solidFill>
                <a:srgbClr val="EB3E31"/>
              </a:solidFill>
            </a:endParaRPr>
          </a:p>
          <a:p>
            <a:r>
              <a:rPr lang="en-US" sz="2000" b="1" dirty="0" smtClean="0">
                <a:solidFill>
                  <a:srgbClr val="EB3E31"/>
                </a:solidFill>
              </a:rPr>
              <a:t>TAR </a:t>
            </a:r>
            <a:r>
              <a:rPr lang="en-US" sz="2000" b="1" dirty="0" err="1" smtClean="0">
                <a:solidFill>
                  <a:srgbClr val="EB3E31"/>
                </a:solidFill>
              </a:rPr>
              <a:t>pj:t</a:t>
            </a:r>
            <a:endParaRPr lang="en-US" sz="2000" b="1" dirty="0">
              <a:solidFill>
                <a:srgbClr val="EB3E31"/>
              </a:solidFill>
            </a:endParaRPr>
          </a:p>
          <a:p>
            <a:r>
              <a:rPr lang="en-US" sz="2000" dirty="0" smtClean="0">
                <a:solidFill>
                  <a:srgbClr val="EB3E31"/>
                </a:solidFill>
              </a:rPr>
              <a:t>	- </a:t>
            </a:r>
            <a:r>
              <a:rPr lang="en-US" sz="2000" dirty="0" err="1" smtClean="0">
                <a:solidFill>
                  <a:srgbClr val="EB3E31"/>
                </a:solidFill>
              </a:rPr>
              <a:t>osaamisen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kartoituksen</a:t>
            </a:r>
            <a:r>
              <a:rPr lang="en-US" sz="2000" dirty="0" smtClean="0">
                <a:solidFill>
                  <a:srgbClr val="EB3E31"/>
                </a:solidFill>
              </a:rPr>
              <a:t> </a:t>
            </a:r>
            <a:r>
              <a:rPr lang="en-US" sz="2000" dirty="0" err="1" smtClean="0">
                <a:solidFill>
                  <a:srgbClr val="EB3E31"/>
                </a:solidFill>
              </a:rPr>
              <a:t>toteutusvastuu</a:t>
            </a:r>
            <a:endParaRPr lang="en-US" sz="2000" dirty="0" smtClean="0">
              <a:solidFill>
                <a:srgbClr val="EB3E31"/>
              </a:solidFill>
            </a:endParaRPr>
          </a:p>
          <a:p>
            <a:endParaRPr lang="fi-FI" sz="2000" b="1" dirty="0">
              <a:solidFill>
                <a:srgbClr val="EB3E3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83026" y="230058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uudistus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199310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909" y="509319"/>
            <a:ext cx="7356324" cy="1019912"/>
          </a:xfrm>
        </p:spPr>
        <p:txBody>
          <a:bodyPr>
            <a:normAutofit/>
          </a:bodyPr>
          <a:lstStyle/>
          <a:p>
            <a:pPr algn="ctr"/>
            <a:r>
              <a:rPr lang="fi-FI" sz="2000" dirty="0"/>
              <a:t>Erilaiset opettajat, opiskelijat, näkemykset, </a:t>
            </a:r>
            <a:br>
              <a:rPr lang="fi-FI" sz="2000" dirty="0"/>
            </a:br>
            <a:r>
              <a:rPr lang="fi-FI" sz="2000" dirty="0"/>
              <a:t>tavoitteet, arvostukset, positiot, statukset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612" y="2894939"/>
            <a:ext cx="4038600" cy="2345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2400" dirty="0"/>
              <a:t>Moninaiset </a:t>
            </a:r>
            <a:r>
              <a:rPr lang="fi-FI" sz="2400" dirty="0" smtClean="0"/>
              <a:t>odotukset, korkeakoulutuksen </a:t>
            </a:r>
            <a:r>
              <a:rPr lang="fi-FI" sz="2400" dirty="0"/>
              <a:t>tuloksista; </a:t>
            </a:r>
            <a:r>
              <a:rPr lang="fi-FI" sz="2400" dirty="0" smtClean="0"/>
              <a:t>työelämä, yhteiskunta</a:t>
            </a:r>
            <a:r>
              <a:rPr lang="fi-FI" sz="2400" dirty="0"/>
              <a:t>, </a:t>
            </a:r>
            <a:r>
              <a:rPr lang="fi-FI" sz="2400" dirty="0" smtClean="0"/>
              <a:t>globalisaatio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0391" y="3105297"/>
            <a:ext cx="4038600" cy="14594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2400" dirty="0"/>
              <a:t>Erilaiset toiminta- </a:t>
            </a:r>
            <a:r>
              <a:rPr lang="fi-FI" sz="2400" dirty="0" smtClean="0"/>
              <a:t>ja suunnittelukulttuurit, yhteisöt</a:t>
            </a:r>
            <a:r>
              <a:rPr lang="fi-FI" sz="2400" dirty="0"/>
              <a:t>, </a:t>
            </a:r>
            <a:r>
              <a:rPr lang="fi-FI" sz="2400" dirty="0" smtClean="0"/>
              <a:t>historia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4637A-11C4-4BE4-9CD5-34C880A67D63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758561" y="1740080"/>
            <a:ext cx="17930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pPr algn="ctr"/>
            <a:r>
              <a:rPr lang="fi-FI" sz="2000" dirty="0">
                <a:solidFill>
                  <a:srgbClr val="EB3E31"/>
                </a:solidFill>
              </a:rPr>
              <a:t>YHTEISÖ </a:t>
            </a:r>
          </a:p>
          <a:p>
            <a:pPr algn="ctr"/>
            <a:r>
              <a:rPr lang="fi-FI" sz="2000" dirty="0">
                <a:solidFill>
                  <a:srgbClr val="EB3E31"/>
                </a:solidFill>
              </a:rPr>
              <a:t>TULKITSEE JA </a:t>
            </a:r>
          </a:p>
          <a:p>
            <a:pPr algn="ctr"/>
            <a:r>
              <a:rPr lang="fi-FI" sz="2000" dirty="0">
                <a:solidFill>
                  <a:srgbClr val="EB3E31"/>
                </a:solidFill>
              </a:rPr>
              <a:t>TOTEUTTAA </a:t>
            </a:r>
          </a:p>
          <a:p>
            <a:pPr algn="ctr"/>
            <a:r>
              <a:rPr lang="fi-FI" sz="2000" dirty="0">
                <a:solidFill>
                  <a:srgbClr val="EB3E31"/>
                </a:solidFill>
              </a:rPr>
              <a:t>OPETUS-</a:t>
            </a:r>
          </a:p>
          <a:p>
            <a:pPr algn="ctr"/>
            <a:r>
              <a:rPr lang="fi-FI" sz="2000" dirty="0">
                <a:solidFill>
                  <a:srgbClr val="EB3E31"/>
                </a:solidFill>
              </a:rPr>
              <a:t>SUUNNITELMAA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3771" y="4564718"/>
            <a:ext cx="8490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dirty="0" smtClean="0">
                <a:solidFill>
                  <a:srgbClr val="EB3E31"/>
                </a:solidFill>
              </a:rPr>
              <a:t>OPS: prosessi joka </a:t>
            </a:r>
            <a:r>
              <a:rPr lang="fi-FI" dirty="0">
                <a:solidFill>
                  <a:srgbClr val="EB3E31"/>
                </a:solidFill>
              </a:rPr>
              <a:t>ilmentää </a:t>
            </a:r>
            <a:r>
              <a:rPr lang="fi-FI" dirty="0" smtClean="0">
                <a:solidFill>
                  <a:srgbClr val="EB3E31"/>
                </a:solidFill>
              </a:rPr>
              <a:t>tieteenalan </a:t>
            </a:r>
            <a:r>
              <a:rPr lang="fi-FI" dirty="0">
                <a:solidFill>
                  <a:srgbClr val="EB3E31"/>
                </a:solidFill>
              </a:rPr>
              <a:t>toimintakulttuuria </a:t>
            </a:r>
            <a:r>
              <a:rPr lang="fi-FI" dirty="0" smtClean="0">
                <a:solidFill>
                  <a:srgbClr val="EB3E31"/>
                </a:solidFill>
              </a:rPr>
              <a:t>sekä arvokkaita </a:t>
            </a:r>
            <a:endParaRPr lang="fi-FI" dirty="0">
              <a:solidFill>
                <a:srgbClr val="EB3E31"/>
              </a:solidFill>
            </a:endParaRPr>
          </a:p>
          <a:p>
            <a:pPr algn="ctr"/>
            <a:r>
              <a:rPr lang="fi-FI" dirty="0">
                <a:solidFill>
                  <a:srgbClr val="EB3E31"/>
                </a:solidFill>
              </a:rPr>
              <a:t>p</a:t>
            </a:r>
            <a:r>
              <a:rPr lang="fi-FI" dirty="0" smtClean="0">
                <a:solidFill>
                  <a:srgbClr val="EB3E31"/>
                </a:solidFill>
              </a:rPr>
              <a:t>eriaatteita, pedagogista </a:t>
            </a:r>
            <a:r>
              <a:rPr lang="fi-FI" dirty="0">
                <a:solidFill>
                  <a:srgbClr val="EB3E31"/>
                </a:solidFill>
              </a:rPr>
              <a:t>toimintakulttuuria ja </a:t>
            </a:r>
            <a:r>
              <a:rPr lang="fi-FI" dirty="0" smtClean="0">
                <a:solidFill>
                  <a:srgbClr val="EB3E31"/>
                </a:solidFill>
              </a:rPr>
              <a:t>oppimisnäkemystä, tieteenalan </a:t>
            </a:r>
            <a:r>
              <a:rPr lang="fi-FI" dirty="0">
                <a:solidFill>
                  <a:srgbClr val="EB3E31"/>
                </a:solidFill>
              </a:rPr>
              <a:t>ja </a:t>
            </a:r>
            <a:r>
              <a:rPr lang="fi-FI" dirty="0" smtClean="0">
                <a:solidFill>
                  <a:srgbClr val="EB3E31"/>
                </a:solidFill>
              </a:rPr>
              <a:t>opetuksen, orientoitumista </a:t>
            </a:r>
            <a:r>
              <a:rPr lang="fi-FI" dirty="0">
                <a:solidFill>
                  <a:srgbClr val="EB3E31"/>
                </a:solidFill>
              </a:rPr>
              <a:t>yhteiskuntaan, </a:t>
            </a:r>
            <a:r>
              <a:rPr lang="fi-FI" dirty="0" smtClean="0">
                <a:solidFill>
                  <a:srgbClr val="EB3E31"/>
                </a:solidFill>
              </a:rPr>
              <a:t>maailmaan </a:t>
            </a:r>
            <a:r>
              <a:rPr lang="fi-FI" dirty="0">
                <a:solidFill>
                  <a:srgbClr val="EB3E31"/>
                </a:solidFill>
              </a:rPr>
              <a:t>ja tulevaisuuteen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6612" y="6299198"/>
            <a:ext cx="87923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 smtClean="0"/>
              <a:t>Annala J, KOPE –päivät: Tampereen yliopisto ; 4.10.2018 </a:t>
            </a:r>
            <a:r>
              <a:rPr lang="fi-FI" sz="1200" dirty="0"/>
              <a:t> </a:t>
            </a:r>
            <a:r>
              <a:rPr lang="fi-FI" sz="1200" dirty="0" smtClean="0"/>
              <a:t>(</a:t>
            </a:r>
            <a:r>
              <a:rPr lang="fi-FI" sz="1200" dirty="0"/>
              <a:t>Teemahaastatteluja opettajille ja </a:t>
            </a:r>
            <a:r>
              <a:rPr lang="fi-FI" sz="1200" dirty="0" smtClean="0"/>
              <a:t>opiskelijoille: Tampere3 –hanke)</a:t>
            </a:r>
            <a:endParaRPr lang="fi-FI" sz="1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51513" y="1368293"/>
            <a:ext cx="0" cy="2941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0"/>
            <a:endCxn id="8" idx="1"/>
          </p:cNvCxnSpPr>
          <p:nvPr/>
        </p:nvCxnSpPr>
        <p:spPr>
          <a:xfrm flipV="1">
            <a:off x="2245912" y="2250036"/>
            <a:ext cx="1512649" cy="6449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3"/>
            <a:endCxn id="4" idx="0"/>
          </p:cNvCxnSpPr>
          <p:nvPr/>
        </p:nvCxnSpPr>
        <p:spPr>
          <a:xfrm>
            <a:off x="5551580" y="2250036"/>
            <a:ext cx="1448111" cy="855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91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8A3C-845B-4B93-AD08-A6DE585DFB0A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345879" y="224931"/>
            <a:ext cx="69375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/>
              <a:t>Opetussuunnitelmatyön </a:t>
            </a:r>
            <a:r>
              <a:rPr lang="fi-FI" sz="2800" b="1" dirty="0" smtClean="0"/>
              <a:t>dynamiikasta </a:t>
            </a:r>
          </a:p>
          <a:p>
            <a:pPr algn="ctr"/>
            <a:r>
              <a:rPr lang="fi-FI" sz="2800" i="1" dirty="0" smtClean="0"/>
              <a:t>”haasteena vastakkaiset voimat”</a:t>
            </a:r>
            <a:endParaRPr lang="fi-FI" sz="2800" i="1" dirty="0"/>
          </a:p>
        </p:txBody>
      </p:sp>
      <p:sp>
        <p:nvSpPr>
          <p:cNvPr id="3" name="Rectangle 2"/>
          <p:cNvSpPr/>
          <p:nvPr/>
        </p:nvSpPr>
        <p:spPr>
          <a:xfrm>
            <a:off x="345879" y="1518894"/>
            <a:ext cx="7585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solidFill>
                  <a:srgbClr val="00B050"/>
                </a:solidFill>
              </a:rPr>
              <a:t>Yritys löytää jaettu ja </a:t>
            </a:r>
            <a:r>
              <a:rPr lang="fi-FI" sz="2400" dirty="0" smtClean="0">
                <a:solidFill>
                  <a:srgbClr val="00B050"/>
                </a:solidFill>
              </a:rPr>
              <a:t>osallisille </a:t>
            </a:r>
            <a:r>
              <a:rPr lang="fi-FI" sz="2400" dirty="0">
                <a:solidFill>
                  <a:srgbClr val="00B050"/>
                </a:solidFill>
              </a:rPr>
              <a:t>mieleinen </a:t>
            </a:r>
            <a:r>
              <a:rPr lang="fi-FI" sz="2400" dirty="0" smtClean="0">
                <a:solidFill>
                  <a:srgbClr val="00B050"/>
                </a:solidFill>
              </a:rPr>
              <a:t>päämäärä </a:t>
            </a:r>
            <a:endParaRPr lang="fi-FI" sz="2400" dirty="0">
              <a:solidFill>
                <a:srgbClr val="00B050"/>
              </a:solidFill>
            </a:endParaRPr>
          </a:p>
          <a:p>
            <a:r>
              <a:rPr lang="fi-FI" sz="2400" dirty="0" smtClean="0"/>
              <a:t>vs</a:t>
            </a:r>
            <a:r>
              <a:rPr lang="fi-FI" sz="2400" dirty="0"/>
              <a:t>. </a:t>
            </a:r>
            <a:endParaRPr lang="fi-FI" sz="2400" dirty="0" smtClean="0"/>
          </a:p>
          <a:p>
            <a:r>
              <a:rPr lang="fi-FI" sz="2400" dirty="0" smtClean="0">
                <a:solidFill>
                  <a:srgbClr val="FF0000"/>
                </a:solidFill>
              </a:rPr>
              <a:t>yritys </a:t>
            </a:r>
            <a:r>
              <a:rPr lang="fi-FI" sz="2400" dirty="0">
                <a:solidFill>
                  <a:srgbClr val="FF0000"/>
                </a:solidFill>
              </a:rPr>
              <a:t>jarruttaa tai </a:t>
            </a:r>
            <a:r>
              <a:rPr lang="fi-FI" sz="2400" dirty="0" smtClean="0">
                <a:solidFill>
                  <a:srgbClr val="FF0000"/>
                </a:solidFill>
              </a:rPr>
              <a:t>pysäyttää </a:t>
            </a:r>
            <a:r>
              <a:rPr lang="fi-FI" sz="2400" dirty="0">
                <a:solidFill>
                  <a:srgbClr val="FF0000"/>
                </a:solidFill>
              </a:rPr>
              <a:t>prosessi</a:t>
            </a:r>
          </a:p>
        </p:txBody>
      </p:sp>
      <p:sp>
        <p:nvSpPr>
          <p:cNvPr id="8" name="Rectangle 7"/>
          <p:cNvSpPr/>
          <p:nvPr/>
        </p:nvSpPr>
        <p:spPr>
          <a:xfrm>
            <a:off x="345881" y="3150215"/>
            <a:ext cx="72555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solidFill>
                  <a:srgbClr val="00B050"/>
                </a:solidFill>
              </a:rPr>
              <a:t>Rajojen ylityksiä ja </a:t>
            </a:r>
            <a:r>
              <a:rPr lang="fi-FI" sz="2400" dirty="0" smtClean="0">
                <a:solidFill>
                  <a:srgbClr val="00B050"/>
                </a:solidFill>
              </a:rPr>
              <a:t>uusia </a:t>
            </a:r>
            <a:r>
              <a:rPr lang="fi-FI" sz="2400" dirty="0">
                <a:solidFill>
                  <a:srgbClr val="00B050"/>
                </a:solidFill>
              </a:rPr>
              <a:t>avauksia </a:t>
            </a:r>
          </a:p>
          <a:p>
            <a:r>
              <a:rPr lang="fi-FI" sz="2400" dirty="0"/>
              <a:t>vs. </a:t>
            </a:r>
            <a:endParaRPr lang="fi-FI" sz="2400" dirty="0" smtClean="0"/>
          </a:p>
          <a:p>
            <a:r>
              <a:rPr lang="fi-FI" sz="2400" dirty="0" smtClean="0">
                <a:solidFill>
                  <a:srgbClr val="FF0000"/>
                </a:solidFill>
              </a:rPr>
              <a:t>positioiden </a:t>
            </a:r>
            <a:r>
              <a:rPr lang="fi-FI" sz="2400" dirty="0">
                <a:solidFill>
                  <a:srgbClr val="FF0000"/>
                </a:solidFill>
              </a:rPr>
              <a:t>ja </a:t>
            </a:r>
            <a:r>
              <a:rPr lang="fi-FI" sz="2400" dirty="0" smtClean="0">
                <a:solidFill>
                  <a:srgbClr val="FF0000"/>
                </a:solidFill>
              </a:rPr>
              <a:t>tradition </a:t>
            </a:r>
            <a:r>
              <a:rPr lang="fi-FI" sz="2400" dirty="0">
                <a:solidFill>
                  <a:srgbClr val="FF0000"/>
                </a:solidFill>
              </a:rPr>
              <a:t>korostus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345881" y="4585496"/>
            <a:ext cx="77022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solidFill>
                  <a:srgbClr val="00B050"/>
                </a:solidFill>
              </a:rPr>
              <a:t>Tutustuminen ja </a:t>
            </a:r>
            <a:r>
              <a:rPr lang="fi-FI" sz="2400" dirty="0" smtClean="0">
                <a:solidFill>
                  <a:srgbClr val="00B050"/>
                </a:solidFill>
              </a:rPr>
              <a:t>uteliaisuus </a:t>
            </a:r>
            <a:r>
              <a:rPr lang="fi-FI" sz="2400" dirty="0">
                <a:solidFill>
                  <a:srgbClr val="00B050"/>
                </a:solidFill>
              </a:rPr>
              <a:t>itselle </a:t>
            </a:r>
            <a:r>
              <a:rPr lang="fi-FI" sz="2400" dirty="0" smtClean="0">
                <a:solidFill>
                  <a:srgbClr val="00B050"/>
                </a:solidFill>
              </a:rPr>
              <a:t>vieraaseen</a:t>
            </a:r>
            <a:r>
              <a:rPr lang="fi-FI" sz="2400" dirty="0" smtClean="0"/>
              <a:t> </a:t>
            </a:r>
          </a:p>
          <a:p>
            <a:r>
              <a:rPr lang="fi-FI" sz="2400" dirty="0" smtClean="0"/>
              <a:t>vs</a:t>
            </a:r>
            <a:r>
              <a:rPr lang="fi-FI" sz="2400" dirty="0"/>
              <a:t>. </a:t>
            </a:r>
          </a:p>
          <a:p>
            <a:r>
              <a:rPr lang="fi-FI" sz="2400" dirty="0">
                <a:solidFill>
                  <a:srgbClr val="FF0000"/>
                </a:solidFill>
              </a:rPr>
              <a:t>vieraan vähättely ja </a:t>
            </a:r>
            <a:r>
              <a:rPr lang="fi-FI" sz="2400" dirty="0" smtClean="0">
                <a:solidFill>
                  <a:srgbClr val="FF0000"/>
                </a:solidFill>
              </a:rPr>
              <a:t>torjunta </a:t>
            </a: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6612" y="6299198"/>
            <a:ext cx="87923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 smtClean="0"/>
              <a:t>Annala J, KOPE –päivät: Tampereen yliopisto ; 4.10.2018 </a:t>
            </a:r>
            <a:r>
              <a:rPr lang="fi-FI" sz="1200" dirty="0"/>
              <a:t> </a:t>
            </a:r>
            <a:r>
              <a:rPr lang="fi-FI" sz="1200" dirty="0" smtClean="0"/>
              <a:t>(</a:t>
            </a:r>
            <a:r>
              <a:rPr lang="fi-FI" sz="1200" dirty="0"/>
              <a:t>Teemahaastatteluja opettajille ja </a:t>
            </a:r>
            <a:r>
              <a:rPr lang="fi-FI" sz="1200" dirty="0" smtClean="0"/>
              <a:t>opiskelijoille: Tampere3 –hanke)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5603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8A3C-845B-4B93-AD08-A6DE585DFB0A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345879" y="224931"/>
            <a:ext cx="6937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 smtClean="0"/>
              <a:t>Opetussuunnitelmauudistus…</a:t>
            </a:r>
            <a:endParaRPr lang="fi-FI" sz="2800" i="1" dirty="0"/>
          </a:p>
        </p:txBody>
      </p:sp>
      <p:sp>
        <p:nvSpPr>
          <p:cNvPr id="3" name="Rectangle 2"/>
          <p:cNvSpPr/>
          <p:nvPr/>
        </p:nvSpPr>
        <p:spPr>
          <a:xfrm>
            <a:off x="345879" y="1730929"/>
            <a:ext cx="75859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>
                <a:solidFill>
                  <a:srgbClr val="00B050"/>
                </a:solidFill>
              </a:rPr>
              <a:t>Kierros pöydissä – </a:t>
            </a:r>
          </a:p>
          <a:p>
            <a:r>
              <a:rPr lang="fi-FI" sz="2400" dirty="0" smtClean="0">
                <a:solidFill>
                  <a:srgbClr val="00B050"/>
                </a:solidFill>
              </a:rPr>
              <a:t>Millä ”fiiliksillä” sinä olet lähdössä uudistukseen?</a:t>
            </a:r>
          </a:p>
          <a:p>
            <a:endParaRPr lang="fi-FI" sz="2400" dirty="0">
              <a:solidFill>
                <a:srgbClr val="00B050"/>
              </a:solidFill>
            </a:endParaRPr>
          </a:p>
          <a:p>
            <a:r>
              <a:rPr lang="fi-FI" sz="2400" dirty="0" smtClean="0">
                <a:solidFill>
                  <a:srgbClr val="00B050"/>
                </a:solidFill>
              </a:rPr>
              <a:t>Ja kerro myös muutama sana itsestäsi...</a:t>
            </a: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2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BE02A-DCF6-4415-9171-007F03E52650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421023" y="363514"/>
            <a:ext cx="482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800" dirty="0" smtClean="0"/>
              <a:t>OPS – millainen se voisi olla?</a:t>
            </a:r>
            <a:endParaRPr lang="fi-FI" sz="2800" dirty="0"/>
          </a:p>
        </p:txBody>
      </p:sp>
      <p:sp>
        <p:nvSpPr>
          <p:cNvPr id="3" name="Rectangle 2"/>
          <p:cNvSpPr/>
          <p:nvPr/>
        </p:nvSpPr>
        <p:spPr>
          <a:xfrm>
            <a:off x="421023" y="1614076"/>
            <a:ext cx="8597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solidFill>
                  <a:srgbClr val="EB3E31"/>
                </a:solidFill>
              </a:rPr>
              <a:t>L</a:t>
            </a:r>
            <a:r>
              <a:rPr lang="fi-FI" sz="2400" dirty="0" smtClean="0">
                <a:solidFill>
                  <a:srgbClr val="EB3E31"/>
                </a:solidFill>
              </a:rPr>
              <a:t>ista opinnoista tai kursseista (opintojen runko)</a:t>
            </a:r>
          </a:p>
          <a:p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sisältölistat</a:t>
            </a:r>
            <a:r>
              <a:rPr lang="fi-FI" sz="2400" dirty="0"/>
              <a:t>, kirjalistat </a:t>
            </a: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</a:t>
            </a:r>
            <a:r>
              <a:rPr lang="fi-FI" sz="2400" dirty="0" smtClean="0"/>
              <a:t>utkintovaatimukset</a:t>
            </a:r>
            <a:r>
              <a:rPr lang="fi-FI" sz="2400" dirty="0"/>
              <a:t>, </a:t>
            </a:r>
            <a:r>
              <a:rPr lang="fi-FI" sz="2400" dirty="0" smtClean="0"/>
              <a:t>suoritusvaatimukset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</a:t>
            </a:r>
            <a:r>
              <a:rPr lang="fi-FI" sz="2400" dirty="0" smtClean="0"/>
              <a:t>isältöjen ja tietojen siirtäminen ajatus taustalla</a:t>
            </a:r>
          </a:p>
          <a:p>
            <a:endParaRPr lang="fi-FI" sz="2400" dirty="0"/>
          </a:p>
          <a:p>
            <a:r>
              <a:rPr lang="fi-FI" sz="2400" dirty="0" smtClean="0">
                <a:solidFill>
                  <a:srgbClr val="EB3E31"/>
                </a:solidFill>
              </a:rPr>
              <a:t>Osaamistuotoksen kuvaus (produkti)</a:t>
            </a:r>
          </a:p>
          <a:p>
            <a:endParaRPr lang="fi-FI" sz="2400" dirty="0">
              <a:solidFill>
                <a:srgbClr val="EB3E3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tavoitteet</a:t>
            </a:r>
            <a:r>
              <a:rPr lang="fi-FI" sz="2400" dirty="0"/>
              <a:t>, sisällöt, </a:t>
            </a:r>
            <a:r>
              <a:rPr lang="fi-FI" sz="2400" dirty="0" smtClean="0"/>
              <a:t>opetus- ja oppimismenetelmät</a:t>
            </a:r>
            <a:r>
              <a:rPr lang="fi-FI" sz="2400" dirty="0"/>
              <a:t>, </a:t>
            </a:r>
            <a:r>
              <a:rPr lang="fi-FI" sz="2400" dirty="0" smtClean="0"/>
              <a:t>arviointi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kompetenssin </a:t>
            </a:r>
            <a:r>
              <a:rPr lang="fi-FI" sz="2400" dirty="0" smtClean="0"/>
              <a:t>tuottaminen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osaamisen varmistamisen / -kontrolloinnin </a:t>
            </a:r>
            <a:r>
              <a:rPr lang="fi-FI" sz="2400" dirty="0"/>
              <a:t>ajatus </a:t>
            </a:r>
            <a:r>
              <a:rPr lang="fi-FI" sz="2400" dirty="0" smtClean="0"/>
              <a:t>taustalla</a:t>
            </a:r>
          </a:p>
        </p:txBody>
      </p:sp>
    </p:spTree>
    <p:extLst>
      <p:ext uri="{BB962C8B-B14F-4D97-AF65-F5344CB8AC3E}">
        <p14:creationId xmlns:p14="http://schemas.microsoft.com/office/powerpoint/2010/main" val="311694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52FD-21D9-49B7-B3B2-13806FB4B695}" type="datetime1">
              <a:rPr lang="fi-FI" smtClean="0"/>
              <a:t>13.12.2018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Rectangle 2"/>
          <p:cNvSpPr/>
          <p:nvPr/>
        </p:nvSpPr>
        <p:spPr>
          <a:xfrm>
            <a:off x="291548" y="942262"/>
            <a:ext cx="885245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>
                <a:solidFill>
                  <a:srgbClr val="EB3E31"/>
                </a:solidFill>
              </a:rPr>
              <a:t>OPS prosesseina – mahdollistajana ja tukijana</a:t>
            </a:r>
          </a:p>
          <a:p>
            <a:endParaRPr lang="fi-FI" dirty="0">
              <a:solidFill>
                <a:srgbClr val="EB3E31"/>
              </a:solidFill>
            </a:endParaRPr>
          </a:p>
          <a:p>
            <a:r>
              <a:rPr lang="fi-FI" sz="2000" dirty="0"/>
              <a:t>1) </a:t>
            </a:r>
            <a:r>
              <a:rPr lang="fi-FI" sz="2000" dirty="0" smtClean="0"/>
              <a:t>Oppimisen prosessit </a:t>
            </a:r>
            <a:r>
              <a:rPr lang="fi-FI" sz="2000" dirty="0"/>
              <a:t>opetussuunnitelman sisällä </a:t>
            </a:r>
          </a:p>
          <a:p>
            <a:r>
              <a:rPr lang="fi-FI" sz="2000" dirty="0">
                <a:solidFill>
                  <a:srgbClr val="F1563F"/>
                </a:solidFill>
              </a:rPr>
              <a:t>– </a:t>
            </a:r>
            <a:r>
              <a:rPr lang="fi-FI" sz="2000" i="1" dirty="0">
                <a:solidFill>
                  <a:srgbClr val="F1563F"/>
                </a:solidFill>
              </a:rPr>
              <a:t>Miten tieteellinen ajattelu, ammatillinen osaaminen, metodinen </a:t>
            </a:r>
          </a:p>
          <a:p>
            <a:r>
              <a:rPr lang="fi-FI" sz="2000" i="1" dirty="0">
                <a:solidFill>
                  <a:srgbClr val="F1563F"/>
                </a:solidFill>
              </a:rPr>
              <a:t>osaaminen, yleiset työelämätaidot ym. karttuu opinnoissa? </a:t>
            </a:r>
          </a:p>
          <a:p>
            <a:endParaRPr lang="fi-FI" sz="2000" dirty="0"/>
          </a:p>
          <a:p>
            <a:r>
              <a:rPr lang="fi-FI" sz="2000" dirty="0"/>
              <a:t>2) Sykliset </a:t>
            </a:r>
            <a:r>
              <a:rPr lang="fi-FI" sz="2000" dirty="0" smtClean="0"/>
              <a:t>prosessit (toteutuminen)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		suunnitelma </a:t>
            </a:r>
            <a:r>
              <a:rPr lang="fi-FI" sz="2000" dirty="0"/>
              <a:t>(</a:t>
            </a:r>
            <a:r>
              <a:rPr lang="fi-FI" sz="2000" dirty="0" smtClean="0"/>
              <a:t>dokumentti) &gt;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    				toteutus (</a:t>
            </a:r>
            <a:r>
              <a:rPr lang="fi-FI" sz="2000" dirty="0"/>
              <a:t>opetus- ja </a:t>
            </a:r>
            <a:r>
              <a:rPr lang="fi-FI" sz="2000" dirty="0" smtClean="0"/>
              <a:t>oppimistapahtumat) &gt;</a:t>
            </a:r>
          </a:p>
          <a:p>
            <a:r>
              <a:rPr lang="fi-FI" sz="2000" dirty="0"/>
              <a:t>	</a:t>
            </a:r>
            <a:r>
              <a:rPr lang="fi-FI" sz="2000" dirty="0" smtClean="0"/>
              <a:t>							oppimistulos </a:t>
            </a:r>
            <a:r>
              <a:rPr lang="fi-FI" sz="2000" dirty="0"/>
              <a:t>(osaaminen)</a:t>
            </a:r>
          </a:p>
          <a:p>
            <a:r>
              <a:rPr lang="fi-FI" sz="2000" dirty="0">
                <a:solidFill>
                  <a:srgbClr val="F1563F"/>
                </a:solidFill>
              </a:rPr>
              <a:t>– </a:t>
            </a:r>
            <a:r>
              <a:rPr lang="fi-FI" sz="2000" i="1" dirty="0">
                <a:solidFill>
                  <a:srgbClr val="F1563F"/>
                </a:solidFill>
              </a:rPr>
              <a:t>Miten suunnitelmat toteutuu </a:t>
            </a:r>
            <a:r>
              <a:rPr lang="fi-FI" sz="2000" i="1" dirty="0" smtClean="0">
                <a:solidFill>
                  <a:srgbClr val="F1563F"/>
                </a:solidFill>
              </a:rPr>
              <a:t>opiskelijan / </a:t>
            </a:r>
            <a:r>
              <a:rPr lang="fi-FI" sz="2000" i="1" dirty="0">
                <a:solidFill>
                  <a:srgbClr val="F1563F"/>
                </a:solidFill>
              </a:rPr>
              <a:t>yhteisön näkökulmasta? </a:t>
            </a:r>
            <a:endParaRPr lang="fi-FI" sz="2000" i="1" dirty="0" smtClean="0">
              <a:solidFill>
                <a:srgbClr val="F1563F"/>
              </a:solidFill>
            </a:endParaRPr>
          </a:p>
          <a:p>
            <a:r>
              <a:rPr lang="fi-FI" sz="2000" dirty="0">
                <a:solidFill>
                  <a:srgbClr val="F1563F"/>
                </a:solidFill>
              </a:rPr>
              <a:t>– </a:t>
            </a:r>
            <a:r>
              <a:rPr lang="fi-FI" sz="2000" i="1" dirty="0" smtClean="0">
                <a:solidFill>
                  <a:srgbClr val="F1563F"/>
                </a:solidFill>
              </a:rPr>
              <a:t>OPS ~ resepti </a:t>
            </a:r>
            <a:r>
              <a:rPr lang="fi-FI" sz="2000" i="1" dirty="0">
                <a:solidFill>
                  <a:srgbClr val="F1563F"/>
                </a:solidFill>
              </a:rPr>
              <a:t>jota </a:t>
            </a:r>
            <a:r>
              <a:rPr lang="fi-FI" sz="2000" i="1" dirty="0" smtClean="0">
                <a:solidFill>
                  <a:srgbClr val="F1563F"/>
                </a:solidFill>
              </a:rPr>
              <a:t>”kokki” </a:t>
            </a:r>
            <a:r>
              <a:rPr lang="fi-FI" sz="2000" i="1" dirty="0">
                <a:solidFill>
                  <a:srgbClr val="F1563F"/>
                </a:solidFill>
              </a:rPr>
              <a:t>toteuttaa luovasti? </a:t>
            </a:r>
            <a:r>
              <a:rPr lang="fi-FI" sz="2000" i="1" dirty="0" smtClean="0">
                <a:solidFill>
                  <a:srgbClr val="F1563F"/>
                </a:solidFill>
              </a:rPr>
              <a:t>(akateeminen vapaus – autonomia?)</a:t>
            </a:r>
          </a:p>
          <a:p>
            <a:endParaRPr lang="fi-FI" sz="2000" dirty="0"/>
          </a:p>
          <a:p>
            <a:r>
              <a:rPr lang="fi-FI" sz="2000" dirty="0"/>
              <a:t>3) </a:t>
            </a:r>
            <a:r>
              <a:rPr lang="fi-FI" sz="2000" dirty="0" smtClean="0"/>
              <a:t>OPS -</a:t>
            </a:r>
            <a:r>
              <a:rPr lang="fi-FI" sz="2000" dirty="0"/>
              <a:t>työn </a:t>
            </a:r>
            <a:r>
              <a:rPr lang="fi-FI" sz="2000" dirty="0" smtClean="0"/>
              <a:t>prosessit (jatkuvuus)</a:t>
            </a:r>
            <a:endParaRPr lang="fi-FI" sz="2000" dirty="0"/>
          </a:p>
          <a:p>
            <a:r>
              <a:rPr lang="fi-FI" sz="2000" dirty="0">
                <a:solidFill>
                  <a:srgbClr val="F1563F"/>
                </a:solidFill>
              </a:rPr>
              <a:t>– </a:t>
            </a:r>
            <a:r>
              <a:rPr lang="fi-FI" sz="2000" i="1" dirty="0">
                <a:solidFill>
                  <a:srgbClr val="F1563F"/>
                </a:solidFill>
              </a:rPr>
              <a:t>Miten palautejärjestelmät (opettaja, opiskelija, alumnit, muut </a:t>
            </a:r>
            <a:r>
              <a:rPr lang="fi-FI" sz="2000" i="1" dirty="0" smtClean="0">
                <a:solidFill>
                  <a:srgbClr val="F1563F"/>
                </a:solidFill>
              </a:rPr>
              <a:t>intressitahot</a:t>
            </a:r>
            <a:r>
              <a:rPr lang="fi-FI" sz="2000" i="1" dirty="0">
                <a:solidFill>
                  <a:srgbClr val="F1563F"/>
                </a:solidFill>
              </a:rPr>
              <a:t>, maailman muutos) </a:t>
            </a:r>
            <a:r>
              <a:rPr lang="fi-FI" sz="2000" i="1" dirty="0" smtClean="0">
                <a:solidFill>
                  <a:srgbClr val="F1563F"/>
                </a:solidFill>
              </a:rPr>
              <a:t>tukevat opetussuunnitelman  </a:t>
            </a:r>
            <a:r>
              <a:rPr lang="fi-FI" sz="2000" i="1" dirty="0">
                <a:solidFill>
                  <a:srgbClr val="F1563F"/>
                </a:solidFill>
              </a:rPr>
              <a:t>ja –ohjelman </a:t>
            </a:r>
            <a:r>
              <a:rPr lang="fi-FI" sz="2000" i="1" dirty="0" smtClean="0">
                <a:solidFill>
                  <a:srgbClr val="F1563F"/>
                </a:solidFill>
              </a:rPr>
              <a:t>kehittämistä</a:t>
            </a:r>
            <a:r>
              <a:rPr lang="fi-FI" sz="2000" dirty="0" smtClean="0">
                <a:solidFill>
                  <a:srgbClr val="F1563F"/>
                </a:solidFill>
              </a:rPr>
              <a:t>?</a:t>
            </a:r>
          </a:p>
          <a:p>
            <a:endParaRPr lang="fi-FI" sz="2000" dirty="0" smtClean="0">
              <a:solidFill>
                <a:srgbClr val="F1563F"/>
              </a:solidFill>
            </a:endParaRPr>
          </a:p>
          <a:p>
            <a:r>
              <a:rPr lang="fi-FI" sz="2200" b="1" dirty="0" smtClean="0">
                <a:solidFill>
                  <a:srgbClr val="002060"/>
                </a:solidFill>
              </a:rPr>
              <a:t>Neuvottelun, keskustelun, dialogin ajatus taustalla</a:t>
            </a:r>
            <a:endParaRPr lang="fi-FI" sz="22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1548" y="250779"/>
            <a:ext cx="482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800" dirty="0" smtClean="0"/>
              <a:t>OPS – millainen se voisi olla?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09446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AF9E5D57-5B5E-401D-B2CE-10D92039A025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2DE237A3-F387-42F7-8438-1775296BE603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7C106CE1-9F54-4332-819A-B1E99B1D9E08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JYU ei kuvia kevyt Helvetica</Template>
  <TotalTime>2289</TotalTime>
  <Words>1393</Words>
  <Application>Microsoft Office PowerPoint</Application>
  <PresentationFormat>On-screen Show (4:3)</PresentationFormat>
  <Paragraphs>289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Courier New</vt:lpstr>
      <vt:lpstr>Helvetica</vt:lpstr>
      <vt:lpstr>Palatino Linotype</vt:lpstr>
      <vt:lpstr>Wingdings</vt:lpstr>
      <vt:lpstr>JYU Otsikkodiat</vt:lpstr>
      <vt:lpstr>JYU sisältö pohjat</vt:lpstr>
      <vt:lpstr>2_Mukautettu suunnittelumalli</vt:lpstr>
      <vt:lpstr>OPS –uudistus 2020-2023 Työpaja 1</vt:lpstr>
      <vt:lpstr>PowerPoint Presentation</vt:lpstr>
      <vt:lpstr>PowerPoint Presentation</vt:lpstr>
      <vt:lpstr>PowerPoint Presentation</vt:lpstr>
      <vt:lpstr>Erilaiset opettajat, opiskelijat, näkemykset,  tavoitteet, arvostukset, positiot, statukset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Tehtävä: Millaista osaamisperusteista OPSia meidän tulisi tavoitella? – 45 min.  * Muistio keskustelusta!</vt:lpstr>
      <vt:lpstr>JYn yhteiset sisällölliset osaamistavoitteet (“osaamisalueittain”) </vt:lpstr>
      <vt:lpstr>PowerPoint Presentation</vt:lpstr>
      <vt:lpstr>PowerPoint Presentation</vt:lpstr>
      <vt:lpstr>PowerPoint Presentation</vt:lpstr>
      <vt:lpstr>PowerPoint Presentation</vt:lpstr>
      <vt:lpstr>TYÖPAJA 1: tehtävät ja tuotos työpajaan 2.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–työ 2020-2023</dc:title>
  <dc:creator>Bottas, Reijo</dc:creator>
  <cp:lastModifiedBy>Bottas, Reijo</cp:lastModifiedBy>
  <cp:revision>434</cp:revision>
  <dcterms:created xsi:type="dcterms:W3CDTF">2018-10-10T19:49:44Z</dcterms:created>
  <dcterms:modified xsi:type="dcterms:W3CDTF">2018-12-13T21:59:29Z</dcterms:modified>
</cp:coreProperties>
</file>