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13716000" cx="24384000"/>
  <p:notesSz cx="6794500" cy="9931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7" name="Google Shape;67;p1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4" name="Google Shape;74;p2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3" name="Google Shape;83;p3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0" name="Google Shape;90;p4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b="1" sz="9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b="1" sz="66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3"/>
          <p:cNvSpPr/>
          <p:nvPr>
            <p:ph idx="2" type="pic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r>
              <a:t/>
            </a:r>
            <a:endParaRPr b="0" i="0" sz="302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2" type="body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/>
          <p:nvPr>
            <p:ph idx="2" type="pic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5"/>
          <p:cNvSpPr txBox="1"/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5"/>
          <p:cNvSpPr txBox="1"/>
          <p:nvPr>
            <p:ph idx="1" type="body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5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6"/>
          <p:cNvSpPr txBox="1"/>
          <p:nvPr>
            <p:ph idx="1" type="body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6"/>
          <p:cNvSpPr/>
          <p:nvPr>
            <p:ph idx="2" type="pic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6"/>
          <p:cNvSpPr txBox="1"/>
          <p:nvPr>
            <p:ph idx="3" type="body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6"/>
          <p:cNvSpPr/>
          <p:nvPr>
            <p:ph idx="4" type="pic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6"/>
          <p:cNvSpPr txBox="1"/>
          <p:nvPr>
            <p:ph idx="5" type="body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6"/>
          <p:cNvSpPr/>
          <p:nvPr>
            <p:ph idx="6" type="pic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6"/>
          <p:cNvSpPr txBox="1"/>
          <p:nvPr>
            <p:ph idx="7" type="body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6"/>
          <p:cNvSpPr/>
          <p:nvPr>
            <p:ph idx="8" type="pic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6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3" name="Google Shape;53;p6"/>
          <p:cNvSpPr txBox="1"/>
          <p:nvPr>
            <p:ph idx="11" type="ftr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7"/>
          <p:cNvSpPr txBox="1"/>
          <p:nvPr>
            <p:ph idx="1" type="body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7"/>
          <p:cNvSpPr txBox="1"/>
          <p:nvPr>
            <p:ph idx="2" type="body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7"/>
          <p:cNvSpPr txBox="1"/>
          <p:nvPr>
            <p:ph idx="3" type="body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7"/>
          <p:cNvSpPr txBox="1"/>
          <p:nvPr>
            <p:ph idx="4" type="body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61" name="Google Shape;61;p7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2" name="Google Shape;62;p7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3" name="Google Shape;63;p7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4" name="Google Shape;64;p7"/>
          <p:cNvSpPr txBox="1"/>
          <p:nvPr>
            <p:ph idx="11" type="ftr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b="0" i="0" sz="8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b="0" i="0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33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5080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18. Perinteistä eroon  ̶  Moderni aika</a:t>
            </a:r>
            <a:br>
              <a:rPr lang="fi-FI"/>
            </a:br>
            <a:br>
              <a:rPr lang="fi-FI"/>
            </a:br>
            <a:r>
              <a:rPr lang="fi-FI"/>
              <a:t>TIETOISKU:</a:t>
            </a:r>
            <a:br>
              <a:rPr lang="fi-FI"/>
            </a:br>
            <a:r>
              <a:rPr lang="fi-FI"/>
              <a:t>SALVADOR DALI JA SURREALISMI</a:t>
            </a:r>
            <a:endParaRPr/>
          </a:p>
        </p:txBody>
      </p:sp>
      <p:sp>
        <p:nvSpPr>
          <p:cNvPr id="70" name="Google Shape;70;p8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71" name="Google Shape;71;p8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9"/>
          <p:cNvSpPr txBox="1"/>
          <p:nvPr>
            <p:ph idx="1" type="body"/>
          </p:nvPr>
        </p:nvSpPr>
        <p:spPr>
          <a:xfrm>
            <a:off x="1621943" y="3160738"/>
            <a:ext cx="10942861" cy="9094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533400" lvl="0" marL="9842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sz="6000">
              <a:solidFill>
                <a:srgbClr val="000000"/>
              </a:solidFill>
            </a:endParaRPr>
          </a:p>
          <a:p>
            <a:pPr indent="-857250" lvl="0" marL="1308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i-FI" sz="6000" u="none" strike="noStrike">
                <a:solidFill>
                  <a:srgbClr val="000000"/>
                </a:solidFill>
              </a:rPr>
              <a:t>Teosta on tulkittu monin eri tavoin.</a:t>
            </a:r>
            <a:endParaRPr/>
          </a:p>
          <a:p>
            <a:pPr indent="-533400" lvl="0" marL="1308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6000" u="none" strike="noStrike">
              <a:solidFill>
                <a:srgbClr val="000000"/>
              </a:solidFill>
            </a:endParaRPr>
          </a:p>
          <a:p>
            <a:pPr indent="-857250" lvl="0" marL="1308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i-FI" sz="6000" u="none" strike="noStrike">
                <a:solidFill>
                  <a:srgbClr val="000000"/>
                </a:solidFill>
              </a:rPr>
              <a:t>On sanottu, että taulun sanoman voisi avata vain psykoanalyysin avulla.</a:t>
            </a:r>
            <a:endParaRPr/>
          </a:p>
          <a:p>
            <a:pPr indent="0" lvl="0" marL="4508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0" i="0" sz="6000" u="none" strike="noStrike">
              <a:solidFill>
                <a:srgbClr val="000000"/>
              </a:solidFill>
            </a:endParaRPr>
          </a:p>
          <a:p>
            <a:pPr indent="-857250" lvl="0" marL="1308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fi-FI" sz="6000" u="none" strike="noStrike">
                <a:solidFill>
                  <a:srgbClr val="000000"/>
                </a:solidFill>
              </a:rPr>
              <a:t>Teoksessa näkyvät Freudin ajatukset alitajunnasta.	</a:t>
            </a:r>
            <a:endParaRPr/>
          </a:p>
          <a:p>
            <a:pPr indent="-533400" lvl="0" marL="1308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6000" u="none" strike="noStrike">
              <a:solidFill>
                <a:srgbClr val="000000"/>
              </a:solidFill>
            </a:endParaRPr>
          </a:p>
          <a:p>
            <a:pPr indent="-857250" lvl="0" marL="1308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6000">
                <a:solidFill>
                  <a:srgbClr val="000000"/>
                </a:solidFill>
              </a:rPr>
              <a:t>Mitä surrealistisia piirteitä teoksessa on? Tulkitse teosta niiden pohjalta.</a:t>
            </a:r>
            <a:endParaRPr b="0" i="0" sz="6000" u="none" strike="noStrike">
              <a:solidFill>
                <a:srgbClr val="000000"/>
              </a:solidFill>
            </a:endParaRPr>
          </a:p>
          <a:p>
            <a:pPr indent="0" lvl="0" marL="127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t/>
            </a:r>
            <a:endParaRPr b="0" i="0" sz="2700" u="none" strike="noStrike">
              <a:solidFill>
                <a:srgbClr val="000000"/>
              </a:solidFill>
            </a:endParaRPr>
          </a:p>
          <a:p>
            <a:pPr indent="0" lvl="0" marL="127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t/>
            </a:r>
            <a:endParaRPr b="0" i="0" sz="2700" u="none" strike="noStrike">
              <a:solidFill>
                <a:srgbClr val="000000"/>
              </a:solidFill>
            </a:endParaRPr>
          </a:p>
          <a:p>
            <a:pPr indent="0" lvl="0" marL="127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t/>
            </a:r>
            <a:endParaRPr b="0" i="0" sz="2700" u="none" strike="noStrike">
              <a:solidFill>
                <a:srgbClr val="000000"/>
              </a:solidFill>
            </a:endParaRPr>
          </a:p>
          <a:p>
            <a:pPr indent="0" lvl="0" marL="127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b="0" i="0" lang="fi-FI" sz="2700" u="none" strike="noStrike">
                <a:solidFill>
                  <a:srgbClr val="000000"/>
                </a:solidFill>
              </a:rPr>
              <a:t>Kuva: Bridgeman Images.</a:t>
            </a:r>
            <a:endParaRPr b="0" i="0" sz="2700" u="none" strike="noStrike">
              <a:solidFill>
                <a:srgbClr val="000000"/>
              </a:solidFill>
            </a:endParaRPr>
          </a:p>
          <a:p>
            <a:pPr indent="0" lvl="0" marL="127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b="0" i="0" sz="6000" u="none" strike="noStrike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7" name="Google Shape;77;p9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78" name="Google Shape;78;p9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18</a:t>
            </a:r>
            <a:endParaRPr/>
          </a:p>
        </p:txBody>
      </p:sp>
      <p:sp>
        <p:nvSpPr>
          <p:cNvPr id="79" name="Google Shape;79;p9"/>
          <p:cNvSpPr txBox="1"/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/>
              <a:t>Salvador Dali: Palava kirahvi (1937)</a:t>
            </a:r>
            <a:endParaRPr/>
          </a:p>
        </p:txBody>
      </p:sp>
      <p:pic>
        <p:nvPicPr>
          <p:cNvPr descr="Kuva, joka sisältää kohteen teksti&#10;&#10;Kuvaus luotu automaattisesti" id="80" name="Google Shape;8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041" y="0"/>
            <a:ext cx="10347960" cy="137080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OPETTAJALLE</a:t>
            </a:r>
            <a:endParaRPr/>
          </a:p>
        </p:txBody>
      </p:sp>
      <p:sp>
        <p:nvSpPr>
          <p:cNvPr id="86" name="Google Shape;86;p10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87" name="Google Shape;87;p10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/>
          <p:nvPr>
            <p:ph idx="1" type="body"/>
          </p:nvPr>
        </p:nvSpPr>
        <p:spPr>
          <a:xfrm>
            <a:off x="1567485" y="3968534"/>
            <a:ext cx="10942861" cy="9094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857250" lvl="0" marL="8572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6000"/>
              <a:t>Surrealismiin liittyvä unenomaisuus voidaan nähdä naishahmon painajaismaisena avuttomuutena, kun hän ojentelee verisiä käsiään, joista luut ja liha ovat tulleet esiin.</a:t>
            </a:r>
            <a:endParaRPr/>
          </a:p>
          <a:p>
            <a:pPr indent="-857250" lvl="0" marL="8572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6000"/>
              <a:t>Naisen veriset kasvot saattavat kuvastaa yksilöllisyyden menetystä.</a:t>
            </a:r>
            <a:endParaRPr/>
          </a:p>
          <a:p>
            <a:pPr indent="-857250" lvl="0" marL="8572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6000"/>
              <a:t>Lihapalan toisen naishahmon kädessä on tulkittu kuvaavan kuolemaa ja ihmisrodun aikaansaamaa tuhoa.</a:t>
            </a:r>
            <a:endParaRPr/>
          </a:p>
          <a:p>
            <a:pPr indent="-857250" lvl="0" marL="8572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6000"/>
              <a:t>Naisten takapuolista ja selästä lähtevät fallosmuodot, joita tuetaan kainalokepeillä. Ne ovat seksuaalisymboliikkaa, mutta viittaavat myös heikkoon yhteiskuntaan.</a:t>
            </a:r>
            <a:endParaRPr/>
          </a:p>
          <a:p>
            <a:pPr indent="0" lvl="0" marL="127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t/>
            </a:r>
            <a:endParaRPr b="0" i="0" sz="2700" u="none" strike="noStrike">
              <a:solidFill>
                <a:srgbClr val="000000"/>
              </a:solidFill>
            </a:endParaRPr>
          </a:p>
          <a:p>
            <a:pPr indent="0" lvl="0" marL="127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t/>
            </a:r>
            <a:endParaRPr b="0" i="0" sz="2700" u="none" strike="noStrike">
              <a:solidFill>
                <a:srgbClr val="000000"/>
              </a:solidFill>
            </a:endParaRPr>
          </a:p>
          <a:p>
            <a:pPr indent="0" lvl="0" marL="127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t/>
            </a:r>
            <a:endParaRPr sz="2700">
              <a:solidFill>
                <a:srgbClr val="000000"/>
              </a:solidFill>
            </a:endParaRPr>
          </a:p>
          <a:p>
            <a:pPr indent="0" lvl="0" marL="127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b="0" i="0" lang="fi-FI" sz="2700" u="none" strike="noStrike">
                <a:solidFill>
                  <a:srgbClr val="000000"/>
                </a:solidFill>
              </a:rPr>
              <a:t>Kuva: Bridgeman Images.</a:t>
            </a:r>
            <a:endParaRPr/>
          </a:p>
        </p:txBody>
      </p:sp>
      <p:sp>
        <p:nvSpPr>
          <p:cNvPr id="93" name="Google Shape;93;p11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94" name="Google Shape;94;p11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18</a:t>
            </a:r>
            <a:endParaRPr/>
          </a:p>
        </p:txBody>
      </p:sp>
      <p:sp>
        <p:nvSpPr>
          <p:cNvPr id="95" name="Google Shape;95;p11"/>
          <p:cNvSpPr txBox="1"/>
          <p:nvPr>
            <p:ph type="title"/>
          </p:nvPr>
        </p:nvSpPr>
        <p:spPr>
          <a:xfrm>
            <a:off x="1567485" y="1760808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/>
              <a:t>Mitä surrealistisia piirteitä teoksessa on? Tulkitse teosta niiden pohjalta.</a:t>
            </a:r>
            <a:br>
              <a:rPr lang="fi-FI"/>
            </a:br>
            <a:endParaRPr/>
          </a:p>
        </p:txBody>
      </p:sp>
      <p:pic>
        <p:nvPicPr>
          <p:cNvPr descr="Kuva, joka sisältää kohteen teksti&#10;&#10;Kuvaus luotu automaattisesti" id="96" name="Google Shape;96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041" y="0"/>
            <a:ext cx="10347960" cy="137080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