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7"/>
  </p:notesMasterIdLst>
  <p:sldIdLst>
    <p:sldId id="256" r:id="rId2"/>
    <p:sldId id="260" r:id="rId3"/>
    <p:sldId id="274" r:id="rId4"/>
    <p:sldId id="275" r:id="rId5"/>
    <p:sldId id="276" r:id="rId6"/>
    <p:sldId id="278" r:id="rId7"/>
    <p:sldId id="277" r:id="rId8"/>
    <p:sldId id="263" r:id="rId9"/>
    <p:sldId id="265" r:id="rId10"/>
    <p:sldId id="279" r:id="rId11"/>
    <p:sldId id="280" r:id="rId12"/>
    <p:sldId id="281" r:id="rId13"/>
    <p:sldId id="282" r:id="rId14"/>
    <p:sldId id="283" r:id="rId15"/>
    <p:sldId id="284" r:id="rId16"/>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10" d="100"/>
          <a:sy n="10" d="100"/>
        </p:scale>
        <p:origin x="29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4528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30241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94163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41451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82606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99278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3391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21854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61338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35385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15676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4494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250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Tekstitehtävään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Euroopan komissio pitää koko EU-koneiston käynnissä. Se käyttää unionissa korkeinta toimeenpanovaltaa: se toimeenpanee neuvoston ja parlamentin hyväksymät päätökset. Vain komissio voi tehdä unionissa lakialoitteita. Jos komissio ei tee lakialoitetta, muut toimielimet eivät voi päättää kyseisestä asiasta. Komissio myös huolehtii lakien täytäntöönpanosta. Komissio hallinnoi EU:n budjettia eli ohjaa määrärahoja.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10</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399000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Euroopan parlamentti edustaa kansalaisia, sillä se on unionin ainoa vaaleilla valittava toimielin. Parlamentti hyväksyy komission puheenjohtajan ja jäsenet. Se voi esittää epäluottamuslauseen koko komissiolle ja erottaa tämän 2/3 enemmistöllä (parlamentarismin periaate). Parlamentti ei voi kuitenkaan erottaa yksittäisiä komissaareja.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11</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89871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EU:n vallanjaon pohdinta ja tekstikatkelman osuvuus:</a:t>
            </a:r>
          </a:p>
          <a:p>
            <a:pPr marL="0" lvl="0" indent="0">
              <a:spcBef>
                <a:spcPts val="0"/>
              </a:spcBef>
            </a:pPr>
            <a:endParaRPr lang="fi-FI" dirty="0"/>
          </a:p>
          <a:p>
            <a:pPr marL="857250" lvl="0" indent="-857250">
              <a:spcBef>
                <a:spcPts val="0"/>
              </a:spcBef>
              <a:buFont typeface="Arial" panose="020B0604020202020204" pitchFamily="34" charset="0"/>
              <a:buChar char="•"/>
            </a:pPr>
            <a:r>
              <a:rPr lang="fi-FI" dirty="0"/>
              <a:t>Wahlroos on kriittinen EU:n nykyistä vallanjakoa kohtaan. Hänen mukaansa unionin eri valtatahojen erottaminen toisistaan ei ole onnistunut kattavasti.</a:t>
            </a:r>
          </a:p>
          <a:p>
            <a:pPr marL="857250" lvl="0" indent="-857250">
              <a:spcBef>
                <a:spcPts val="0"/>
              </a:spcBef>
              <a:buFont typeface="Arial" panose="020B0604020202020204" pitchFamily="34" charset="0"/>
              <a:buChar char="•"/>
            </a:pPr>
            <a:r>
              <a:rPr lang="fi-FI" dirty="0"/>
              <a:t>Tuomiovalta on erotettu Wahlroosin mukaan parhaiten, mutta sen sijaan lainsäädäntö- ja toimeenpanovalta kietoutuvat yhteen komission, parlamentin ja neuvoston suhteissa. Varsinkin komission ylenpalttista valtaa Wahlroos moittii.</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811674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3" end="3"/>
                                            </p:txEl>
                                          </p:spTgt>
                                        </p:tgtEl>
                                        <p:attrNameLst>
                                          <p:attrName>style.visibility</p:attrName>
                                        </p:attrNameLst>
                                      </p:cBhvr>
                                      <p:to>
                                        <p:strVal val="visible"/>
                                      </p:to>
                                    </p:set>
                                    <p:animEffect transition="in" filter="fade">
                                      <p:cBhvr>
                                        <p:cTn id="17"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Wahlroos arvostelee vahvasti myös parlamentilla edelleen olevaa suppeaa roolia unionin vallankäytössä, vaikka se on vaaleilla valittu toimielin. Komissio ja neuvosto hallitsevat lainsäädännön etenemistä, vaikka ne ovat toimeenpanevia ja nimitettyjä toimielimiä eivätkä vaaleilla valittuja.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305837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Tehtävänannossa pyydetään pohtimaan, joten vastaukseen sopii hyvin se, että Wahlroosin tekstiä käsitellään toisaalta–toisaalta-näkökulmasta.</a:t>
            </a:r>
          </a:p>
          <a:p>
            <a:pPr marL="857250" lvl="0" indent="-857250">
              <a:spcBef>
                <a:spcPts val="0"/>
              </a:spcBef>
              <a:buFont typeface="Arial" panose="020B0604020202020204" pitchFamily="34" charset="0"/>
              <a:buChar char="•"/>
            </a:pPr>
            <a:r>
              <a:rPr lang="fi-FI" dirty="0"/>
              <a:t>Wahlroos tulkitsee, että EU:n päätöksentekoa vaivaa demokratiavaje, koska vain parlamentti valitaan vaaleilla, mutta komissiolla ja sen viranhaltijoilla on paljon valtaa. Toisaalta näkemystä demokratiavajeesta voi arvostella sillä perusteella, että parlamentti on hyväksynyt komissaarit ja voi erottaa komission.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225299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Lisäksi jäsenvaltioiden hallitukset ovat nimittäneet komissaariehdokkaat ja niiden ministerit tekevät päätöksiä Euroopan unionin neuvostossa. Hallitukset ovat puolestaan päässeet valtaan vaalien tuloksena, joten kansa on saanut sanansa kuuluviin sitä kautta.</a:t>
            </a:r>
          </a:p>
          <a:p>
            <a:pPr marL="857250" lvl="0" indent="-857250">
              <a:spcBef>
                <a:spcPts val="0"/>
              </a:spcBef>
              <a:buFont typeface="Arial" panose="020B0604020202020204" pitchFamily="34" charset="0"/>
              <a:buChar char="•"/>
            </a:pPr>
            <a:r>
              <a:rPr lang="fi-FI" dirty="0"/>
              <a:t>Vastaukseen voi sisältää myös lähdekriittistä pohdintaa esimerkiksi siitä, onko Wahlroosin tausta yritysmaailman johtajana mahdollisesti vaikuttanut hänen näkemyksiinsä.</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15</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398391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Tekstitehtävään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Yhteiskuntaopin kokeessa on usein yksi tai useampi tehtävä, joihin sisältyy teksti tai tekstejä. Useamman tekstin tehtävä voi olla vertailutehtävä.</a:t>
            </a:r>
          </a:p>
          <a:p>
            <a:pPr marL="1143000" lvl="0" indent="-1143000">
              <a:spcBef>
                <a:spcPts val="0"/>
              </a:spcBef>
              <a:buFont typeface="Arial" panose="020B0604020202020204" pitchFamily="34" charset="0"/>
              <a:buChar char="•"/>
            </a:pPr>
            <a:r>
              <a:rPr lang="fi-FI" dirty="0"/>
              <a:t>Teksti liittyy yleensä johonkin yhteiskunnalliseen tai taloudelliseen aiheeseen. Jos tekstejä on monta, ne tuovat esiin eri näkökulmia aiheesta.</a:t>
            </a:r>
          </a:p>
          <a:p>
            <a:pPr marL="1143000" lvl="0" indent="-1143000">
              <a:spcBef>
                <a:spcPts val="0"/>
              </a:spcBef>
              <a:buFont typeface="Arial" panose="020B0604020202020204" pitchFamily="34" charset="0"/>
              <a:buChar char="•"/>
            </a:pPr>
            <a:r>
              <a:rPr lang="fi-FI" dirty="0"/>
              <a:t>Kun luet tekstin, mieti, miten se liittyy tehtävään.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Tekstitehtävään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Viittaa vastauksessasi tekstiin tai teksteihin. Päätelmät on sidottava aineistoon niin tekstidokumenttien kuin muidenkin dokumenttien kohdalla. Älä käytä kirjoittajasta tai muista henkilöistä pelkkää etunimeä, vaan joko koko nimeä tai sukunimeä.</a:t>
            </a:r>
          </a:p>
          <a:p>
            <a:pPr marL="1143000" lvl="0" indent="-1143000">
              <a:spcBef>
                <a:spcPts val="0"/>
              </a:spcBef>
              <a:buFont typeface="Arial" panose="020B0604020202020204" pitchFamily="34" charset="0"/>
              <a:buChar char="•"/>
            </a:pPr>
            <a:r>
              <a:rPr lang="fi-FI" dirty="0"/>
              <a:t>Jos tekstitehtävä on vertailutehtävä, teksteistä pitää etsiä erilaisia käsityksiä tai ristiriitaisia ajatuksia.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72162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Tekstitehtävään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Muista lähdekritiikki. Kiinnitä huomiota esimerkiksi seuraaviin asioihin:</a:t>
            </a:r>
          </a:p>
          <a:p>
            <a:pPr marL="1143000" lvl="0" indent="-1143000">
              <a:spcBef>
                <a:spcPts val="0"/>
              </a:spcBef>
              <a:buFont typeface="Arial" panose="020B0604020202020204" pitchFamily="34" charset="0"/>
              <a:buChar char="•"/>
            </a:pPr>
            <a:r>
              <a:rPr lang="fi-FI" dirty="0"/>
              <a:t>Minkä tyyppinen teksti on kyseessä? Mikä on tekstin tarkoitus?</a:t>
            </a:r>
          </a:p>
          <a:p>
            <a:pPr marL="1143000" lvl="0" indent="-1143000">
              <a:spcBef>
                <a:spcPts val="0"/>
              </a:spcBef>
              <a:buFont typeface="Arial" panose="020B0604020202020204" pitchFamily="34" charset="0"/>
              <a:buChar char="•"/>
            </a:pPr>
            <a:r>
              <a:rPr lang="fi-FI" dirty="0"/>
              <a:t>Kuka on kirjoittanut tekstin? Mikä hänen asemansa tai roolinsa on ollut?</a:t>
            </a:r>
          </a:p>
          <a:p>
            <a:pPr marL="1143000" lvl="0" indent="-1143000">
              <a:spcBef>
                <a:spcPts val="0"/>
              </a:spcBef>
              <a:buFont typeface="Arial" panose="020B0604020202020204" pitchFamily="34" charset="0"/>
              <a:buChar char="•"/>
            </a:pPr>
            <a:r>
              <a:rPr lang="fi-FI" dirty="0"/>
              <a:t>Mitä voi päätellä kirjoittajan poliittisesta tai yhteiskunnallisesta taustasta tai hänen taloudellisista kytköksistään?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94260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Tekstitehtävään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Muista lähdekritiikki. Kiinnitä huomiota esimerkiksi seuraaviin asioihin:</a:t>
            </a:r>
          </a:p>
          <a:p>
            <a:pPr marL="1143000" lvl="0" indent="-1143000">
              <a:spcBef>
                <a:spcPts val="0"/>
              </a:spcBef>
              <a:buFont typeface="Arial" panose="020B0604020202020204" pitchFamily="34" charset="0"/>
              <a:buChar char="•"/>
            </a:pPr>
            <a:r>
              <a:rPr lang="fi-FI" dirty="0"/>
              <a:t>Mikä taho on julkaissut tekstin? Onko se esimerkiksi sanomalehdestä vai somekeskustelusta?</a:t>
            </a:r>
          </a:p>
          <a:p>
            <a:pPr marL="1143000" lvl="0" indent="-1143000">
              <a:spcBef>
                <a:spcPts val="0"/>
              </a:spcBef>
              <a:buFont typeface="Arial" panose="020B0604020202020204" pitchFamily="34" charset="0"/>
              <a:buChar char="•"/>
            </a:pPr>
            <a:r>
              <a:rPr lang="fi-FI" dirty="0"/>
              <a:t>Mikä on tekstin ajallinen konteksti? Mihin asioihin tai ilmiöihin se voi liittyä?</a:t>
            </a:r>
          </a:p>
          <a:p>
            <a:pPr marL="1143000" lvl="0" indent="-1143000">
              <a:spcBef>
                <a:spcPts val="0"/>
              </a:spcBef>
              <a:buFont typeface="Arial" panose="020B0604020202020204" pitchFamily="34" charset="0"/>
              <a:buChar char="•"/>
            </a:pPr>
            <a:r>
              <a:rPr lang="fi-FI" dirty="0"/>
              <a:t>Mihin tekstillä pyritään vaikuttamaan? Vai otetaanko siinä kantaa jonkin asian puolesta tai sitä vastaan?</a:t>
            </a:r>
          </a:p>
          <a:p>
            <a:pPr marL="1143000" lvl="0" indent="-1143000">
              <a:spcBef>
                <a:spcPts val="0"/>
              </a:spcBef>
              <a:buFont typeface="Arial" panose="020B0604020202020204" pitchFamily="34" charset="0"/>
              <a:buChar char="•"/>
            </a:pPr>
            <a:r>
              <a:rPr lang="fi-FI" dirty="0"/>
              <a:t>Kuinka oikean kuvan teksti antaa käsittelemästään asiasta?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75417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s2018)</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Miten Euroopan unionissa on järjestetty vallanjako parlamentin, komission ja unionin neuvoston (ministerineuvoston) kesken? Pohdi EU:n vallanjakoa ja arvioi vastauksessasi tekstikatkelman osuvuutta.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122954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spcBef>
                <a:spcPts val="0"/>
              </a:spcBef>
            </a:pPr>
            <a:r>
              <a:rPr lang="fi-FI" sz="8800" dirty="0"/>
              <a:t>Tekstikatkelma:</a:t>
            </a:r>
            <a:br>
              <a:rPr lang="fi-FI" sz="8800" dirty="0"/>
            </a:br>
            <a:r>
              <a:rPr lang="fi-FI" sz="8800" dirty="0"/>
              <a:t>Björn Wahlroos, </a:t>
            </a:r>
            <a:r>
              <a:rPr lang="fi-FI" sz="8800" i="1" dirty="0"/>
              <a:t>Markkinat ja demokratia</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sz="4800" dirty="0"/>
              <a:t>Demokraattisen oikeusvaltion peruspiirteitä on lainsäädäntö-, toimeenpano- ja tuomiovallan erottaminen toisistaan. Edes tämä periaate ei nykyisten sopimusten mukaan toteudu kattavasti Euroopan unionissa. Tuomiovalta on valtaosin erotettu Euroopan tuomioistuimille, mutta enin eurooppalainen ”lainsäädäntö” tulee edelleen ”direktiiveinä”, jotka neuvosto tai komissio laativat neuvoteltuaan parlamentin kanssa. Komissio voi myös antaa ”määräyksiä”, jotka sitovat kaikkia jäsenmaita automaattisesti. Poliittisesti ja kansallisesti hajanaisella EU-parlamentilla on käytännössä suppea rooli. – – Huolestuttavinta on kuitenkin se, että EU:n lakien säätäminen loukkaa usein vallanjaon periaatetta, koska unionia dominoivat neuvosto ja komissio, jotka molemmat ovat toimeenpanevia ja nimitettyjä eivätkä vaaleilla valittuja elimiä.</a:t>
            </a:r>
          </a:p>
          <a:p>
            <a:pPr marL="0" lvl="0" indent="0">
              <a:spcBef>
                <a:spcPts val="0"/>
              </a:spcBef>
            </a:pPr>
            <a:endParaRPr lang="fi-FI" sz="4400" dirty="0"/>
          </a:p>
          <a:p>
            <a:pPr marL="0" lvl="0" indent="0" algn="r">
              <a:spcBef>
                <a:spcPts val="0"/>
              </a:spcBef>
            </a:pPr>
            <a:r>
              <a:rPr lang="fi-FI" sz="3200" dirty="0"/>
              <a:t>Lähde: Björn Wahlroos, </a:t>
            </a:r>
            <a:r>
              <a:rPr lang="fi-FI" sz="3200" i="1" dirty="0"/>
              <a:t>Markkinat ja demokratia </a:t>
            </a:r>
            <a:r>
              <a:rPr lang="fi-FI" sz="3200" dirty="0"/>
              <a:t>(2012)</a:t>
            </a:r>
            <a:endParaRPr lang="fi-FI" sz="4400" dirty="0"/>
          </a:p>
          <a:p>
            <a:pPr marL="0" lvl="0" indent="0">
              <a:spcBef>
                <a:spcPts val="0"/>
              </a:spcBef>
            </a:pPr>
            <a:endParaRPr lang="fi-FI" sz="4400"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460924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136884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Vallanjako parlamentin, komission ja unionin neuvoston kesken:</a:t>
            </a:r>
          </a:p>
          <a:p>
            <a:pPr marL="0" lvl="0" indent="0">
              <a:spcBef>
                <a:spcPts val="0"/>
              </a:spcBef>
            </a:pPr>
            <a:endParaRPr lang="fi-FI" dirty="0"/>
          </a:p>
          <a:p>
            <a:pPr marL="857250" lvl="0" indent="-857250">
              <a:spcBef>
                <a:spcPts val="0"/>
              </a:spcBef>
              <a:buFont typeface="Arial" panose="020B0604020202020204" pitchFamily="34" charset="0"/>
              <a:buChar char="•"/>
            </a:pPr>
            <a:r>
              <a:rPr lang="fi-FI" dirty="0"/>
              <a:t>Euroopan unionin neuvosto säätää EU-lait ja päättää unionin budjetista Euroopan parlamentin kanssa. Ne myös valvovat yhdessä lainsäädäntöä ja unionin talousarvion toteutusta. Euroopan unionin neuvosto tekee kansainvälisiä sopimuksia EU:n ja muiden maiden tai kansainvälisten järjestöjen välillä. Neuvosto huolehtii, että jäsenvaltioiden talouspolitiikka on unionin periaatteiden mukaista.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9</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69037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910</Words>
  <Application>Microsoft Office PowerPoint</Application>
  <PresentationFormat>Mukautettu</PresentationFormat>
  <Paragraphs>77</Paragraphs>
  <Slides>15</Slides>
  <Notes>15</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Arial</vt:lpstr>
      <vt:lpstr>Calibri</vt:lpstr>
      <vt:lpstr>Office-teema</vt:lpstr>
      <vt:lpstr>Yhteiskuntaopin koe ja siinä menestyminen  Tekstitehtävään vastaaminen</vt:lpstr>
      <vt:lpstr>Tekstitehtävään vastaaminen</vt:lpstr>
      <vt:lpstr>Tekstitehtävään vastaaminen</vt:lpstr>
      <vt:lpstr>Tekstitehtävään vastaaminen</vt:lpstr>
      <vt:lpstr>Tekstitehtävään vastaaminen</vt:lpstr>
      <vt:lpstr>Esimerkkitehtävä (yo-tehtävä s2018)</vt:lpstr>
      <vt:lpstr>Tekstikatkelma: Björn Wahlroos, Markkinat ja demokratia</vt:lpstr>
      <vt:lpstr>Opettajalle</vt:lpstr>
      <vt:lpstr>Näkökulmia tehtävään</vt:lpstr>
      <vt:lpstr>Näkökulmia tehtävään</vt:lpstr>
      <vt:lpstr>Näkökulmia tehtävään</vt:lpstr>
      <vt:lpstr>Näkökulmia tehtävään</vt:lpstr>
      <vt:lpstr>Näkökulmia tehtävään</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Tekstitehtävään vastaaminen</dc:title>
  <dc:creator>Mika Kortelainen</dc:creator>
  <cp:lastModifiedBy>Kaartinen Minna</cp:lastModifiedBy>
  <cp:revision>23</cp:revision>
  <dcterms:modified xsi:type="dcterms:W3CDTF">2024-01-08T08:18:59Z</dcterms:modified>
</cp:coreProperties>
</file>