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9" r:id="rId3"/>
    <p:sldId id="277" r:id="rId4"/>
    <p:sldId id="260" r:id="rId5"/>
    <p:sldId id="279" r:id="rId6"/>
    <p:sldId id="281" r:id="rId7"/>
    <p:sldId id="261" r:id="rId8"/>
    <p:sldId id="282" r:id="rId9"/>
    <p:sldId id="285" r:id="rId10"/>
    <p:sldId id="296" r:id="rId11"/>
    <p:sldId id="283" r:id="rId12"/>
    <p:sldId id="262" r:id="rId13"/>
    <p:sldId id="263" r:id="rId14"/>
    <p:sldId id="274" r:id="rId15"/>
    <p:sldId id="266" r:id="rId16"/>
    <p:sldId id="265" r:id="rId17"/>
    <p:sldId id="264" r:id="rId18"/>
    <p:sldId id="273" r:id="rId19"/>
    <p:sldId id="267" r:id="rId20"/>
    <p:sldId id="268" r:id="rId21"/>
    <p:sldId id="269" r:id="rId22"/>
    <p:sldId id="270" r:id="rId23"/>
    <p:sldId id="271" r:id="rId24"/>
    <p:sldId id="272" r:id="rId25"/>
    <p:sldId id="276" r:id="rId26"/>
    <p:sldId id="275" r:id="rId27"/>
    <p:sldId id="286" r:id="rId28"/>
    <p:sldId id="287" r:id="rId29"/>
    <p:sldId id="289" r:id="rId30"/>
    <p:sldId id="290" r:id="rId31"/>
    <p:sldId id="291" r:id="rId32"/>
    <p:sldId id="288" r:id="rId33"/>
    <p:sldId id="292" r:id="rId34"/>
    <p:sldId id="293" r:id="rId35"/>
    <p:sldId id="294" r:id="rId36"/>
    <p:sldId id="295" r:id="rId37"/>
  </p:sldIdLst>
  <p:sldSz cx="12192000" cy="6858000"/>
  <p:notesSz cx="7104063"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78"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fi-FI"/>
          </a:p>
        </p:txBody>
      </p:sp>
      <p:sp>
        <p:nvSpPr>
          <p:cNvPr id="3" name="Päivämäärän paikkamerkki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7A7F9E81-5274-4492-ADA1-39918001DBF4}" type="datetimeFigureOut">
              <a:rPr lang="fi-FI" smtClean="0"/>
              <a:pPr/>
              <a:t>6.8.2017</a:t>
            </a:fld>
            <a:endParaRPr lang="fi-FI"/>
          </a:p>
        </p:txBody>
      </p:sp>
      <p:sp>
        <p:nvSpPr>
          <p:cNvPr id="4" name="Dian kuvan paikkamerkki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endParaRPr lang="fi-FI"/>
          </a:p>
        </p:txBody>
      </p:sp>
      <p:sp>
        <p:nvSpPr>
          <p:cNvPr id="5" name="Huomautusten paikkamerkki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fi-FI"/>
          </a:p>
        </p:txBody>
      </p:sp>
      <p:sp>
        <p:nvSpPr>
          <p:cNvPr id="7" name="Dian numeron paikkamerkki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5F698922-AD60-4617-A7C8-33B4A9DFD30C}" type="slidenum">
              <a:rPr lang="fi-FI" smtClean="0"/>
              <a:pPr/>
              <a:t>‹#›</a:t>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DE9DB283-99F4-4B58-8DDB-38834E39105E}" type="slidenum">
              <a:rPr lang="fi-FI" smtClean="0"/>
              <a:pPr/>
              <a:t>30</a:t>
            </a:fld>
            <a:endParaRPr lang="fi-FI"/>
          </a:p>
        </p:txBody>
      </p:sp>
    </p:spTree>
    <p:extLst>
      <p:ext uri="{BB962C8B-B14F-4D97-AF65-F5344CB8AC3E}">
        <p14:creationId xmlns="" xmlns:p14="http://schemas.microsoft.com/office/powerpoint/2010/main" val="1200276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defTabSz="990752">
              <a:defRPr/>
            </a:pPr>
            <a:fld id="{DE9DB283-99F4-4B58-8DDB-38834E39105E}" type="slidenum">
              <a:rPr lang="fi-FI" smtClean="0">
                <a:solidFill>
                  <a:prstClr val="black"/>
                </a:solidFill>
                <a:latin typeface="Calibri" panose="020F0502020204030204"/>
              </a:rPr>
              <a:pPr defTabSz="990752">
                <a:defRPr/>
              </a:pPr>
              <a:t>31</a:t>
            </a:fld>
            <a:endParaRPr lang="fi-FI" dirty="0">
              <a:solidFill>
                <a:prstClr val="black"/>
              </a:solidFill>
              <a:latin typeface="Calibri" panose="020F0502020204030204"/>
            </a:endParaRPr>
          </a:p>
        </p:txBody>
      </p:sp>
    </p:spTree>
    <p:extLst>
      <p:ext uri="{BB962C8B-B14F-4D97-AF65-F5344CB8AC3E}">
        <p14:creationId xmlns="" xmlns:p14="http://schemas.microsoft.com/office/powerpoint/2010/main" val="2633338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4" name="Otsikko 13"/>
          <p:cNvSpPr>
            <a:spLocks noGrp="1"/>
          </p:cNvSpPr>
          <p:nvPr>
            <p:ph type="ctrTitle"/>
          </p:nvPr>
        </p:nvSpPr>
        <p:spPr>
          <a:xfrm>
            <a:off x="1910080" y="359898"/>
            <a:ext cx="9875520" cy="1472184"/>
          </a:xfrm>
        </p:spPr>
        <p:txBody>
          <a:bodyPr anchor="b"/>
          <a:lstStyle>
            <a:lvl1pPr algn="l">
              <a:defRPr/>
            </a:lvl1pPr>
            <a:extLst/>
          </a:lstStyle>
          <a:p>
            <a:r>
              <a:rPr kumimoji="0" lang="fi-FI" smtClean="0"/>
              <a:t>Muokkaa perustyyl. napsautt.</a:t>
            </a:r>
            <a:endParaRPr kumimoji="0" lang="en-US"/>
          </a:p>
        </p:txBody>
      </p:sp>
      <p:sp>
        <p:nvSpPr>
          <p:cNvPr id="22" name="Alaotsikko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smtClean="0"/>
              <a:t>Muokkaa alaotsikon perustyyliä napsautt.</a:t>
            </a:r>
            <a:endParaRPr kumimoji="0" lang="en-US"/>
          </a:p>
        </p:txBody>
      </p:sp>
      <p:sp>
        <p:nvSpPr>
          <p:cNvPr id="7" name="Päivämäärän paikkamerkki 6"/>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20" name="Alatunnisteen paikkamerkki 19"/>
          <p:cNvSpPr>
            <a:spLocks noGrp="1"/>
          </p:cNvSpPr>
          <p:nvPr>
            <p:ph type="ftr" sz="quarter" idx="11"/>
          </p:nvPr>
        </p:nvSpPr>
        <p:spPr/>
        <p:txBody>
          <a:bodyPr/>
          <a:lstStyle>
            <a:extLst/>
          </a:lstStyle>
          <a:p>
            <a:endParaRPr lang="fi-FI"/>
          </a:p>
        </p:txBody>
      </p:sp>
      <p:sp>
        <p:nvSpPr>
          <p:cNvPr id="10" name="Dian numeron paikkamerkki 9"/>
          <p:cNvSpPr>
            <a:spLocks noGrp="1"/>
          </p:cNvSpPr>
          <p:nvPr>
            <p:ph type="sldNum" sz="quarter" idx="12"/>
          </p:nvPr>
        </p:nvSpPr>
        <p:spPr/>
        <p:txBody>
          <a:bodyPr/>
          <a:lstStyle>
            <a:extLst/>
          </a:lstStyle>
          <a:p>
            <a:fld id="{C6E51E2A-6AD6-46C8-BC95-BE36BCA66C29}" type="slidenum">
              <a:rPr lang="fi-FI" smtClean="0"/>
              <a:pPr/>
              <a:t>‹#›</a:t>
            </a:fld>
            <a:endParaRPr lang="fi-FI"/>
          </a:p>
        </p:txBody>
      </p:sp>
      <p:sp>
        <p:nvSpPr>
          <p:cNvPr id="8" name="Ellipsi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i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C6E51E2A-6AD6-46C8-BC95-BE36BCA66C29}"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9144000" y="274640"/>
            <a:ext cx="2438400" cy="5851525"/>
          </a:xfrm>
        </p:spPr>
        <p:txBody>
          <a:bodyPr vert="eaVert"/>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1524000" y="274641"/>
            <a:ext cx="7416800" cy="5851525"/>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C6E51E2A-6AD6-46C8-BC95-BE36BCA66C29}"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Sisällön paikkamerkki 2"/>
          <p:cNvSpPr>
            <a:spLocks noGrp="1"/>
          </p:cNvSpPr>
          <p:nvPr>
            <p:ph idx="1"/>
          </p:nvPr>
        </p:nvSpPr>
        <p:spPr/>
        <p:txBody>
          <a:bodyPr/>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C6E51E2A-6AD6-46C8-BC95-BE36BCA66C29}" type="slidenum">
              <a:rPr lang="fi-FI" smtClean="0"/>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7" name="Suorakulmio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Otsikko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C6E51E2A-6AD6-46C8-BC95-BE36BCA66C29}" type="slidenum">
              <a:rPr lang="fi-FI" smtClean="0"/>
              <a:pPr/>
              <a:t>‹#›</a:t>
            </a:fld>
            <a:endParaRPr lang="fi-FI"/>
          </a:p>
        </p:txBody>
      </p:sp>
      <p:sp>
        <p:nvSpPr>
          <p:cNvPr id="10" name="Suorakulmio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i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lipsi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1914144" y="274320"/>
            <a:ext cx="9997440" cy="1143000"/>
          </a:xfrm>
        </p:spPr>
        <p:txBody>
          <a:bodyPr/>
          <a:lstStyle>
            <a:extLst/>
          </a:lstStyle>
          <a:p>
            <a:r>
              <a:rPr kumimoji="0" lang="fi-FI" smtClean="0"/>
              <a:t>Muokkaa perustyyl. napsautt.</a:t>
            </a:r>
            <a:endParaRPr kumimoji="0" lang="en-US"/>
          </a:p>
        </p:txBody>
      </p:sp>
      <p:sp>
        <p:nvSpPr>
          <p:cNvPr id="3" name="Sisällön paikkamerkki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C6E51E2A-6AD6-46C8-BC95-BE36BCA66C29}" type="slidenum">
              <a:rPr lang="fi-FI" smtClean="0"/>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8" name="Alatunnisteen paikkamerkki 7"/>
          <p:cNvSpPr>
            <a:spLocks noGrp="1"/>
          </p:cNvSpPr>
          <p:nvPr>
            <p:ph type="ftr" sz="quarter" idx="11"/>
          </p:nvPr>
        </p:nvSpPr>
        <p:spPr/>
        <p:txBody>
          <a:bodyPr/>
          <a:lstStyle>
            <a:extLst/>
          </a:lstStyle>
          <a:p>
            <a:endParaRPr lang="fi-FI"/>
          </a:p>
        </p:txBody>
      </p:sp>
      <p:sp>
        <p:nvSpPr>
          <p:cNvPr id="9" name="Dian numeron paikkamerkki 8"/>
          <p:cNvSpPr>
            <a:spLocks noGrp="1"/>
          </p:cNvSpPr>
          <p:nvPr>
            <p:ph type="sldNum" sz="quarter" idx="12"/>
          </p:nvPr>
        </p:nvSpPr>
        <p:spPr/>
        <p:txBody>
          <a:bodyPr/>
          <a:lstStyle>
            <a:extLst/>
          </a:lstStyle>
          <a:p>
            <a:fld id="{C6E51E2A-6AD6-46C8-BC95-BE36BCA66C29}" type="slidenum">
              <a:rPr lang="fi-FI" smtClean="0"/>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1914144" y="274320"/>
            <a:ext cx="9997440" cy="1143000"/>
          </a:xfrm>
        </p:spPr>
        <p:txBody>
          <a:bodyPr anchor="ctr"/>
          <a:lstStyle>
            <a:extLst/>
          </a:lstStyle>
          <a:p>
            <a:r>
              <a:rPr kumimoji="0" lang="fi-FI" smtClean="0"/>
              <a:t>Muokkaa perustyyl. napsautt.</a:t>
            </a:r>
            <a:endParaRPr kumimoji="0" lang="en-US"/>
          </a:p>
        </p:txBody>
      </p:sp>
      <p:sp>
        <p:nvSpPr>
          <p:cNvPr id="3" name="Päivämäärän paikkamerkki 2"/>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4" name="Alatunnisteen paikkamerkki 3"/>
          <p:cNvSpPr>
            <a:spLocks noGrp="1"/>
          </p:cNvSpPr>
          <p:nvPr>
            <p:ph type="ftr" sz="quarter" idx="11"/>
          </p:nvPr>
        </p:nvSpPr>
        <p:spPr/>
        <p:txBody>
          <a:bodyPr/>
          <a:lstStyle>
            <a:extLst/>
          </a:lstStyle>
          <a:p>
            <a:endParaRPr lang="fi-FI"/>
          </a:p>
        </p:txBody>
      </p:sp>
      <p:sp>
        <p:nvSpPr>
          <p:cNvPr id="5" name="Dian numeron paikkamerkki 4"/>
          <p:cNvSpPr>
            <a:spLocks noGrp="1"/>
          </p:cNvSpPr>
          <p:nvPr>
            <p:ph type="sldNum" sz="quarter" idx="12"/>
          </p:nvPr>
        </p:nvSpPr>
        <p:spPr/>
        <p:txBody>
          <a:bodyPr/>
          <a:lstStyle>
            <a:extLst/>
          </a:lstStyle>
          <a:p>
            <a:fld id="{C6E51E2A-6AD6-46C8-BC95-BE36BCA66C29}" type="slidenum">
              <a:rPr lang="fi-FI" smtClean="0"/>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5" name="Suorakulmio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Päivämäärän paikkamerkki 1"/>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3" name="Alatunnisteen paikkamerkki 2"/>
          <p:cNvSpPr>
            <a:spLocks noGrp="1"/>
          </p:cNvSpPr>
          <p:nvPr>
            <p:ph type="ftr" sz="quarter" idx="11"/>
          </p:nvPr>
        </p:nvSpPr>
        <p:spPr/>
        <p:txBody>
          <a:bodyPr/>
          <a:lstStyle>
            <a:extLst/>
          </a:lstStyle>
          <a:p>
            <a:endParaRPr lang="fi-FI"/>
          </a:p>
        </p:txBody>
      </p:sp>
      <p:sp>
        <p:nvSpPr>
          <p:cNvPr id="4" name="Dian numeron paikkamerkki 3"/>
          <p:cNvSpPr>
            <a:spLocks noGrp="1"/>
          </p:cNvSpPr>
          <p:nvPr>
            <p:ph type="sldNum" sz="quarter" idx="12"/>
          </p:nvPr>
        </p:nvSpPr>
        <p:spPr/>
        <p:txBody>
          <a:bodyPr/>
          <a:lstStyle>
            <a:extLst/>
          </a:lstStyle>
          <a:p>
            <a:fld id="{C6E51E2A-6AD6-46C8-BC95-BE36BCA66C29}" type="slidenum">
              <a:rPr lang="fi-FI" smtClean="0"/>
              <a:pPr/>
              <a:t>‹#›</a:t>
            </a:fld>
            <a:endParaRPr lang="fi-FI"/>
          </a:p>
        </p:txBody>
      </p:sp>
      <p:sp>
        <p:nvSpPr>
          <p:cNvPr id="6" name="Suorakulmio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fi-FI" smtClean="0"/>
              <a:t>Muokkaa perustyyl. napsautt.</a:t>
            </a:r>
            <a:endParaRPr kumimoji="0" lang="en-US"/>
          </a:p>
        </p:txBody>
      </p:sp>
      <p:sp>
        <p:nvSpPr>
          <p:cNvPr id="3" name="Tekstin paikkamerkki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609600" y="2133601"/>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C6E51E2A-6AD6-46C8-BC95-BE36BCA66C29}" type="slidenum">
              <a:rPr lang="fi-FI" smtClean="0"/>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fi-FI" smtClean="0"/>
              <a:t>Muokkaa perustyyl. napsautt.</a:t>
            </a:r>
            <a:endParaRPr kumimoji="0" lang="en-US"/>
          </a:p>
        </p:txBody>
      </p:sp>
      <p:sp>
        <p:nvSpPr>
          <p:cNvPr id="5" name="Päivämäärän paikkamerkki 4"/>
          <p:cNvSpPr>
            <a:spLocks noGrp="1"/>
          </p:cNvSpPr>
          <p:nvPr>
            <p:ph type="dt" sz="half" idx="10"/>
          </p:nvPr>
        </p:nvSpPr>
        <p:spPr/>
        <p:txBody>
          <a:bodyPr/>
          <a:lstStyle>
            <a:extLst/>
          </a:lstStyle>
          <a:p>
            <a:fld id="{A03B885A-6988-42F7-B33E-AB691E13D9D7}" type="datetimeFigureOut">
              <a:rPr lang="fi-FI" smtClean="0"/>
              <a:pPr/>
              <a:t>6.8.2017</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C6E51E2A-6AD6-46C8-BC95-BE36BCA66C29}" type="slidenum">
              <a:rPr lang="fi-FI" smtClean="0"/>
              <a:pPr/>
              <a:t>‹#›</a:t>
            </a:fld>
            <a:endParaRPr lang="fi-FI"/>
          </a:p>
        </p:txBody>
      </p:sp>
      <p:sp>
        <p:nvSpPr>
          <p:cNvPr id="8" name="Suorakulmio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Kuvan paikkamerkki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i-FI" smtClean="0"/>
              <a:t>Lisää kuva napsauttamalla kuvaketta</a:t>
            </a:r>
            <a:endParaRPr kumimoji="0" lang="en-US" dirty="0"/>
          </a:p>
        </p:txBody>
      </p:sp>
      <p:sp>
        <p:nvSpPr>
          <p:cNvPr id="9" name="Vuokaavio: Prosessi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Vuokaavio: Prosessi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kstin paikkamerkki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i-FI" smtClean="0"/>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ktori 6"/>
          <p:cNvSpPr/>
          <p:nvPr/>
        </p:nvSpPr>
        <p:spPr>
          <a:xfrm>
            <a:off x="-1087902"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lipsi 7"/>
          <p:cNvSpPr/>
          <p:nvPr/>
        </p:nvSpPr>
        <p:spPr>
          <a:xfrm>
            <a:off x="225089"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ngas 10"/>
          <p:cNvSpPr/>
          <p:nvPr/>
        </p:nvSpPr>
        <p:spPr>
          <a:xfrm rot="2315675">
            <a:off x="243842"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Suorakulmio 11"/>
          <p:cNvSpPr/>
          <p:nvPr/>
        </p:nvSpPr>
        <p:spPr>
          <a:xfrm>
            <a:off x="1350498"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Otsikon paikkamerkki 4"/>
          <p:cNvSpPr>
            <a:spLocks noGrp="1"/>
          </p:cNvSpPr>
          <p:nvPr>
            <p:ph type="title"/>
          </p:nvPr>
        </p:nvSpPr>
        <p:spPr>
          <a:xfrm>
            <a:off x="1914144" y="274638"/>
            <a:ext cx="9997440" cy="1143000"/>
          </a:xfrm>
          <a:prstGeom prst="rect">
            <a:avLst/>
          </a:prstGeom>
        </p:spPr>
        <p:txBody>
          <a:bodyPr anchor="ctr">
            <a:normAutofit/>
          </a:bodyPr>
          <a:lstStyle>
            <a:extLst/>
          </a:lstStyle>
          <a:p>
            <a:r>
              <a:rPr kumimoji="0" lang="fi-FI" smtClean="0"/>
              <a:t>Muokkaa perustyyl. napsautt.</a:t>
            </a:r>
            <a:endParaRPr kumimoji="0" lang="en-US"/>
          </a:p>
        </p:txBody>
      </p:sp>
      <p:sp>
        <p:nvSpPr>
          <p:cNvPr id="9" name="Tekstin paikkamerkki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24" name="Päivämäärän paikkamerkki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03B885A-6988-42F7-B33E-AB691E13D9D7}" type="datetimeFigureOut">
              <a:rPr lang="fi-FI" smtClean="0"/>
              <a:pPr/>
              <a:t>6.8.2017</a:t>
            </a:fld>
            <a:endParaRPr lang="fi-FI"/>
          </a:p>
        </p:txBody>
      </p:sp>
      <p:sp>
        <p:nvSpPr>
          <p:cNvPr id="10" name="Alatunnisteen paikkamerkki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i-FI"/>
          </a:p>
        </p:txBody>
      </p:sp>
      <p:sp>
        <p:nvSpPr>
          <p:cNvPr id="22" name="Dian numeron paikkamerkki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6E51E2A-6AD6-46C8-BC95-BE36BCA66C29}" type="slidenum">
              <a:rPr lang="fi-FI" smtClean="0"/>
              <a:pPr/>
              <a:t>‹#›</a:t>
            </a:fld>
            <a:endParaRPr lang="fi-FI"/>
          </a:p>
        </p:txBody>
      </p:sp>
      <p:sp>
        <p:nvSpPr>
          <p:cNvPr id="15" name="Suorakulmio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peda.net/opetussuunnitelma/ksops/jyvaskyla/luku15/15-4_oppiaineet/15-4-16_kasityo/7/ksv7"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peda.net/opetussuunnitelma/ksops/jyvaskyla/luku15/15-4_oppiaineet/15-4-16_kasity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eda.net/opetussuunnitelma/ksops/jyvaskyla/luku15/15-4_oppiaineet/15-4-16_kasityo"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peda.net/opetussuunnitelma/ksops/jyvaskyla/luku12/12-2" TargetMode="External"/><Relationship Id="rId2" Type="http://schemas.openxmlformats.org/officeDocument/2006/relationships/hyperlink" Target="https://peda.net/opetussuunnitelma/ksops/jyvaskyla/luku12/12-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hyperlink" Target="https://peda.net/opetussuunnitelma/ksops/jyvaskyla/luku15/15-4_oppiaineet/15-4-16_kasityo/7/ksv7" TargetMode="External"/><Relationship Id="rId2" Type="http://schemas.openxmlformats.org/officeDocument/2006/relationships/hyperlink" Target="https://peda.net/opetussuunnitelma/ksops/jyvaskyla/luku15/15-4_oppiaineet/15-4-16_kasityo/7/ktv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eda.net/p/hintsati" TargetMode="External"/><Relationship Id="rId2" Type="http://schemas.openxmlformats.org/officeDocument/2006/relationships/hyperlink" Target="https://peda.net/jyvaskyla/viitaniemenkoulu/oppiaineet/tekninen-ty%C3%B6"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google.fi/url?sa=i&amp;rct=j&amp;q=&amp;esrc=s&amp;source=images&amp;cd=&amp;cad=rja&amp;uact=8&amp;ved=0ahUKEwi7ktnYyLXVAhXDalAKHeZMCBMQjRwIBw&amp;url=http://ksml.menoinfo.fi/jyvaskyla/nayttelyt/hoyryn-joulu-taidetta-kasityota-ja-muotoillua-nayttely/661083&amp;psig=AFQjCNFpewCN4uWkbWgWX9T6gvz3S3XFlQ&amp;ust=1501660807947283" TargetMode="External"/><Relationship Id="rId7" Type="http://schemas.openxmlformats.org/officeDocument/2006/relationships/hyperlink" Target="http://www.google.fi/url?sa=i&amp;rct=j&amp;q=&amp;esrc=s&amp;source=images&amp;cd=&amp;cad=rja&amp;uact=8&amp;ved=0ahUKEwimn8foyLXVAhVCLFAKHZr1A9gQjRwIBw&amp;url=http://lumisiivet.blogspot.com/2017/07/neulegraffiti-jyvaskylaan-suomen.html&amp;psig=AFQjCNFpewCN4uWkbWgWX9T6gvz3S3XFlQ&amp;ust=1501660807947283" TargetMode="External"/><Relationship Id="rId2" Type="http://schemas.openxmlformats.org/officeDocument/2006/relationships/hyperlink" Target="https://www.google.fi/url?sa=i&amp;rct=j&amp;q=&amp;esrc=s&amp;source=images&amp;cd=&amp;cad=rja&amp;uact=8&amp;ved=0ahUKEwimvZX1x7XVAhUKmbQKHXgQATcQjRwIBw&amp;url=https://yle.fi/uutiset/3-7307382&amp;psig=AFQjCNHH35MP4e20qmvbEYcmawfjFD3baQ&amp;ust=1501660622670531" TargetMode="Externa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www.google.fi/url?sa=i&amp;rct=j&amp;q=&amp;esrc=s&amp;source=images&amp;cd=&amp;cad=rja&amp;uact=8&amp;ved=0ahUKEwiOjZqfyLXVAhURKFAKHW9TCiMQjRwIBw&amp;url=http://visitjyvaskyla.fi/nae-koe/ostokset&amp;psig=AFQjCNHH35MP4e20qmvbEYcmawfjFD3baQ&amp;ust=1501660622670531"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www.ahonpolku.fi/kasityolaiset-jyvaskylass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oph.fi/download/156870_perusopetus_perusteluonnos_luvut_1_12.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1320391"/>
          </a:xfrm>
        </p:spPr>
        <p:txBody>
          <a:bodyPr/>
          <a:lstStyle/>
          <a:p>
            <a:r>
              <a:rPr lang="fi-FI" dirty="0" smtClean="0"/>
              <a:t>VESO 7.8.2017 </a:t>
            </a:r>
            <a:endParaRPr lang="fi-FI" dirty="0"/>
          </a:p>
        </p:txBody>
      </p:sp>
      <p:sp>
        <p:nvSpPr>
          <p:cNvPr id="3" name="Alaotsikko 2"/>
          <p:cNvSpPr>
            <a:spLocks noGrp="1"/>
          </p:cNvSpPr>
          <p:nvPr>
            <p:ph type="subTitle" idx="1"/>
          </p:nvPr>
        </p:nvSpPr>
        <p:spPr>
          <a:xfrm>
            <a:off x="1524000" y="2769326"/>
            <a:ext cx="9144000" cy="2488474"/>
          </a:xfrm>
        </p:spPr>
        <p:txBody>
          <a:bodyPr>
            <a:normAutofit/>
          </a:bodyPr>
          <a:lstStyle/>
          <a:p>
            <a:r>
              <a:rPr lang="fi-FI" dirty="0" smtClean="0"/>
              <a:t>Viitaniemi</a:t>
            </a:r>
          </a:p>
          <a:p>
            <a:r>
              <a:rPr lang="fi-FI" sz="3200" dirty="0" smtClean="0"/>
              <a:t>Yhteinen osuus klo 8.30-9.30</a:t>
            </a:r>
          </a:p>
          <a:p>
            <a:r>
              <a:rPr lang="fi-FI" sz="3200" dirty="0" smtClean="0"/>
              <a:t>Oman oppiainetyöryhmän osuus klo 9.30-&gt;</a:t>
            </a:r>
          </a:p>
          <a:p>
            <a:r>
              <a:rPr lang="fi-FI" sz="3200" dirty="0" smtClean="0"/>
              <a:t>Eväsruokailu sopivassa välissä</a:t>
            </a:r>
          </a:p>
          <a:p>
            <a:endParaRPr lang="fi-FI" sz="3200" dirty="0"/>
          </a:p>
        </p:txBody>
      </p:sp>
    </p:spTree>
    <p:extLst>
      <p:ext uri="{BB962C8B-B14F-4D97-AF65-F5344CB8AC3E}">
        <p14:creationId xmlns:p14="http://schemas.microsoft.com/office/powerpoint/2010/main" xmlns="" val="29993008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KEOS 25.11.2017</a:t>
            </a:r>
            <a:endParaRPr lang="fi-FI" dirty="0"/>
          </a:p>
        </p:txBody>
      </p:sp>
      <p:sp>
        <p:nvSpPr>
          <p:cNvPr id="3" name="Sisällön paikkamerkki 2"/>
          <p:cNvSpPr>
            <a:spLocks noGrp="1"/>
          </p:cNvSpPr>
          <p:nvPr>
            <p:ph idx="1"/>
          </p:nvPr>
        </p:nvSpPr>
        <p:spPr/>
        <p:txBody>
          <a:bodyPr/>
          <a:lstStyle/>
          <a:p>
            <a:r>
              <a:rPr lang="fi-FI" dirty="0" err="1" smtClean="0"/>
              <a:t>Keos</a:t>
            </a:r>
            <a:r>
              <a:rPr lang="fi-FI" dirty="0" smtClean="0"/>
              <a:t> on osa kaupungin </a:t>
            </a:r>
            <a:r>
              <a:rPr lang="fi-FI" dirty="0" err="1" smtClean="0"/>
              <a:t>VESO-tarjontaa</a:t>
            </a:r>
            <a:r>
              <a:rPr lang="fi-FI" dirty="0" smtClean="0"/>
              <a:t>, 6h</a:t>
            </a:r>
          </a:p>
          <a:p>
            <a:r>
              <a:rPr lang="fi-FI" dirty="0" err="1" smtClean="0"/>
              <a:t>Järjesteään</a:t>
            </a:r>
            <a:r>
              <a:rPr lang="fi-FI" dirty="0" smtClean="0"/>
              <a:t> la 25.11.2017</a:t>
            </a:r>
          </a:p>
          <a:p>
            <a:r>
              <a:rPr lang="fi-FI" dirty="0" smtClean="0"/>
              <a:t>Yritämme ehdottaa järjestävälle taholle mahdollisia luennoitsijoita, työpajoja tms.</a:t>
            </a:r>
          </a:p>
          <a:p>
            <a:r>
              <a:rPr lang="fi-FI" dirty="0" smtClean="0"/>
              <a:t>-&gt; Kerää tämän päivän perusteella ideoita, ajatuksia, valmiita ehdotelmia tulevaa </a:t>
            </a:r>
            <a:r>
              <a:rPr lang="fi-FI" dirty="0" err="1" smtClean="0"/>
              <a:t>KEOSia</a:t>
            </a:r>
            <a:r>
              <a:rPr lang="fi-FI" dirty="0" smtClean="0"/>
              <a:t> varten. Miten se voisi parhaiten palvella Sinua työssäsi?</a:t>
            </a:r>
          </a:p>
          <a:p>
            <a:r>
              <a:rPr lang="fi-FI" dirty="0" smtClean="0"/>
              <a:t>-&gt; Laita viestiä </a:t>
            </a:r>
            <a:r>
              <a:rPr lang="fi-FI" smtClean="0"/>
              <a:t>(sähköpostia) </a:t>
            </a:r>
            <a:r>
              <a:rPr lang="fi-FI" dirty="0" smtClean="0"/>
              <a:t>oman aineryhmäsi </a:t>
            </a:r>
            <a:r>
              <a:rPr lang="fi-FI" smtClean="0"/>
              <a:t>”vetäjälle”</a:t>
            </a:r>
            <a:endParaRPr lang="fi-F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Jakautuminen oppiaineittain</a:t>
            </a:r>
            <a:endParaRPr lang="fi-FI" dirty="0"/>
          </a:p>
        </p:txBody>
      </p:sp>
      <p:sp>
        <p:nvSpPr>
          <p:cNvPr id="3" name="Sisällön paikkamerkki 2"/>
          <p:cNvSpPr>
            <a:spLocks noGrp="1"/>
          </p:cNvSpPr>
          <p:nvPr>
            <p:ph idx="1"/>
          </p:nvPr>
        </p:nvSpPr>
        <p:spPr/>
        <p:txBody>
          <a:bodyPr/>
          <a:lstStyle/>
          <a:p>
            <a:r>
              <a:rPr lang="fi-FI" dirty="0" smtClean="0"/>
              <a:t>Kotitalous </a:t>
            </a:r>
            <a:r>
              <a:rPr lang="fi-FI" dirty="0" smtClean="0"/>
              <a:t>124 (</a:t>
            </a:r>
            <a:r>
              <a:rPr lang="fi-FI" dirty="0" err="1" smtClean="0"/>
              <a:t>KO-luokka</a:t>
            </a:r>
            <a:r>
              <a:rPr lang="fi-FI" dirty="0" smtClean="0"/>
              <a:t>)</a:t>
            </a:r>
          </a:p>
          <a:p>
            <a:r>
              <a:rPr lang="fi-FI" dirty="0" smtClean="0"/>
              <a:t>Liikunta 9.30-12.00 (Ruokala) ja </a:t>
            </a:r>
          </a:p>
          <a:p>
            <a:r>
              <a:rPr lang="fi-FI" dirty="0" smtClean="0"/>
              <a:t>TT 12.30-15.00 (Ruokala)</a:t>
            </a:r>
          </a:p>
          <a:p>
            <a:r>
              <a:rPr lang="fi-FI" dirty="0" smtClean="0"/>
              <a:t>Kuvaamataito 103 (KU-luokka)</a:t>
            </a:r>
          </a:p>
          <a:p>
            <a:r>
              <a:rPr lang="fi-FI" dirty="0" smtClean="0"/>
              <a:t>Musiikki P24 (</a:t>
            </a:r>
            <a:r>
              <a:rPr lang="fi-FI" dirty="0" err="1" smtClean="0"/>
              <a:t>MU-luokka</a:t>
            </a:r>
            <a:r>
              <a:rPr lang="fi-FI" dirty="0" smtClean="0"/>
              <a:t>)</a:t>
            </a:r>
          </a:p>
          <a:p>
            <a:r>
              <a:rPr lang="fi-FI" dirty="0" smtClean="0"/>
              <a:t>Käsityö 106 (</a:t>
            </a:r>
            <a:r>
              <a:rPr lang="fi-FI" dirty="0" err="1" smtClean="0"/>
              <a:t>TS-luokka</a:t>
            </a:r>
            <a:r>
              <a:rPr lang="fi-FI" dirty="0" smtClean="0"/>
              <a:t>)</a:t>
            </a:r>
          </a:p>
          <a:p>
            <a:r>
              <a:rPr lang="fi-FI" dirty="0" smtClean="0"/>
              <a:t>OPOT? </a:t>
            </a:r>
            <a:endParaRPr lang="fi-FI"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Käsityön arvioinnista</a:t>
            </a:r>
            <a:endParaRPr lang="fi-FI" dirty="0"/>
          </a:p>
        </p:txBody>
      </p:sp>
      <p:sp>
        <p:nvSpPr>
          <p:cNvPr id="3" name="Sisällön paikkamerkki 2"/>
          <p:cNvSpPr>
            <a:spLocks noGrp="1"/>
          </p:cNvSpPr>
          <p:nvPr>
            <p:ph idx="1"/>
          </p:nvPr>
        </p:nvSpPr>
        <p:spPr/>
        <p:txBody>
          <a:bodyPr>
            <a:normAutofit fontScale="62500" lnSpcReduction="20000"/>
          </a:bodyPr>
          <a:lstStyle/>
          <a:p>
            <a:r>
              <a:rPr lang="fi-FI" dirty="0"/>
              <a:t>Koulu vaikuttaa merkittävästi siihen, minkälaisen käsityksen oppilas muodostaa itsestään oppijana ja ihmisenä. Erityisen suuri merkitys on opettajan antamalla palautteella. </a:t>
            </a:r>
          </a:p>
          <a:p>
            <a:pPr lvl="1"/>
            <a:r>
              <a:rPr lang="fi-FI" dirty="0"/>
              <a:t>rohkaiseva ja yrittämään kannustava ilmapiiri </a:t>
            </a:r>
          </a:p>
          <a:p>
            <a:pPr lvl="1"/>
            <a:r>
              <a:rPr lang="fi-FI" dirty="0"/>
              <a:t>oppilaiden osallisuutta edistävä, keskusteleva ja vuorovaikutteinen toimintatapa </a:t>
            </a:r>
          </a:p>
          <a:p>
            <a:pPr lvl="1"/>
            <a:r>
              <a:rPr lang="fi-FI" dirty="0"/>
              <a:t>oppilaan tukeminen oman oppimisprosessinsa ymmärtämisessä sekä oppilaan edistymisen näkyväksi tekeminen koko oppimisprosessin ajan - arvioinnin oikeudenmukaisuus ja eettisyys - arvioinnin monipuolisuus - arvioinnin avulla saadun tiedon hyödyntäminen opetuksen ja muun koulutyön suunnittelussa </a:t>
            </a:r>
          </a:p>
          <a:p>
            <a:r>
              <a:rPr lang="fi-FI" dirty="0" smtClean="0"/>
              <a:t>Opettajan</a:t>
            </a:r>
            <a:r>
              <a:rPr lang="fi-FI" dirty="0"/>
              <a:t>, oppilaan ja huoltajan yhteiset keskustelut edistävät keskinäistä luottamusta sekä tietoa oppimisen tavoitteista ja oppilaan tilanteesta. Tukea tarvitsevien oppilaiden huoltajien kanssa tehtävä yhteistyö on erityisen tärkeää. </a:t>
            </a:r>
            <a:r>
              <a:rPr lang="fi-FI" dirty="0" smtClean="0"/>
              <a:t>-&gt; </a:t>
            </a:r>
            <a:r>
              <a:rPr lang="fi-FI" i="1" dirty="0" smtClean="0"/>
              <a:t>Onko käsityönopettajalla aikaa tähän?</a:t>
            </a:r>
          </a:p>
          <a:p>
            <a:r>
              <a:rPr lang="fi-FI" dirty="0"/>
              <a:t>Arviointi on myös opettajan itsearvioinnin ja oman työn reflektoinnin väline. Opettajat voivat hyödyntää arvioinnin avulla keräämäänsä informaatiota suunnatakseen toimintaansa ja opetusta oppilaiden tarpeiden mukaisesti</a:t>
            </a:r>
            <a:r>
              <a:rPr lang="fi-FI" dirty="0" smtClean="0"/>
              <a:t>.</a:t>
            </a:r>
          </a:p>
          <a:p>
            <a:r>
              <a:rPr lang="fi-FI" dirty="0"/>
              <a:t>Oppimisen, työskentelyn ja käyttäytymisen arvioinnin sekä palautteen antamisen oppilaille tulee aina perustua opetussuunnitelman perusteissa asetettuihin ja paikallisessa opetussuunnitelmassa tarkennettuihin tavoitteisiin. </a:t>
            </a:r>
          </a:p>
        </p:txBody>
      </p:sp>
    </p:spTree>
    <p:extLst>
      <p:ext uri="{BB962C8B-B14F-4D97-AF65-F5344CB8AC3E}">
        <p14:creationId xmlns:p14="http://schemas.microsoft.com/office/powerpoint/2010/main" xmlns="" val="2524512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864718" y="1052383"/>
            <a:ext cx="9997440" cy="4800600"/>
          </a:xfrm>
        </p:spPr>
        <p:txBody>
          <a:bodyPr>
            <a:normAutofit fontScale="85000" lnSpcReduction="10000"/>
          </a:bodyPr>
          <a:lstStyle/>
          <a:p>
            <a:r>
              <a:rPr lang="fi-FI" dirty="0"/>
              <a:t>Oppimisen arviointi sisältää sekä </a:t>
            </a:r>
            <a:r>
              <a:rPr lang="fi-FI" b="1" dirty="0"/>
              <a:t>opinnoissa edistymisen </a:t>
            </a:r>
            <a:r>
              <a:rPr lang="fi-FI" dirty="0"/>
              <a:t>että </a:t>
            </a:r>
            <a:r>
              <a:rPr lang="fi-FI" b="1" dirty="0"/>
              <a:t>osaamisen tason </a:t>
            </a:r>
            <a:r>
              <a:rPr lang="fi-FI" dirty="0"/>
              <a:t>arviointia ja </a:t>
            </a:r>
            <a:r>
              <a:rPr lang="fi-FI" b="1" dirty="0"/>
              <a:t>palautteen antamista niistä</a:t>
            </a:r>
            <a:r>
              <a:rPr lang="fi-FI" dirty="0"/>
              <a:t>. </a:t>
            </a:r>
            <a:endParaRPr lang="fi-FI" dirty="0" smtClean="0"/>
          </a:p>
          <a:p>
            <a:r>
              <a:rPr lang="fi-FI" dirty="0"/>
              <a:t>Oppilaita ohjataan sekä itsenäisesti että ryhmänä tarkastelemaan edistymistään ja työnsä tuloksia </a:t>
            </a:r>
            <a:r>
              <a:rPr lang="fi-FI" b="1" dirty="0"/>
              <a:t>suhteessa tavoitteisiin </a:t>
            </a:r>
            <a:r>
              <a:rPr lang="fi-FI" dirty="0"/>
              <a:t>ja niihin onnistumisen kriteereihin, </a:t>
            </a:r>
            <a:r>
              <a:rPr lang="fi-FI" b="1" dirty="0"/>
              <a:t>joista on yhdessä keskustellen sovittu työtä aloitettaessa. </a:t>
            </a:r>
            <a:endParaRPr lang="fi-FI" b="1" dirty="0" smtClean="0"/>
          </a:p>
          <a:p>
            <a:r>
              <a:rPr lang="fi-FI" dirty="0"/>
              <a:t>Opintojen aikaisella arvioinnilla tarkoitetaan ennen päättöarviointia toteutettavaa arvioinnin ja palautteen antamisen kokonaisuutta. Sen keskeisenä tehtävänä on ohjata ja kannustaa opiskelua ja tukea oppimista. Oppilaalle ja huoltajalle tulee antaa tietoa opintojen edistymisestä, työskentelystä ja käyttäytymisestä riittävän </a:t>
            </a:r>
            <a:r>
              <a:rPr lang="fi-FI" dirty="0" smtClean="0"/>
              <a:t>usein. </a:t>
            </a:r>
            <a:endParaRPr lang="fi-FI" dirty="0"/>
          </a:p>
        </p:txBody>
      </p:sp>
    </p:spTree>
    <p:extLst>
      <p:ext uri="{BB962C8B-B14F-4D97-AF65-F5344CB8AC3E}">
        <p14:creationId xmlns:p14="http://schemas.microsoft.com/office/powerpoint/2010/main" xmlns="" val="293910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Työryhmätehtävä</a:t>
            </a:r>
            <a:endParaRPr lang="fi-FI" dirty="0"/>
          </a:p>
        </p:txBody>
      </p:sp>
      <p:sp>
        <p:nvSpPr>
          <p:cNvPr id="3" name="Sisällön paikkamerkki 2"/>
          <p:cNvSpPr>
            <a:spLocks noGrp="1"/>
          </p:cNvSpPr>
          <p:nvPr>
            <p:ph sz="half" idx="1"/>
          </p:nvPr>
        </p:nvSpPr>
        <p:spPr/>
        <p:txBody>
          <a:bodyPr>
            <a:normAutofit fontScale="92500" lnSpcReduction="20000"/>
          </a:bodyPr>
          <a:lstStyle/>
          <a:p>
            <a:r>
              <a:rPr lang="fi-FI" dirty="0" smtClean="0"/>
              <a:t>Listaa mielestäsi käsityön opetuksen VIISI tärkeintä asiaa</a:t>
            </a:r>
          </a:p>
          <a:p>
            <a:r>
              <a:rPr lang="fi-FI" dirty="0" smtClean="0"/>
              <a:t>Listaa mielestäsi käsityön VIISI haastavinta asiaa.</a:t>
            </a:r>
          </a:p>
          <a:p>
            <a:r>
              <a:rPr lang="fi-FI" dirty="0" smtClean="0"/>
              <a:t>Vertaa oman koulun työparin kanssa tuloksia.</a:t>
            </a:r>
          </a:p>
          <a:p>
            <a:r>
              <a:rPr lang="fi-FI" dirty="0" smtClean="0"/>
              <a:t>Yhdistäkää näistä 4 tärkeää ja 4 haastavaa asiaa.</a:t>
            </a:r>
          </a:p>
          <a:p>
            <a:r>
              <a:rPr lang="fi-FI" dirty="0" smtClean="0"/>
              <a:t>Keskustele viereisen työparin kanssa samoista asioista. Valitkaa yhdessä 3 tärkeintä ja 3 haastavaa asiaa. Kirjatkaa </a:t>
            </a:r>
            <a:r>
              <a:rPr lang="fi-FI" dirty="0" err="1" smtClean="0"/>
              <a:t>post-iteille</a:t>
            </a:r>
            <a:r>
              <a:rPr lang="fi-FI" dirty="0" smtClean="0"/>
              <a:t> ja tuokaa fläppitaululle.</a:t>
            </a:r>
          </a:p>
          <a:p>
            <a:endParaRPr lang="fi-FI" dirty="0" smtClean="0"/>
          </a:p>
          <a:p>
            <a:endParaRPr lang="fi-FI" dirty="0" smtClean="0"/>
          </a:p>
          <a:p>
            <a:endParaRPr lang="fi-FI" dirty="0"/>
          </a:p>
        </p:txBody>
      </p:sp>
      <p:sp>
        <p:nvSpPr>
          <p:cNvPr id="4" name="Sisällön paikkamerkki 3"/>
          <p:cNvSpPr>
            <a:spLocks noGrp="1"/>
          </p:cNvSpPr>
          <p:nvPr>
            <p:ph sz="half" idx="2"/>
          </p:nvPr>
        </p:nvSpPr>
        <p:spPr/>
        <p:txBody>
          <a:bodyPr>
            <a:normAutofit fontScale="92500" lnSpcReduction="20000"/>
          </a:bodyPr>
          <a:lstStyle/>
          <a:p>
            <a:r>
              <a:rPr lang="fi-FI" dirty="0" smtClean="0"/>
              <a:t>Sisällöt</a:t>
            </a:r>
          </a:p>
          <a:p>
            <a:r>
              <a:rPr lang="fi-FI" dirty="0" smtClean="0">
                <a:hlinkClick r:id="rId2"/>
              </a:rPr>
              <a:t>https://peda.net/opetussuunnitelma/ksops/jyvaskyla/luku15/15-4_oppiaineet/15-4-16_kasityo/7/ksv7</a:t>
            </a:r>
            <a:endParaRPr lang="fi-FI" dirty="0" smtClean="0"/>
          </a:p>
          <a:p>
            <a:endParaRPr lang="fi-FI"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p:cNvSpPr>
            <a:spLocks noGrp="1"/>
          </p:cNvSpPr>
          <p:nvPr>
            <p:ph type="title"/>
          </p:nvPr>
        </p:nvSpPr>
        <p:spPr/>
        <p:txBody>
          <a:bodyPr/>
          <a:lstStyle/>
          <a:p>
            <a:r>
              <a:rPr lang="fi-FI" dirty="0" smtClean="0"/>
              <a:t>Käsityön opetus POPS2014</a:t>
            </a:r>
            <a:endParaRPr lang="fi-FI" dirty="0"/>
          </a:p>
        </p:txBody>
      </p:sp>
      <p:sp>
        <p:nvSpPr>
          <p:cNvPr id="11" name="Sisällön paikkamerkki 10"/>
          <p:cNvSpPr>
            <a:spLocks noGrp="1"/>
          </p:cNvSpPr>
          <p:nvPr>
            <p:ph idx="1"/>
          </p:nvPr>
        </p:nvSpPr>
        <p:spPr/>
        <p:txBody>
          <a:bodyPr>
            <a:normAutofit lnSpcReduction="10000"/>
          </a:bodyPr>
          <a:lstStyle/>
          <a:p>
            <a:r>
              <a:rPr lang="fi-FI" dirty="0" smtClean="0">
                <a:hlinkClick r:id="rId2"/>
              </a:rPr>
              <a:t>https://peda.net/opetussuunnitelma/ksops/jyvaskyla/luku15/15-4_oppiaineet/15-4-16_kasityo</a:t>
            </a:r>
            <a:endParaRPr lang="fi-FI" dirty="0" smtClean="0"/>
          </a:p>
          <a:p>
            <a:r>
              <a:rPr lang="fi-FI" dirty="0" smtClean="0"/>
              <a:t>Kokonaisen käsityöprosessin hallinta</a:t>
            </a:r>
          </a:p>
          <a:p>
            <a:r>
              <a:rPr lang="fi-FI" dirty="0" err="1" smtClean="0"/>
              <a:t>Monimateriaalinen</a:t>
            </a:r>
            <a:r>
              <a:rPr lang="fi-FI" dirty="0" smtClean="0"/>
              <a:t> oppiaine</a:t>
            </a:r>
          </a:p>
          <a:p>
            <a:r>
              <a:rPr lang="fi-FI" dirty="0" smtClean="0"/>
              <a:t>Käsityön merkitys on pitkäjänteisessä ja innovatiivisessa työskentelyprosessissa sekä itsetuntoa vahvistavassa, mielihyvää tuottavassa kokemuksessa.</a:t>
            </a:r>
          </a:p>
          <a:p>
            <a:r>
              <a:rPr lang="fi-FI" dirty="0" smtClean="0"/>
              <a:t>Opetuksessa painotetaan oppilaiden erilaisia kiinnostuksen kohteita ja korostetaan yhteisöllistä toimintaa. </a:t>
            </a:r>
            <a:endParaRPr lang="fi-FI"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KS opetuksen järjestäminen JKL</a:t>
            </a:r>
            <a:endParaRPr lang="fi-FI" dirty="0"/>
          </a:p>
        </p:txBody>
      </p:sp>
      <p:sp>
        <p:nvSpPr>
          <p:cNvPr id="6" name="Sisällön paikkamerkki 5"/>
          <p:cNvSpPr>
            <a:spLocks noGrp="1"/>
          </p:cNvSpPr>
          <p:nvPr>
            <p:ph sz="half" idx="1"/>
          </p:nvPr>
        </p:nvSpPr>
        <p:spPr>
          <a:xfrm>
            <a:off x="6172200" y="1449859"/>
            <a:ext cx="5181600" cy="4727104"/>
          </a:xfrm>
        </p:spPr>
        <p:txBody>
          <a:bodyPr/>
          <a:lstStyle/>
          <a:p>
            <a:r>
              <a:rPr lang="fi-FI" sz="2000" dirty="0" smtClean="0">
                <a:hlinkClick r:id="rId2"/>
              </a:rPr>
              <a:t>https://peda.net/opetussuunnitelma/ksops/jyvaskyla/luku15/15-4_oppiaineet/15-4-16_kasityo</a:t>
            </a:r>
            <a:endParaRPr lang="fi-FI" sz="2000" dirty="0" smtClean="0"/>
          </a:p>
          <a:p>
            <a:r>
              <a:rPr lang="fi-FI" dirty="0" smtClean="0"/>
              <a:t>Työn tekemisen rytmittäminen LV:n aikana eri kouluilla?</a:t>
            </a:r>
          </a:p>
          <a:p>
            <a:r>
              <a:rPr lang="fi-FI" dirty="0" smtClean="0"/>
              <a:t>(Pia ja Markus, Elisa ja Jarno)</a:t>
            </a:r>
          </a:p>
          <a:p>
            <a:endParaRPr lang="fi-FI" dirty="0"/>
          </a:p>
        </p:txBody>
      </p:sp>
      <p:pic>
        <p:nvPicPr>
          <p:cNvPr id="2050" name="Picture 2"/>
          <p:cNvPicPr>
            <a:picLocks noChangeAspect="1" noChangeArrowheads="1"/>
          </p:cNvPicPr>
          <p:nvPr/>
        </p:nvPicPr>
        <p:blipFill>
          <a:blip r:embed="rId3" cstate="print"/>
          <a:srcRect l="30413" t="17411" r="31508" b="7484"/>
          <a:stretch>
            <a:fillRect/>
          </a:stretch>
        </p:blipFill>
        <p:spPr bwMode="auto">
          <a:xfrm>
            <a:off x="752744" y="1414147"/>
            <a:ext cx="4395906" cy="487698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14143" y="274638"/>
            <a:ext cx="3415738" cy="3910184"/>
          </a:xfrm>
        </p:spPr>
        <p:txBody>
          <a:bodyPr>
            <a:normAutofit fontScale="90000"/>
          </a:bodyPr>
          <a:lstStyle/>
          <a:p>
            <a:r>
              <a:rPr lang="fi-FI" dirty="0" smtClean="0"/>
              <a:t>Valinnaisaineet 8 ja 9 luokat</a:t>
            </a:r>
            <a:br>
              <a:rPr lang="fi-FI" dirty="0" smtClean="0"/>
            </a:br>
            <a:r>
              <a:rPr lang="fi-FI" dirty="0" smtClean="0"/>
              <a:t>- </a:t>
            </a:r>
            <a:r>
              <a:rPr lang="fi-FI" sz="1800" dirty="0" err="1" smtClean="0"/>
              <a:t>Tai-tai</a:t>
            </a:r>
            <a:r>
              <a:rPr lang="fi-FI" sz="1800" dirty="0" smtClean="0"/>
              <a:t> valinnat:</a:t>
            </a:r>
            <a:br>
              <a:rPr lang="fi-FI" sz="1800" dirty="0" smtClean="0"/>
            </a:br>
            <a:r>
              <a:rPr lang="fi-FI" sz="1800" dirty="0" smtClean="0">
                <a:hlinkClick r:id="rId2"/>
              </a:rPr>
              <a:t>https://peda.net/opetussuunnitelma/ksops/jyvaskyla/luku12/12-I</a:t>
            </a:r>
            <a:r>
              <a:rPr lang="fi-FI" sz="1800" dirty="0" smtClean="0"/>
              <a:t/>
            </a:r>
            <a:br>
              <a:rPr lang="fi-FI" sz="1800" dirty="0" smtClean="0"/>
            </a:br>
            <a:r>
              <a:rPr lang="fi-FI" sz="1800" dirty="0" smtClean="0"/>
              <a:t/>
            </a:r>
            <a:br>
              <a:rPr lang="fi-FI" sz="1800" dirty="0" smtClean="0"/>
            </a:br>
            <a:r>
              <a:rPr lang="fi-FI" sz="1800" dirty="0" err="1" smtClean="0"/>
              <a:t>-Valinnaiset</a:t>
            </a:r>
            <a:r>
              <a:rPr lang="fi-FI" sz="1800" dirty="0" smtClean="0"/>
              <a:t> aineet: </a:t>
            </a:r>
            <a:r>
              <a:rPr lang="fi-FI" sz="1800" dirty="0" smtClean="0">
                <a:hlinkClick r:id="rId3"/>
              </a:rPr>
              <a:t>https://peda.net/opetussuunnitelma/ksops/jyvaskyla/luku12/12-2</a:t>
            </a:r>
            <a:r>
              <a:rPr lang="fi-FI" dirty="0" smtClean="0"/>
              <a:t/>
            </a:r>
            <a:br>
              <a:rPr lang="fi-FI" dirty="0" smtClean="0"/>
            </a:br>
            <a:endParaRPr lang="fi-FI" dirty="0"/>
          </a:p>
        </p:txBody>
      </p:sp>
      <p:pic>
        <p:nvPicPr>
          <p:cNvPr id="1026" name="Picture 2"/>
          <p:cNvPicPr>
            <a:picLocks noGrp="1" noChangeAspect="1" noChangeArrowheads="1"/>
          </p:cNvPicPr>
          <p:nvPr>
            <p:ph idx="1"/>
          </p:nvPr>
        </p:nvPicPr>
        <p:blipFill>
          <a:blip r:embed="rId4" cstate="print"/>
          <a:srcRect l="29251" t="8682" r="28813" b="15822"/>
          <a:stretch>
            <a:fillRect/>
          </a:stretch>
        </p:blipFill>
        <p:spPr bwMode="auto">
          <a:xfrm>
            <a:off x="5577015" y="115328"/>
            <a:ext cx="6310184" cy="639005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Käsityön opetuksen tavoitteet ja sisällöt JKL</a:t>
            </a:r>
            <a:endParaRPr lang="fi-FI" dirty="0"/>
          </a:p>
        </p:txBody>
      </p:sp>
      <p:sp>
        <p:nvSpPr>
          <p:cNvPr id="3" name="Sisällön paikkamerkki 2"/>
          <p:cNvSpPr>
            <a:spLocks noGrp="1"/>
          </p:cNvSpPr>
          <p:nvPr>
            <p:ph idx="1"/>
          </p:nvPr>
        </p:nvSpPr>
        <p:spPr/>
        <p:txBody>
          <a:bodyPr/>
          <a:lstStyle/>
          <a:p>
            <a:r>
              <a:rPr lang="fi-FI" dirty="0" smtClean="0"/>
              <a:t>JKL KS tavoitteet 7(-9): </a:t>
            </a:r>
            <a:r>
              <a:rPr lang="fi-FI" dirty="0" smtClean="0">
                <a:hlinkClick r:id="rId2"/>
              </a:rPr>
              <a:t>https://peda.net/opetussuunnitelma/ksops/jyvaskyla/luku15/15-4_oppiaineet/15-4-16_kasityo/7/ktv7</a:t>
            </a:r>
            <a:endParaRPr lang="fi-FI" dirty="0" smtClean="0"/>
          </a:p>
          <a:p>
            <a:pPr>
              <a:buNone/>
            </a:pPr>
            <a:endParaRPr lang="fi-FI" dirty="0" smtClean="0"/>
          </a:p>
          <a:p>
            <a:r>
              <a:rPr lang="fi-FI" dirty="0" smtClean="0"/>
              <a:t>JKL KS sisällöt 7(-9): </a:t>
            </a:r>
            <a:r>
              <a:rPr lang="fi-FI" dirty="0" smtClean="0">
                <a:hlinkClick r:id="rId3"/>
              </a:rPr>
              <a:t>https://peda.net/opetussuunnitelma/ksops/jyvaskyla/luku15/15-4_oppiaineet/15-4-16_kasityo/7/ksv7</a:t>
            </a:r>
            <a:endParaRPr lang="fi-FI" dirty="0" smtClean="0"/>
          </a:p>
          <a:p>
            <a:endParaRPr lang="fi-FI"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KS arviointi JKL 2017-&gt;</a:t>
            </a:r>
            <a:endParaRPr lang="fi-FI" dirty="0"/>
          </a:p>
        </p:txBody>
      </p:sp>
      <p:pic>
        <p:nvPicPr>
          <p:cNvPr id="4098" name="Picture 2"/>
          <p:cNvPicPr>
            <a:picLocks noGrp="1" noChangeAspect="1" noChangeArrowheads="1"/>
          </p:cNvPicPr>
          <p:nvPr>
            <p:ph idx="1"/>
          </p:nvPr>
        </p:nvPicPr>
        <p:blipFill>
          <a:blip r:embed="rId2" cstate="print"/>
          <a:srcRect l="23058" t="20898" r="24336" b="30448"/>
          <a:stretch>
            <a:fillRect/>
          </a:stretch>
        </p:blipFill>
        <p:spPr bwMode="auto">
          <a:xfrm>
            <a:off x="840261" y="1419177"/>
            <a:ext cx="9654745" cy="502281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Kokoontumispaikat ja </a:t>
            </a:r>
            <a:r>
              <a:rPr lang="fi-FI" smtClean="0"/>
              <a:t>luento-osuuden pitäjät</a:t>
            </a:r>
            <a:endParaRPr lang="fi-FI" dirty="0"/>
          </a:p>
        </p:txBody>
      </p:sp>
      <p:sp>
        <p:nvSpPr>
          <p:cNvPr id="3" name="Sisällön paikkamerkki 2"/>
          <p:cNvSpPr>
            <a:spLocks noGrp="1"/>
          </p:cNvSpPr>
          <p:nvPr>
            <p:ph idx="1"/>
          </p:nvPr>
        </p:nvSpPr>
        <p:spPr/>
        <p:txBody>
          <a:bodyPr>
            <a:normAutofit lnSpcReduction="10000"/>
          </a:bodyPr>
          <a:lstStyle/>
          <a:p>
            <a:r>
              <a:rPr lang="fi-FI" dirty="0" smtClean="0"/>
              <a:t>Kielet (</a:t>
            </a:r>
            <a:r>
              <a:rPr lang="fi-FI" dirty="0" err="1" smtClean="0"/>
              <a:t>Palokka</a:t>
            </a:r>
            <a:r>
              <a:rPr lang="fi-FI" dirty="0" smtClean="0"/>
              <a:t>) Jorma ja Kaisa, Pia</a:t>
            </a:r>
          </a:p>
          <a:p>
            <a:r>
              <a:rPr lang="fi-FI" dirty="0" smtClean="0"/>
              <a:t>Reaali (Vaajakoski) Katri ja Jarmo</a:t>
            </a:r>
          </a:p>
          <a:p>
            <a:r>
              <a:rPr lang="fi-FI" dirty="0" smtClean="0"/>
              <a:t>Luonnontieteet (</a:t>
            </a:r>
            <a:r>
              <a:rPr lang="fi-FI" dirty="0" err="1" smtClean="0"/>
              <a:t>Mankola</a:t>
            </a:r>
            <a:r>
              <a:rPr lang="fi-FI" dirty="0" smtClean="0"/>
              <a:t>) Laura, Tuija, Riina</a:t>
            </a:r>
          </a:p>
          <a:p>
            <a:r>
              <a:rPr lang="fi-FI" dirty="0" smtClean="0"/>
              <a:t>Erkat (Huhtasuo) työryhmä</a:t>
            </a:r>
          </a:p>
          <a:p>
            <a:r>
              <a:rPr lang="fi-FI" dirty="0" smtClean="0"/>
              <a:t>Taito- ja taideaineet ja opot (Viitaniemi) Tuija Elina, Tiia, Karri, Johnny</a:t>
            </a:r>
          </a:p>
          <a:p>
            <a:r>
              <a:rPr lang="fi-FI" dirty="0" smtClean="0"/>
              <a:t>Luokanopettajat (kouluryhminä tai omalla koululla) Riitta, Jari, Esa/Pipsa</a:t>
            </a:r>
          </a:p>
          <a:p>
            <a:r>
              <a:rPr lang="fi-FI" dirty="0" smtClean="0"/>
              <a:t>Klo 8.30-15.30 (eväsruokailu 30 min.)</a:t>
            </a:r>
          </a:p>
          <a:p>
            <a:endParaRPr lang="fi-FI" dirty="0"/>
          </a:p>
        </p:txBody>
      </p:sp>
    </p:spTree>
    <p:extLst>
      <p:ext uri="{BB962C8B-B14F-4D97-AF65-F5344CB8AC3E}">
        <p14:creationId xmlns:p14="http://schemas.microsoft.com/office/powerpoint/2010/main" xmlns="" val="3479268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23991" t="32263" r="24220" b="40189"/>
          <a:stretch>
            <a:fillRect/>
          </a:stretch>
        </p:blipFill>
        <p:spPr bwMode="auto">
          <a:xfrm>
            <a:off x="652073" y="216436"/>
            <a:ext cx="10509542" cy="314460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l="24449" t="19653" r="24817" b="42019"/>
          <a:stretch>
            <a:fillRect/>
          </a:stretch>
        </p:blipFill>
        <p:spPr bwMode="auto">
          <a:xfrm>
            <a:off x="654416" y="666128"/>
            <a:ext cx="10877775" cy="46225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24082" t="29684" r="25826" b="47319"/>
          <a:stretch>
            <a:fillRect/>
          </a:stretch>
        </p:blipFill>
        <p:spPr bwMode="auto">
          <a:xfrm>
            <a:off x="720017" y="1326368"/>
            <a:ext cx="10781810" cy="278431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24220" t="23486" r="25138" b="13884"/>
          <a:stretch>
            <a:fillRect/>
          </a:stretch>
        </p:blipFill>
        <p:spPr bwMode="auto">
          <a:xfrm>
            <a:off x="1580002" y="337752"/>
            <a:ext cx="8643155" cy="601263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24541" t="32783" r="25963" b="21468"/>
          <a:stretch>
            <a:fillRect/>
          </a:stretch>
        </p:blipFill>
        <p:spPr bwMode="auto">
          <a:xfrm>
            <a:off x="1046962" y="680226"/>
            <a:ext cx="10210459" cy="530868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Käytännön toteutuksia arvioinnista ja </a:t>
            </a:r>
            <a:r>
              <a:rPr lang="fi-FI" dirty="0" err="1" smtClean="0"/>
              <a:t>tvt:stä</a:t>
            </a:r>
            <a:r>
              <a:rPr lang="fi-FI" dirty="0" smtClean="0"/>
              <a:t> </a:t>
            </a:r>
            <a:r>
              <a:rPr lang="fi-FI" dirty="0" err="1" smtClean="0"/>
              <a:t>Pedanetillä</a:t>
            </a:r>
            <a:r>
              <a:rPr lang="fi-FI" dirty="0" smtClean="0"/>
              <a:t>.</a:t>
            </a:r>
            <a:endParaRPr lang="fi-FI" dirty="0"/>
          </a:p>
        </p:txBody>
      </p:sp>
      <p:sp>
        <p:nvSpPr>
          <p:cNvPr id="3" name="Sisällön paikkamerkki 2"/>
          <p:cNvSpPr>
            <a:spLocks noGrp="1"/>
          </p:cNvSpPr>
          <p:nvPr>
            <p:ph sz="half" idx="1"/>
          </p:nvPr>
        </p:nvSpPr>
        <p:spPr/>
        <p:txBody>
          <a:bodyPr>
            <a:normAutofit lnSpcReduction="10000"/>
          </a:bodyPr>
          <a:lstStyle/>
          <a:p>
            <a:r>
              <a:rPr lang="fi-FI" dirty="0" smtClean="0"/>
              <a:t>Yleiset sivustot: </a:t>
            </a:r>
            <a:r>
              <a:rPr lang="fi-FI" dirty="0" smtClean="0">
                <a:hlinkClick r:id="rId2"/>
              </a:rPr>
              <a:t>https://peda.net/jyvaskyla/viitaniemenkoulu/oppiaineet/tekninen-ty%C3%B6</a:t>
            </a:r>
            <a:endParaRPr lang="fi-FI" dirty="0" smtClean="0"/>
          </a:p>
          <a:p>
            <a:r>
              <a:rPr lang="fi-FI" dirty="0" smtClean="0"/>
              <a:t>Opiskelujaksojen tavoitteet:</a:t>
            </a:r>
          </a:p>
          <a:p>
            <a:pPr>
              <a:buNone/>
            </a:pPr>
            <a:r>
              <a:rPr lang="fi-FI" dirty="0" smtClean="0">
                <a:hlinkClick r:id="rId2"/>
              </a:rPr>
              <a:t>	https://peda.net/jyvaskyla/viitaniemenkoulu/oppiaineet/tekninen-ty%C3%B6</a:t>
            </a:r>
            <a:endParaRPr lang="fi-FI" dirty="0" smtClean="0"/>
          </a:p>
          <a:p>
            <a:pPr>
              <a:buNone/>
            </a:pPr>
            <a:endParaRPr lang="fi-FI" dirty="0"/>
          </a:p>
        </p:txBody>
      </p:sp>
      <p:sp>
        <p:nvSpPr>
          <p:cNvPr id="4" name="Sisällön paikkamerkki 3"/>
          <p:cNvSpPr>
            <a:spLocks noGrp="1"/>
          </p:cNvSpPr>
          <p:nvPr>
            <p:ph sz="half" idx="2"/>
          </p:nvPr>
        </p:nvSpPr>
        <p:spPr/>
        <p:txBody>
          <a:bodyPr>
            <a:normAutofit lnSpcReduction="10000"/>
          </a:bodyPr>
          <a:lstStyle/>
          <a:p>
            <a:r>
              <a:rPr lang="fi-FI" dirty="0" smtClean="0"/>
              <a:t>Ryhmäkohtaiset sivut</a:t>
            </a:r>
          </a:p>
          <a:p>
            <a:r>
              <a:rPr lang="fi-FI" dirty="0" smtClean="0"/>
              <a:t>Monipuolinen dokumentointi:</a:t>
            </a:r>
          </a:p>
          <a:p>
            <a:pPr lvl="1"/>
            <a:r>
              <a:rPr lang="fi-FI" dirty="0" smtClean="0"/>
              <a:t>Oppilaiden omat palautuskansiot (kuvakansiot)</a:t>
            </a:r>
          </a:p>
          <a:p>
            <a:pPr lvl="1"/>
            <a:r>
              <a:rPr lang="fi-FI" dirty="0" err="1" smtClean="0"/>
              <a:t>Itsearviointi</a:t>
            </a:r>
            <a:r>
              <a:rPr lang="fi-FI" dirty="0" smtClean="0"/>
              <a:t> (</a:t>
            </a:r>
            <a:r>
              <a:rPr lang="fi-FI" dirty="0" err="1" smtClean="0"/>
              <a:t>pedanetin</a:t>
            </a:r>
            <a:r>
              <a:rPr lang="fi-FI" dirty="0" smtClean="0"/>
              <a:t> lomakkeet)</a:t>
            </a:r>
          </a:p>
          <a:p>
            <a:pPr lvl="1"/>
            <a:r>
              <a:rPr lang="fi-FI" dirty="0" smtClean="0"/>
              <a:t>Työohjeet</a:t>
            </a:r>
          </a:p>
          <a:p>
            <a:pPr lvl="1"/>
            <a:r>
              <a:rPr lang="fi-FI" dirty="0" smtClean="0"/>
              <a:t>Kokeet (</a:t>
            </a:r>
            <a:r>
              <a:rPr lang="fi-FI" dirty="0" err="1" smtClean="0"/>
              <a:t>pedanet</a:t>
            </a:r>
            <a:r>
              <a:rPr lang="fi-FI" dirty="0" smtClean="0"/>
              <a:t> + </a:t>
            </a:r>
            <a:r>
              <a:rPr lang="fi-FI" dirty="0" err="1" smtClean="0"/>
              <a:t>google-forms</a:t>
            </a:r>
            <a:r>
              <a:rPr lang="fi-FI" dirty="0" smtClean="0"/>
              <a:t>)</a:t>
            </a:r>
          </a:p>
          <a:p>
            <a:r>
              <a:rPr lang="fi-FI" dirty="0" smtClean="0"/>
              <a:t>Mitä opettajalle jää ”käteen”? </a:t>
            </a:r>
            <a:r>
              <a:rPr lang="fi-FI" dirty="0" smtClean="0">
                <a:hlinkClick r:id="rId3"/>
              </a:rPr>
              <a:t>https://peda.net/p/hintsati</a:t>
            </a:r>
            <a:endParaRPr lang="fi-FI" dirty="0" smtClean="0"/>
          </a:p>
          <a:p>
            <a:endParaRPr lang="fi-FI"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Projekti-ideoita (</a:t>
            </a:r>
            <a:r>
              <a:rPr lang="fi-FI" dirty="0" err="1" smtClean="0"/>
              <a:t>Learning</a:t>
            </a:r>
            <a:r>
              <a:rPr lang="fi-FI" dirty="0" smtClean="0"/>
              <a:t> Cafe)</a:t>
            </a:r>
            <a:endParaRPr lang="fi-FI" dirty="0"/>
          </a:p>
        </p:txBody>
      </p:sp>
      <p:sp>
        <p:nvSpPr>
          <p:cNvPr id="3" name="Sisällön paikkamerkki 2"/>
          <p:cNvSpPr>
            <a:spLocks noGrp="1"/>
          </p:cNvSpPr>
          <p:nvPr>
            <p:ph sz="half" idx="1"/>
          </p:nvPr>
        </p:nvSpPr>
        <p:spPr/>
        <p:txBody>
          <a:bodyPr/>
          <a:lstStyle/>
          <a:p>
            <a:r>
              <a:rPr lang="fi-FI" dirty="0" smtClean="0"/>
              <a:t>Paluu alun tehtävään: mitä jäi käteen?</a:t>
            </a:r>
          </a:p>
          <a:p>
            <a:r>
              <a:rPr lang="fi-FI" dirty="0" smtClean="0"/>
              <a:t>-&gt; Mieti parisi kanssa yksi projekti, jossa toteutuu mahdollisimman monta käsityön opetuksen tavoitetta.</a:t>
            </a:r>
          </a:p>
          <a:p>
            <a:endParaRPr lang="fi-FI" dirty="0" smtClean="0"/>
          </a:p>
          <a:p>
            <a:endParaRPr lang="fi-FI" dirty="0" smtClean="0"/>
          </a:p>
        </p:txBody>
      </p:sp>
      <p:sp>
        <p:nvSpPr>
          <p:cNvPr id="5122" name="AutoShape 2" descr="Kuvahaun tulos haulle matkamuisto jyväskylästä">
            <a:hlinkClick r:id="rId2"/>
          </p:cNvPr>
          <p:cNvSpPr>
            <a:spLocks noChangeAspect="1" noChangeArrowheads="1"/>
          </p:cNvSpPr>
          <p:nvPr/>
        </p:nvSpPr>
        <p:spPr bwMode="auto">
          <a:xfrm>
            <a:off x="50800" y="-2286000"/>
            <a:ext cx="6724650" cy="4772025"/>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5124" name="AutoShape 4" descr="Kuvahaun tulos haulle matkamuisto jyväskylästä">
            <a:hlinkClick r:id="rId2"/>
          </p:cNvPr>
          <p:cNvSpPr>
            <a:spLocks noChangeAspect="1" noChangeArrowheads="1"/>
          </p:cNvSpPr>
          <p:nvPr/>
        </p:nvSpPr>
        <p:spPr bwMode="auto">
          <a:xfrm>
            <a:off x="50800" y="-2286000"/>
            <a:ext cx="6724650" cy="4772025"/>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5130" name="AutoShape 10" descr="Kuvahaun tulos haulle käsityötä jyväskylästä">
            <a:hlinkClick r:id="rId3"/>
          </p:cNvPr>
          <p:cNvSpPr>
            <a:spLocks noChangeAspect="1" noChangeArrowheads="1"/>
          </p:cNvSpPr>
          <p:nvPr/>
        </p:nvSpPr>
        <p:spPr bwMode="auto">
          <a:xfrm>
            <a:off x="50800" y="-2286000"/>
            <a:ext cx="4800600" cy="4772025"/>
          </a:xfrm>
          <a:prstGeom prst="rect">
            <a:avLst/>
          </a:prstGeom>
          <a:noFill/>
        </p:spPr>
        <p:txBody>
          <a:bodyPr vert="horz" wrap="square" lIns="91440" tIns="45720" rIns="91440" bIns="45720" numCol="1" anchor="t" anchorCtr="0" compatLnSpc="1">
            <a:prstTxWarp prst="textNoShape">
              <a:avLst/>
            </a:prstTxWarp>
          </a:bodyPr>
          <a:lstStyle/>
          <a:p>
            <a:endParaRPr lang="fi-FI"/>
          </a:p>
        </p:txBody>
      </p:sp>
      <p:sp>
        <p:nvSpPr>
          <p:cNvPr id="5132" name="AutoShape 12" descr="Kuvahaun tulos haulle käsityötä jyväskylästä">
            <a:hlinkClick r:id="rId3"/>
          </p:cNvPr>
          <p:cNvSpPr>
            <a:spLocks noChangeAspect="1" noChangeArrowheads="1"/>
          </p:cNvSpPr>
          <p:nvPr/>
        </p:nvSpPr>
        <p:spPr bwMode="auto">
          <a:xfrm>
            <a:off x="50800" y="-2286000"/>
            <a:ext cx="4800600" cy="4772025"/>
          </a:xfrm>
          <a:prstGeom prst="rect">
            <a:avLst/>
          </a:prstGeom>
          <a:noFill/>
        </p:spPr>
        <p:txBody>
          <a:bodyPr vert="horz" wrap="square" lIns="91440" tIns="45720" rIns="91440" bIns="45720" numCol="1" anchor="t" anchorCtr="0" compatLnSpc="1">
            <a:prstTxWarp prst="textNoShape">
              <a:avLst/>
            </a:prstTxWarp>
          </a:bodyPr>
          <a:lstStyle/>
          <a:p>
            <a:endParaRPr lang="fi-FI"/>
          </a:p>
        </p:txBody>
      </p:sp>
      <p:grpSp>
        <p:nvGrpSpPr>
          <p:cNvPr id="14" name="Ryhmä 13"/>
          <p:cNvGrpSpPr/>
          <p:nvPr/>
        </p:nvGrpSpPr>
        <p:grpSpPr>
          <a:xfrm>
            <a:off x="6844699" y="996779"/>
            <a:ext cx="5007478" cy="5303365"/>
            <a:chOff x="6844699" y="996779"/>
            <a:chExt cx="5007478" cy="5303365"/>
          </a:xfrm>
        </p:grpSpPr>
        <p:pic>
          <p:nvPicPr>
            <p:cNvPr id="5126" name="Picture 6" descr="Jyväskylä aiheisen t-paidan kuvitusta."/>
            <p:cNvPicPr>
              <a:picLocks noChangeAspect="1" noChangeArrowheads="1"/>
            </p:cNvPicPr>
            <p:nvPr/>
          </p:nvPicPr>
          <p:blipFill>
            <a:blip r:embed="rId4" cstate="print"/>
            <a:srcRect/>
            <a:stretch>
              <a:fillRect/>
            </a:stretch>
          </p:blipFill>
          <p:spPr bwMode="auto">
            <a:xfrm>
              <a:off x="8952128" y="996779"/>
              <a:ext cx="2542700" cy="1804086"/>
            </a:xfrm>
            <a:prstGeom prst="rect">
              <a:avLst/>
            </a:prstGeom>
            <a:noFill/>
          </p:spPr>
        </p:pic>
        <p:pic>
          <p:nvPicPr>
            <p:cNvPr id="5128" name="Picture 8" descr="Kuvahaun tulos haulle matkamuisto jyväskylästä">
              <a:hlinkClick r:id="rId5"/>
            </p:cNvPr>
            <p:cNvPicPr>
              <a:picLocks noChangeAspect="1" noChangeArrowheads="1"/>
            </p:cNvPicPr>
            <p:nvPr/>
          </p:nvPicPr>
          <p:blipFill>
            <a:blip r:embed="rId6" cstate="print"/>
            <a:srcRect/>
            <a:stretch>
              <a:fillRect/>
            </a:stretch>
          </p:blipFill>
          <p:spPr bwMode="auto">
            <a:xfrm>
              <a:off x="6935315" y="2424476"/>
              <a:ext cx="2381680" cy="1786260"/>
            </a:xfrm>
            <a:prstGeom prst="rect">
              <a:avLst/>
            </a:prstGeom>
            <a:noFill/>
          </p:spPr>
        </p:pic>
        <p:pic>
          <p:nvPicPr>
            <p:cNvPr id="5134" name="Picture 14" descr="Aiheeseen liittyvä kuva">
              <a:hlinkClick r:id="rId7"/>
            </p:cNvPr>
            <p:cNvPicPr>
              <a:picLocks noChangeAspect="1" noChangeArrowheads="1"/>
            </p:cNvPicPr>
            <p:nvPr/>
          </p:nvPicPr>
          <p:blipFill>
            <a:blip r:embed="rId8" cstate="print"/>
            <a:srcRect/>
            <a:stretch>
              <a:fillRect/>
            </a:stretch>
          </p:blipFill>
          <p:spPr bwMode="auto">
            <a:xfrm>
              <a:off x="9480806" y="3599935"/>
              <a:ext cx="2371371" cy="1579863"/>
            </a:xfrm>
            <a:prstGeom prst="rect">
              <a:avLst/>
            </a:prstGeom>
            <a:noFill/>
          </p:spPr>
        </p:pic>
        <p:pic>
          <p:nvPicPr>
            <p:cNvPr id="5136" name="Picture 16" descr="Kuvahaun tulos haulle käsityötä jyväskylästä">
              <a:hlinkClick r:id="rId9"/>
            </p:cNvPr>
            <p:cNvPicPr>
              <a:picLocks noChangeAspect="1" noChangeArrowheads="1"/>
            </p:cNvPicPr>
            <p:nvPr/>
          </p:nvPicPr>
          <p:blipFill>
            <a:blip r:embed="rId10" cstate="print"/>
            <a:srcRect/>
            <a:stretch>
              <a:fillRect/>
            </a:stretch>
          </p:blipFill>
          <p:spPr bwMode="auto">
            <a:xfrm>
              <a:off x="6844699" y="4761470"/>
              <a:ext cx="2533745" cy="1538674"/>
            </a:xfrm>
            <a:prstGeom prst="rect">
              <a:avLst/>
            </a:prstGeom>
            <a:noFill/>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ctrTitle"/>
          </p:nvPr>
        </p:nvSpPr>
        <p:spPr>
          <a:xfrm>
            <a:off x="1885366" y="911833"/>
            <a:ext cx="9875520" cy="1472184"/>
          </a:xfrm>
        </p:spPr>
        <p:txBody>
          <a:bodyPr>
            <a:normAutofit fontScale="90000"/>
          </a:bodyPr>
          <a:lstStyle/>
          <a:p>
            <a:r>
              <a:rPr lang="fi-FI" sz="6700" dirty="0" smtClean="0"/>
              <a:t>Arviointiohjeet</a:t>
            </a:r>
            <a:r>
              <a:rPr lang="fi-FI" sz="4000" dirty="0" smtClean="0"/>
              <a:t/>
            </a:r>
            <a:br>
              <a:rPr lang="fi-FI" sz="4000" dirty="0" smtClean="0"/>
            </a:br>
            <a:r>
              <a:rPr lang="fi-FI" sz="2400" dirty="0" smtClean="0"/>
              <a:t/>
            </a:r>
            <a:br>
              <a:rPr lang="fi-FI" sz="2400" dirty="0" smtClean="0"/>
            </a:br>
            <a:endParaRPr lang="fi-FI" dirty="0"/>
          </a:p>
        </p:txBody>
      </p:sp>
      <p:sp>
        <p:nvSpPr>
          <p:cNvPr id="7" name="Alaotsikko 6"/>
          <p:cNvSpPr>
            <a:spLocks noGrp="1"/>
          </p:cNvSpPr>
          <p:nvPr>
            <p:ph type="subTitle" idx="1"/>
          </p:nvPr>
        </p:nvSpPr>
        <p:spPr>
          <a:xfrm>
            <a:off x="1910080" y="3382302"/>
            <a:ext cx="9875520" cy="1752600"/>
          </a:xfrm>
        </p:spPr>
        <p:txBody>
          <a:bodyPr/>
          <a:lstStyle/>
          <a:p>
            <a:r>
              <a:rPr lang="fi-FI" sz="4400" dirty="0" err="1" smtClean="0"/>
              <a:t>VeSo-päivä</a:t>
            </a:r>
            <a:r>
              <a:rPr lang="fi-FI" sz="4400" dirty="0" smtClean="0"/>
              <a:t> 7.8.17</a:t>
            </a:r>
          </a:p>
          <a:p>
            <a:r>
              <a:rPr lang="fi-FI" sz="4400" dirty="0" smtClean="0"/>
              <a:t>arviointityöryhmä</a:t>
            </a:r>
          </a:p>
          <a:p>
            <a:endParaRPr lang="fi-FI"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Arviointia tehdään</a:t>
            </a:r>
            <a:endParaRPr lang="fi-FI" dirty="0"/>
          </a:p>
        </p:txBody>
      </p:sp>
      <p:sp>
        <p:nvSpPr>
          <p:cNvPr id="3" name="Sisällön paikkamerkki 2"/>
          <p:cNvSpPr>
            <a:spLocks noGrp="1"/>
          </p:cNvSpPr>
          <p:nvPr>
            <p:ph idx="1"/>
          </p:nvPr>
        </p:nvSpPr>
        <p:spPr/>
        <p:txBody>
          <a:bodyPr/>
          <a:lstStyle/>
          <a:p>
            <a:pPr lvl="0"/>
            <a:r>
              <a:rPr lang="fi-FI" dirty="0" smtClean="0"/>
              <a:t>oppilasta varten eli hänen oman oppimisensa edistymisen sekä osaamisensa kuvaamista varten</a:t>
            </a:r>
          </a:p>
          <a:p>
            <a:pPr lvl="0"/>
            <a:r>
              <a:rPr lang="fi-FI" dirty="0" smtClean="0"/>
              <a:t>kodin ja koulun kasvatuskumppanuutta varten</a:t>
            </a:r>
          </a:p>
          <a:p>
            <a:pPr lvl="0"/>
            <a:r>
              <a:rPr lang="fi-FI" dirty="0" smtClean="0"/>
              <a:t>jatko-opintoja varten</a:t>
            </a:r>
          </a:p>
          <a:p>
            <a:pPr lvl="0"/>
            <a:r>
              <a:rPr lang="fi-FI" dirty="0" smtClean="0"/>
              <a:t>oppilaan ja opettajan oikeusturvan vuoksi</a:t>
            </a:r>
          </a:p>
          <a:p>
            <a:endParaRPr lang="fi-FI"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203A18-7C9A-4A5B-AF14-D8236C70C07D}" type="datetime1">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6.8.2017</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Alatunnisteen paikkamerkki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Najat Ouakrim-Soivio (KT, FL)  najat@arviointi.fi  www.arviointi.fi</a:t>
            </a:r>
          </a:p>
        </p:txBody>
      </p:sp>
      <p:sp>
        <p:nvSpPr>
          <p:cNvPr id="7" name="Dian numeron paikkamerkki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75625-DC20-40A6-A8BA-EA919418E799}"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0" name="Taulukko 9"/>
          <p:cNvGraphicFramePr>
            <a:graphicFrameLocks noGrp="1"/>
          </p:cNvGraphicFramePr>
          <p:nvPr>
            <p:extLst/>
          </p:nvPr>
        </p:nvGraphicFramePr>
        <p:xfrm>
          <a:off x="0" y="-1"/>
          <a:ext cx="12191999" cy="7078843"/>
        </p:xfrm>
        <a:graphic>
          <a:graphicData uri="http://schemas.openxmlformats.org/drawingml/2006/table">
            <a:tbl>
              <a:tblPr firstRow="1" firstCol="1" bandRow="1">
                <a:tableStyleId>{00A15C55-8517-42AA-B614-E9B94910E393}</a:tableStyleId>
              </a:tblPr>
              <a:tblGrid>
                <a:gridCol w="3636335">
                  <a:extLst>
                    <a:ext uri="{9D8B030D-6E8A-4147-A177-3AD203B41FA5}">
                      <a16:colId xmlns="" xmlns:a16="http://schemas.microsoft.com/office/drawing/2014/main" val="20000"/>
                    </a:ext>
                  </a:extLst>
                </a:gridCol>
                <a:gridCol w="3582972">
                  <a:extLst>
                    <a:ext uri="{9D8B030D-6E8A-4147-A177-3AD203B41FA5}">
                      <a16:colId xmlns="" xmlns:a16="http://schemas.microsoft.com/office/drawing/2014/main" val="20001"/>
                    </a:ext>
                  </a:extLst>
                </a:gridCol>
                <a:gridCol w="4972692">
                  <a:extLst>
                    <a:ext uri="{9D8B030D-6E8A-4147-A177-3AD203B41FA5}">
                      <a16:colId xmlns="" xmlns:a16="http://schemas.microsoft.com/office/drawing/2014/main" val="20002"/>
                    </a:ext>
                  </a:extLst>
                </a:gridCol>
              </a:tblGrid>
              <a:tr h="488009">
                <a:tc>
                  <a:txBody>
                    <a:bodyPr/>
                    <a:lstStyle/>
                    <a:p>
                      <a:pPr algn="l">
                        <a:lnSpc>
                          <a:spcPct val="115000"/>
                        </a:lnSpc>
                        <a:spcAft>
                          <a:spcPts val="1000"/>
                        </a:spcAft>
                      </a:pPr>
                      <a:r>
                        <a:rPr lang="fi-FI" sz="1400" dirty="0">
                          <a:solidFill>
                            <a:sysClr val="windowText" lastClr="000000"/>
                          </a:solidFill>
                          <a:effectLst/>
                        </a:rPr>
                        <a:t>Oppimiskäsitys</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a:solidFill>
                            <a:sysClr val="windowText" lastClr="000000"/>
                          </a:solidFill>
                          <a:effectLst/>
                        </a:rPr>
                        <a:t>Arvioinnin periaatteet </a:t>
                      </a:r>
                      <a:endParaRPr lang="fi-FI" sz="140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dirty="0">
                          <a:solidFill>
                            <a:sysClr val="windowText" lastClr="000000"/>
                          </a:solidFill>
                          <a:effectLst/>
                        </a:rPr>
                        <a:t>Esimerkki oppimiskäsityksen yhteydestä arviointiin. </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extLst>
                  <a:ext uri="{0D108BD9-81ED-4DB2-BD59-A6C34878D82A}">
                    <a16:rowId xmlns="" xmlns:a16="http://schemas.microsoft.com/office/drawing/2014/main" val="10000"/>
                  </a:ext>
                </a:extLst>
              </a:tr>
              <a:tr h="1093419">
                <a:tc>
                  <a:txBody>
                    <a:bodyPr/>
                    <a:lstStyle/>
                    <a:p>
                      <a:pPr algn="l">
                        <a:lnSpc>
                          <a:spcPct val="115000"/>
                        </a:lnSpc>
                        <a:spcAft>
                          <a:spcPts val="1000"/>
                        </a:spcAft>
                      </a:pPr>
                      <a:r>
                        <a:rPr lang="fi-FI" sz="1400" dirty="0">
                          <a:solidFill>
                            <a:schemeClr val="bg1"/>
                          </a:solidFill>
                          <a:effectLst/>
                        </a:rPr>
                        <a:t>Empiristinen oppimiskäsitys: </a:t>
                      </a:r>
                      <a:r>
                        <a:rPr lang="fi-FI" sz="1400" dirty="0">
                          <a:solidFill>
                            <a:sysClr val="windowText" lastClr="000000"/>
                          </a:solidFill>
                          <a:effectLst/>
                        </a:rPr>
                        <a:t>Oppimisen lähtökohtana ajatus tiedon staattisuudesta. Tieto pysyvää ja oppiminen tasaista.</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dirty="0">
                          <a:solidFill>
                            <a:sysClr val="windowText" lastClr="000000"/>
                          </a:solidFill>
                          <a:effectLst/>
                        </a:rPr>
                        <a:t>Yksilöiden </a:t>
                      </a:r>
                      <a:r>
                        <a:rPr lang="fi-FI" sz="1400" b="1" dirty="0">
                          <a:solidFill>
                            <a:sysClr val="windowText" lastClr="000000"/>
                          </a:solidFill>
                          <a:effectLst/>
                        </a:rPr>
                        <a:t>kyvyt pysyviä,  testein mitattavia </a:t>
                      </a:r>
                      <a:r>
                        <a:rPr lang="fi-FI" sz="1400" dirty="0">
                          <a:solidFill>
                            <a:sysClr val="windowText" lastClr="000000"/>
                          </a:solidFill>
                          <a:effectLst/>
                        </a:rPr>
                        <a:t>ja arvioitavia.</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r>
                        <a:rPr lang="fi-FI" sz="1400" dirty="0">
                          <a:solidFill>
                            <a:sysClr val="windowText" lastClr="000000"/>
                          </a:solidFill>
                          <a:effectLst/>
                        </a:rPr>
                        <a:t>Arviointi  kohdistuu, kuinka hyvin ja täsmällisesti opiskelija pystyy </a:t>
                      </a:r>
                      <a:r>
                        <a:rPr lang="fi-FI" sz="1400" b="1" dirty="0">
                          <a:solidFill>
                            <a:sysClr val="windowText" lastClr="000000"/>
                          </a:solidFill>
                          <a:effectLst/>
                        </a:rPr>
                        <a:t>toistamaan opettajan tarjoamaa tietoa</a:t>
                      </a:r>
                      <a:r>
                        <a:rPr lang="fi-FI" sz="1400" dirty="0">
                          <a:solidFill>
                            <a:sysClr val="windowText" lastClr="000000"/>
                          </a:solidFill>
                          <a:effectLst/>
                        </a:rPr>
                        <a:t>. </a:t>
                      </a:r>
                      <a:endParaRPr lang="fi-FI" sz="1400" dirty="0">
                        <a:solidFill>
                          <a:sysClr val="windowText" lastClr="000000"/>
                        </a:solidFill>
                        <a:effectLst/>
                        <a:latin typeface="Calibri" panose="020F0502020204030204" pitchFamily="34" charset="0"/>
                        <a:ea typeface="Times New Roman" panose="02020603050405020304" pitchFamily="18" charset="0"/>
                      </a:endParaRPr>
                    </a:p>
                  </a:txBody>
                  <a:tcPr marL="48912" marR="48912" marT="0" marB="0"/>
                </a:tc>
                <a:extLst>
                  <a:ext uri="{0D108BD9-81ED-4DB2-BD59-A6C34878D82A}">
                    <a16:rowId xmlns="" xmlns:a16="http://schemas.microsoft.com/office/drawing/2014/main" val="10001"/>
                  </a:ext>
                </a:extLst>
              </a:tr>
              <a:tr h="1245031">
                <a:tc>
                  <a:txBody>
                    <a:bodyPr/>
                    <a:lstStyle/>
                    <a:p>
                      <a:pPr algn="l">
                        <a:lnSpc>
                          <a:spcPct val="115000"/>
                        </a:lnSpc>
                        <a:spcAft>
                          <a:spcPts val="1000"/>
                        </a:spcAft>
                      </a:pPr>
                      <a:r>
                        <a:rPr lang="fi-FI" sz="1400" dirty="0">
                          <a:solidFill>
                            <a:schemeClr val="bg1"/>
                          </a:solidFill>
                          <a:effectLst/>
                        </a:rPr>
                        <a:t>Behavioristinen oppimiskäsitys: </a:t>
                      </a:r>
                      <a:r>
                        <a:rPr lang="fi-FI" sz="1400" dirty="0">
                          <a:solidFill>
                            <a:sysClr val="windowText" lastClr="000000"/>
                          </a:solidFill>
                          <a:effectLst/>
                        </a:rPr>
                        <a:t>Oppiminen käyttäytymisen muutosta. </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b="1" dirty="0">
                          <a:solidFill>
                            <a:sysClr val="windowText" lastClr="000000"/>
                          </a:solidFill>
                          <a:effectLst/>
                        </a:rPr>
                        <a:t>Oppijan suoritusten </a:t>
                      </a:r>
                      <a:r>
                        <a:rPr lang="fi-FI" sz="1400" b="1" baseline="0" dirty="0">
                          <a:solidFill>
                            <a:sysClr val="windowText" lastClr="000000"/>
                          </a:solidFill>
                          <a:effectLst/>
                        </a:rPr>
                        <a:t> mittaaminen.</a:t>
                      </a:r>
                    </a:p>
                    <a:p>
                      <a:pPr algn="l">
                        <a:lnSpc>
                          <a:spcPct val="115000"/>
                        </a:lnSpc>
                        <a:spcAft>
                          <a:spcPts val="1000"/>
                        </a:spcAft>
                      </a:pPr>
                      <a:r>
                        <a:rPr lang="fi-FI" sz="1400" dirty="0">
                          <a:solidFill>
                            <a:sysClr val="windowText" lastClr="000000"/>
                          </a:solidFill>
                          <a:effectLst/>
                        </a:rPr>
                        <a:t>Arvioinnin ja siinä </a:t>
                      </a:r>
                      <a:r>
                        <a:rPr lang="fi-FI" sz="1400" b="1" dirty="0">
                          <a:solidFill>
                            <a:sysClr val="windowText" lastClr="000000"/>
                          </a:solidFill>
                          <a:effectLst/>
                        </a:rPr>
                        <a:t>numeroarvostelun </a:t>
                      </a:r>
                      <a:r>
                        <a:rPr lang="fi-FI" sz="1400" dirty="0">
                          <a:solidFill>
                            <a:sysClr val="windowText" lastClr="000000"/>
                          </a:solidFill>
                          <a:effectLst/>
                        </a:rPr>
                        <a:t>asema oli korostunut.</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dirty="0">
                          <a:solidFill>
                            <a:sysClr val="windowText" lastClr="000000"/>
                          </a:solidFill>
                          <a:effectLst/>
                        </a:rPr>
                        <a:t>Arviointi kohdistuu </a:t>
                      </a:r>
                      <a:r>
                        <a:rPr lang="fi-FI" sz="1400" b="1" dirty="0">
                          <a:solidFill>
                            <a:sysClr val="windowText" lastClr="000000"/>
                          </a:solidFill>
                          <a:effectLst/>
                        </a:rPr>
                        <a:t>tietojen ja taitojen arviointiin</a:t>
                      </a:r>
                      <a:r>
                        <a:rPr lang="fi-FI" sz="1400" dirty="0">
                          <a:solidFill>
                            <a:sysClr val="windowText" lastClr="000000"/>
                          </a:solidFill>
                          <a:effectLst/>
                        </a:rPr>
                        <a:t>, ei esimerkiksi työskentelyyn. </a:t>
                      </a:r>
                    </a:p>
                    <a:p>
                      <a:pPr algn="l">
                        <a:lnSpc>
                          <a:spcPct val="115000"/>
                        </a:lnSpc>
                        <a:spcAft>
                          <a:spcPts val="1000"/>
                        </a:spcAft>
                      </a:pPr>
                      <a:r>
                        <a:rPr lang="fi-FI" sz="1400" dirty="0">
                          <a:solidFill>
                            <a:sysClr val="windowText" lastClr="000000"/>
                          </a:solidFill>
                          <a:effectLst/>
                        </a:rPr>
                        <a:t>Oppimistulos arvioidaan </a:t>
                      </a:r>
                      <a:r>
                        <a:rPr lang="fi-FI" sz="1400" b="1" dirty="0">
                          <a:solidFill>
                            <a:sysClr val="windowText" lastClr="000000"/>
                          </a:solidFill>
                          <a:effectLst/>
                        </a:rPr>
                        <a:t>vertaamalla lopputuotosta lähtötilanteeseen.</a:t>
                      </a:r>
                      <a:endParaRPr lang="fi-FI"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extLst>
                  <a:ext uri="{0D108BD9-81ED-4DB2-BD59-A6C34878D82A}">
                    <a16:rowId xmlns="" xmlns:a16="http://schemas.microsoft.com/office/drawing/2014/main" val="10002"/>
                  </a:ext>
                </a:extLst>
              </a:tr>
              <a:tr h="1406501">
                <a:tc>
                  <a:txBody>
                    <a:bodyPr/>
                    <a:lstStyle/>
                    <a:p>
                      <a:pPr algn="l">
                        <a:lnSpc>
                          <a:spcPct val="115000"/>
                        </a:lnSpc>
                        <a:spcAft>
                          <a:spcPts val="1000"/>
                        </a:spcAft>
                      </a:pPr>
                      <a:r>
                        <a:rPr lang="fi-FI" sz="1400" dirty="0">
                          <a:solidFill>
                            <a:schemeClr val="bg1"/>
                          </a:solidFill>
                          <a:effectLst/>
                        </a:rPr>
                        <a:t>Kognitiivinen oppimiskäsitys: </a:t>
                      </a:r>
                      <a:r>
                        <a:rPr lang="fi-FI" sz="1400" dirty="0">
                          <a:solidFill>
                            <a:sysClr val="windowText" lastClr="000000"/>
                          </a:solidFill>
                          <a:effectLst/>
                        </a:rPr>
                        <a:t>Oppiminen riippuu oppijan aikaisemmista tiedoista, metakognitiivisista taidoista, omasta halusta ponnistella ja hänen käyttämistään oppimisstrategioista.</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dirty="0">
                          <a:solidFill>
                            <a:sysClr val="windowText" lastClr="000000"/>
                          </a:solidFill>
                          <a:effectLst/>
                        </a:rPr>
                        <a:t>Arvioitin kohdistuu </a:t>
                      </a:r>
                      <a:r>
                        <a:rPr lang="fi-FI" sz="1400" b="1" dirty="0">
                          <a:solidFill>
                            <a:sysClr val="windowText" lastClr="000000"/>
                          </a:solidFill>
                          <a:effectLst/>
                        </a:rPr>
                        <a:t>tiedon prosessointiin</a:t>
                      </a:r>
                      <a:r>
                        <a:rPr lang="fi-FI" sz="1400" dirty="0">
                          <a:solidFill>
                            <a:sysClr val="windowText" lastClr="000000"/>
                          </a:solidFill>
                          <a:effectLst/>
                        </a:rPr>
                        <a:t>, oppijan kykyyn </a:t>
                      </a:r>
                      <a:r>
                        <a:rPr lang="fi-FI" sz="1400" b="1" dirty="0">
                          <a:solidFill>
                            <a:sysClr val="windowText" lastClr="000000"/>
                          </a:solidFill>
                          <a:effectLst/>
                        </a:rPr>
                        <a:t>analysoida</a:t>
                      </a:r>
                      <a:r>
                        <a:rPr lang="fi-FI" sz="1400" dirty="0">
                          <a:solidFill>
                            <a:sysClr val="windowText" lastClr="000000"/>
                          </a:solidFill>
                          <a:effectLst/>
                        </a:rPr>
                        <a:t> ja </a:t>
                      </a:r>
                      <a:r>
                        <a:rPr lang="fi-FI" sz="1400" b="1" dirty="0">
                          <a:solidFill>
                            <a:sysClr val="windowText" lastClr="000000"/>
                          </a:solidFill>
                          <a:effectLst/>
                        </a:rPr>
                        <a:t>soveltaa tietoa </a:t>
                      </a:r>
                      <a:r>
                        <a:rPr lang="fi-FI" sz="1400" dirty="0">
                          <a:solidFill>
                            <a:sysClr val="windowText" lastClr="000000"/>
                          </a:solidFill>
                          <a:effectLst/>
                        </a:rPr>
                        <a:t>sekä </a:t>
                      </a:r>
                      <a:r>
                        <a:rPr lang="fi-FI" sz="1400" b="1" dirty="0">
                          <a:solidFill>
                            <a:sysClr val="windowText" lastClr="000000"/>
                          </a:solidFill>
                          <a:effectLst/>
                        </a:rPr>
                        <a:t>oppimisstrategioiden valintaan </a:t>
                      </a:r>
                      <a:r>
                        <a:rPr lang="fi-FI" sz="1400" dirty="0">
                          <a:solidFill>
                            <a:sysClr val="windowText" lastClr="000000"/>
                          </a:solidFill>
                          <a:effectLst/>
                        </a:rPr>
                        <a:t>ja </a:t>
                      </a:r>
                      <a:r>
                        <a:rPr lang="fi-FI" sz="1400" b="1" dirty="0">
                          <a:solidFill>
                            <a:sysClr val="windowText" lastClr="000000"/>
                          </a:solidFill>
                          <a:effectLst/>
                        </a:rPr>
                        <a:t>käyttöön</a:t>
                      </a:r>
                      <a:r>
                        <a:rPr lang="fi-FI" sz="1400" dirty="0">
                          <a:solidFill>
                            <a:sysClr val="windowText" lastClr="000000"/>
                          </a:solidFill>
                          <a:effectLst/>
                        </a:rPr>
                        <a:t>. </a:t>
                      </a:r>
                    </a:p>
                  </a:txBody>
                  <a:tcPr marL="48912" marR="48912" marT="0" marB="0"/>
                </a:tc>
                <a:tc>
                  <a:txBody>
                    <a:bodyPr/>
                    <a:lstStyle/>
                    <a:p>
                      <a:pPr algn="l">
                        <a:lnSpc>
                          <a:spcPct val="115000"/>
                        </a:lnSpc>
                        <a:spcAft>
                          <a:spcPts val="1000"/>
                        </a:spcAft>
                      </a:pPr>
                      <a:r>
                        <a:rPr lang="fi-FI" sz="1400" dirty="0">
                          <a:solidFill>
                            <a:sysClr val="windowText" lastClr="000000"/>
                          </a:solidFill>
                          <a:effectLst/>
                        </a:rPr>
                        <a:t>Arvioinnissa kiinnitettään huomiota oppijan </a:t>
                      </a:r>
                      <a:r>
                        <a:rPr lang="fi-FI" sz="1400" b="1" dirty="0">
                          <a:solidFill>
                            <a:sysClr val="windowText" lastClr="000000"/>
                          </a:solidFill>
                          <a:effectLst/>
                        </a:rPr>
                        <a:t>ongelmaratkaisutaitoihin</a:t>
                      </a:r>
                      <a:r>
                        <a:rPr lang="fi-FI" sz="1400" dirty="0">
                          <a:solidFill>
                            <a:sysClr val="windowText" lastClr="000000"/>
                          </a:solidFill>
                          <a:effectLst/>
                        </a:rPr>
                        <a:t> ja kykyyn </a:t>
                      </a:r>
                      <a:r>
                        <a:rPr lang="fi-FI" sz="1400" b="1" dirty="0">
                          <a:solidFill>
                            <a:sysClr val="windowText" lastClr="000000"/>
                          </a:solidFill>
                          <a:effectLst/>
                        </a:rPr>
                        <a:t>ymmärtää </a:t>
                      </a:r>
                      <a:r>
                        <a:rPr lang="fi-FI" sz="1400" dirty="0">
                          <a:solidFill>
                            <a:sysClr val="windowText" lastClr="000000"/>
                          </a:solidFill>
                          <a:effectLst/>
                        </a:rPr>
                        <a:t>oppimiaan tietoja ja taitoja.  </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extLst>
                  <a:ext uri="{0D108BD9-81ED-4DB2-BD59-A6C34878D82A}">
                    <a16:rowId xmlns="" xmlns:a16="http://schemas.microsoft.com/office/drawing/2014/main" val="10003"/>
                  </a:ext>
                </a:extLst>
              </a:tr>
              <a:tr h="1480820">
                <a:tc>
                  <a:txBody>
                    <a:bodyPr/>
                    <a:lstStyle/>
                    <a:p>
                      <a:pPr algn="l">
                        <a:lnSpc>
                          <a:spcPct val="115000"/>
                        </a:lnSpc>
                        <a:spcAft>
                          <a:spcPts val="1000"/>
                        </a:spcAft>
                      </a:pPr>
                      <a:r>
                        <a:rPr lang="fi-FI" sz="1400" dirty="0">
                          <a:solidFill>
                            <a:schemeClr val="bg1"/>
                          </a:solidFill>
                          <a:effectLst/>
                        </a:rPr>
                        <a:t>Konstruktivistisessa oppimiskäsitys: </a:t>
                      </a:r>
                    </a:p>
                    <a:p>
                      <a:pPr algn="l">
                        <a:lnSpc>
                          <a:spcPct val="115000"/>
                        </a:lnSpc>
                        <a:spcAft>
                          <a:spcPts val="1000"/>
                        </a:spcAft>
                      </a:pPr>
                      <a:r>
                        <a:rPr lang="fi-FI" sz="1400" dirty="0">
                          <a:solidFill>
                            <a:schemeClr val="tx1"/>
                          </a:solidFill>
                          <a:effectLst/>
                        </a:rPr>
                        <a:t>Oppija itse keskiössä. </a:t>
                      </a:r>
                      <a:r>
                        <a:rPr lang="fi-FI" sz="1400" dirty="0">
                          <a:solidFill>
                            <a:sysClr val="windowText" lastClr="000000"/>
                          </a:solidFill>
                          <a:effectLst/>
                        </a:rPr>
                        <a:t>Oppiminen yhteisöllistä ja sosiaaliseen vuorovaikutukseen perustuva prosessi. </a:t>
                      </a:r>
                    </a:p>
                    <a:p>
                      <a:pPr algn="l">
                        <a:lnSpc>
                          <a:spcPct val="115000"/>
                        </a:lnSpc>
                        <a:spcAft>
                          <a:spcPts val="1000"/>
                        </a:spcAft>
                      </a:pPr>
                      <a:r>
                        <a:rPr lang="fi-FI" sz="1400" dirty="0">
                          <a:solidFill>
                            <a:sysClr val="windowText" lastClr="000000"/>
                          </a:solidFill>
                          <a:effectLst/>
                        </a:rPr>
                        <a:t> </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dirty="0">
                          <a:solidFill>
                            <a:sysClr val="windowText" lastClr="000000"/>
                          </a:solidFill>
                          <a:effectLst/>
                        </a:rPr>
                        <a:t>Oppijan </a:t>
                      </a:r>
                      <a:r>
                        <a:rPr lang="fi-FI" sz="1400" b="1" dirty="0">
                          <a:solidFill>
                            <a:sysClr val="windowText" lastClr="000000"/>
                          </a:solidFill>
                          <a:effectLst/>
                        </a:rPr>
                        <a:t>omien kokemusten ja oman toiminnan arviointi keskeisiä. Arvioinnissa kiinnitetään huomiota myös siihen miten opitaan.</a:t>
                      </a:r>
                      <a:endParaRPr lang="fi-FI" sz="14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dirty="0">
                          <a:solidFill>
                            <a:sysClr val="windowText" lastClr="000000"/>
                          </a:solidFill>
                          <a:effectLst/>
                        </a:rPr>
                        <a:t>Oppijan </a:t>
                      </a:r>
                      <a:r>
                        <a:rPr lang="fi-FI" sz="1400" b="1" dirty="0">
                          <a:solidFill>
                            <a:sysClr val="windowText" lastClr="000000"/>
                          </a:solidFill>
                          <a:effectLst/>
                        </a:rPr>
                        <a:t>oma reflektointi ja itsearviointi </a:t>
                      </a:r>
                      <a:r>
                        <a:rPr lang="fi-FI" sz="1400" dirty="0">
                          <a:solidFill>
                            <a:sysClr val="windowText" lastClr="000000"/>
                          </a:solidFill>
                          <a:effectLst/>
                        </a:rPr>
                        <a:t>on tärkeää ja niiden merkitystä </a:t>
                      </a:r>
                      <a:r>
                        <a:rPr lang="fi-FI" sz="1400" b="1" dirty="0">
                          <a:solidFill>
                            <a:sysClr val="windowText" lastClr="000000"/>
                          </a:solidFill>
                          <a:effectLst/>
                        </a:rPr>
                        <a:t>korostetaan osana arviointia</a:t>
                      </a:r>
                      <a:r>
                        <a:rPr lang="fi-FI" sz="1400" dirty="0">
                          <a:solidFill>
                            <a:sysClr val="windowText" lastClr="000000"/>
                          </a:solidFill>
                          <a:effectLst/>
                        </a:rPr>
                        <a:t>. </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extLst>
                  <a:ext uri="{0D108BD9-81ED-4DB2-BD59-A6C34878D82A}">
                    <a16:rowId xmlns="" xmlns:a16="http://schemas.microsoft.com/office/drawing/2014/main" val="10004"/>
                  </a:ext>
                </a:extLst>
              </a:tr>
              <a:tr h="1365063">
                <a:tc>
                  <a:txBody>
                    <a:bodyPr/>
                    <a:lstStyle/>
                    <a:p>
                      <a:pPr algn="l">
                        <a:lnSpc>
                          <a:spcPct val="115000"/>
                        </a:lnSpc>
                        <a:spcAft>
                          <a:spcPts val="1000"/>
                        </a:spcAft>
                      </a:pPr>
                      <a:r>
                        <a:rPr lang="fi-FI" sz="1400" dirty="0">
                          <a:solidFill>
                            <a:schemeClr val="bg1"/>
                          </a:solidFill>
                          <a:effectLst/>
                        </a:rPr>
                        <a:t>Oppijalähtöinen eli autenttinen oppimiskäsitys: </a:t>
                      </a:r>
                      <a:r>
                        <a:rPr lang="fi-FI" sz="1400" dirty="0">
                          <a:solidFill>
                            <a:sysClr val="windowText" lastClr="000000"/>
                          </a:solidFill>
                          <a:effectLst/>
                        </a:rPr>
                        <a:t>Korostaa aktiivisia ja kriittisiä ajattelu- ja tiedonhankintataitoja sekä tiedon soveltamistaitoja. </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dirty="0">
                          <a:solidFill>
                            <a:sysClr val="windowText" lastClr="000000"/>
                          </a:solidFill>
                          <a:effectLst/>
                        </a:rPr>
                        <a:t>Suoritusarviointi korostaa yksilön persoonallista kasvua, kehittymistä ja </a:t>
                      </a:r>
                      <a:r>
                        <a:rPr lang="fi-FI" sz="1400" b="1" dirty="0">
                          <a:solidFill>
                            <a:sysClr val="windowText" lastClr="000000"/>
                          </a:solidFill>
                          <a:effectLst/>
                        </a:rPr>
                        <a:t>itsearviointitaitojen kehittämistä arvioinnin avulla</a:t>
                      </a:r>
                      <a:r>
                        <a:rPr lang="fi-FI" sz="1400" dirty="0">
                          <a:solidFill>
                            <a:sysClr val="windowText" lastClr="000000"/>
                          </a:solidFill>
                          <a:effectLst/>
                        </a:rPr>
                        <a:t>.</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tc>
                  <a:txBody>
                    <a:bodyPr/>
                    <a:lstStyle/>
                    <a:p>
                      <a:pPr algn="l">
                        <a:lnSpc>
                          <a:spcPct val="115000"/>
                        </a:lnSpc>
                        <a:spcAft>
                          <a:spcPts val="1000"/>
                        </a:spcAft>
                      </a:pPr>
                      <a:r>
                        <a:rPr lang="fi-FI" sz="1400" dirty="0">
                          <a:solidFill>
                            <a:sysClr val="windowText" lastClr="000000"/>
                          </a:solidFill>
                          <a:effectLst/>
                        </a:rPr>
                        <a:t>Arvioidaan oppijan kykyä </a:t>
                      </a:r>
                      <a:r>
                        <a:rPr lang="fi-FI" sz="1400" b="1" dirty="0">
                          <a:solidFill>
                            <a:sysClr val="windowText" lastClr="000000"/>
                          </a:solidFill>
                          <a:effectLst/>
                        </a:rPr>
                        <a:t>rakentaa tietoja ja taitoja todellisista elämästä, autenttisista tilanteista tai oppijan ympäristöstä </a:t>
                      </a:r>
                      <a:r>
                        <a:rPr lang="fi-FI" sz="1400" dirty="0">
                          <a:solidFill>
                            <a:sysClr val="windowText" lastClr="000000"/>
                          </a:solidFill>
                          <a:effectLst/>
                        </a:rPr>
                        <a:t>käsin.</a:t>
                      </a:r>
                      <a:endParaRPr lang="fi-FI" sz="14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8912" marR="48912" marT="0" marB="0"/>
                </a:tc>
                <a:extLst>
                  <a:ext uri="{0D108BD9-81ED-4DB2-BD59-A6C34878D82A}">
                    <a16:rowId xmlns="" xmlns:a16="http://schemas.microsoft.com/office/drawing/2014/main" val="10005"/>
                  </a:ext>
                </a:extLst>
              </a:tr>
            </a:tbl>
          </a:graphicData>
        </a:graphic>
      </p:graphicFrame>
    </p:spTree>
    <p:extLst>
      <p:ext uri="{BB962C8B-B14F-4D97-AF65-F5344CB8AC3E}">
        <p14:creationId xmlns="" xmlns:p14="http://schemas.microsoft.com/office/powerpoint/2010/main" val="783302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642551"/>
            <a:ext cx="9144000" cy="1316878"/>
          </a:xfrm>
        </p:spPr>
        <p:txBody>
          <a:bodyPr>
            <a:normAutofit fontScale="90000"/>
          </a:bodyPr>
          <a:lstStyle/>
          <a:p>
            <a:r>
              <a:rPr lang="fi-FI" sz="4400" dirty="0" err="1" smtClean="0"/>
              <a:t>Veso-päivä</a:t>
            </a:r>
            <a:r>
              <a:rPr lang="fi-FI" sz="4400" dirty="0" smtClean="0"/>
              <a:t> 7.8. aineenopettajaosuus,</a:t>
            </a:r>
            <a:br>
              <a:rPr lang="fi-FI" sz="4400" dirty="0" smtClean="0"/>
            </a:br>
            <a:r>
              <a:rPr lang="fi-FI" sz="4400" dirty="0" smtClean="0"/>
              <a:t>aikataulusta</a:t>
            </a:r>
            <a:endParaRPr lang="fi-FI" sz="4400" dirty="0">
              <a:solidFill>
                <a:srgbClr val="FF0000"/>
              </a:solidFill>
            </a:endParaRPr>
          </a:p>
        </p:txBody>
      </p:sp>
      <p:sp>
        <p:nvSpPr>
          <p:cNvPr id="3" name="Alaotsikko 2"/>
          <p:cNvSpPr>
            <a:spLocks noGrp="1"/>
          </p:cNvSpPr>
          <p:nvPr>
            <p:ph type="subTitle" idx="1"/>
          </p:nvPr>
        </p:nvSpPr>
        <p:spPr>
          <a:xfrm>
            <a:off x="1524000" y="1959429"/>
            <a:ext cx="9144000" cy="3958045"/>
          </a:xfrm>
        </p:spPr>
        <p:txBody>
          <a:bodyPr>
            <a:normAutofit fontScale="70000" lnSpcReduction="20000"/>
          </a:bodyPr>
          <a:lstStyle/>
          <a:p>
            <a:pPr marL="342900" indent="-342900">
              <a:buFont typeface="Arial" panose="020B0604020202020204" pitchFamily="34" charset="0"/>
              <a:buChar char="•"/>
            </a:pPr>
            <a:r>
              <a:rPr lang="fi-FI" dirty="0" smtClean="0"/>
              <a:t>15 min. kesäkeskustelua</a:t>
            </a:r>
          </a:p>
          <a:p>
            <a:pPr marL="342900" indent="-342900">
              <a:buFont typeface="Arial" panose="020B0604020202020204" pitchFamily="34" charset="0"/>
              <a:buChar char="•"/>
            </a:pPr>
            <a:r>
              <a:rPr lang="fi-FI" dirty="0" smtClean="0"/>
              <a:t>Oppimiskäsitys 2.3 ja luku 6 arviointi yhteisesti </a:t>
            </a:r>
            <a:r>
              <a:rPr lang="fi-FI" b="1" dirty="0" smtClean="0"/>
              <a:t>kaikkien ryhmien kesken </a:t>
            </a:r>
          </a:p>
          <a:p>
            <a:pPr marL="342900" indent="-342900">
              <a:buFont typeface="Arial" panose="020B0604020202020204" pitchFamily="34" charset="0"/>
              <a:buChar char="•"/>
            </a:pPr>
            <a:r>
              <a:rPr lang="fi-FI" b="1" dirty="0" smtClean="0"/>
              <a:t>Oma oppiaine:</a:t>
            </a:r>
            <a:r>
              <a:rPr lang="fi-FI" dirty="0" smtClean="0"/>
              <a:t> perehtyminen yleisopetuksen lukuihin ja </a:t>
            </a:r>
            <a:r>
              <a:rPr lang="fi-FI" b="1" dirty="0" smtClean="0"/>
              <a:t>oman oppiaineen tavoitteisiin</a:t>
            </a:r>
            <a:r>
              <a:rPr lang="fi-FI" dirty="0" smtClean="0"/>
              <a:t> (erimitalliset tavoitteet: tieto, taito, arvo ja asenne sekä pitkäkestoinen, lyhytkestoinen)</a:t>
            </a:r>
          </a:p>
          <a:p>
            <a:pPr marL="342900" indent="-342900">
              <a:buFont typeface="Arial" panose="020B0604020202020204" pitchFamily="34" charset="0"/>
              <a:buChar char="•"/>
            </a:pPr>
            <a:r>
              <a:rPr lang="fi-FI" dirty="0" smtClean="0"/>
              <a:t>Kuudennen luokan hyvän osaamisen tason sekä 3-6 oppiaineen taulukkoon ja yläkoulun taulukoihin</a:t>
            </a:r>
          </a:p>
          <a:p>
            <a:pPr marL="342900" indent="-342900">
              <a:buFont typeface="Arial" panose="020B0604020202020204" pitchFamily="34" charset="0"/>
              <a:buChar char="•"/>
            </a:pPr>
            <a:r>
              <a:rPr lang="fi-FI" dirty="0" err="1" smtClean="0"/>
              <a:t>Padlet-seinä</a:t>
            </a:r>
            <a:r>
              <a:rPr lang="fi-FI" dirty="0" smtClean="0"/>
              <a:t> (koko ajan käytössä).  Vuosiluokkaryhmittäin tutustutaan </a:t>
            </a:r>
            <a:r>
              <a:rPr lang="fi-FI" dirty="0" err="1" smtClean="0"/>
              <a:t>vuosiluokkaistettuihin</a:t>
            </a:r>
            <a:r>
              <a:rPr lang="fi-FI" dirty="0" smtClean="0"/>
              <a:t> tavoitteisiin (sisältöihin) sekä taitotasotaulukoihin (vrt. </a:t>
            </a:r>
            <a:r>
              <a:rPr lang="fi-FI" dirty="0" err="1" smtClean="0"/>
              <a:t>esim</a:t>
            </a:r>
            <a:r>
              <a:rPr lang="fi-FI" dirty="0" smtClean="0"/>
              <a:t> oppimateriaali)</a:t>
            </a:r>
          </a:p>
          <a:p>
            <a:pPr marL="342900" indent="-342900">
              <a:buFont typeface="Arial" panose="020B0604020202020204" pitchFamily="34" charset="0"/>
              <a:buChar char="•"/>
            </a:pPr>
            <a:r>
              <a:rPr lang="fi-FI" dirty="0" smtClean="0"/>
              <a:t>Tehdään muutamiin kokonaisuuksiin yhteinen suunnitelma (</a:t>
            </a:r>
            <a:r>
              <a:rPr lang="fi-FI" dirty="0" err="1" smtClean="0"/>
              <a:t>Najatin</a:t>
            </a:r>
            <a:r>
              <a:rPr lang="fi-FI" dirty="0" smtClean="0"/>
              <a:t> pohja) ja pohditaan esimerkkien kautta mm. itse- ja vertaisarviointia</a:t>
            </a:r>
          </a:p>
          <a:p>
            <a:pPr marL="342900" indent="-342900">
              <a:buFont typeface="Arial" panose="020B0604020202020204" pitchFamily="34" charset="0"/>
              <a:buChar char="•"/>
            </a:pPr>
            <a:r>
              <a:rPr lang="fi-FI" dirty="0" smtClean="0"/>
              <a:t>Tavoite – toteutus – arviointi (diat)</a:t>
            </a:r>
          </a:p>
          <a:p>
            <a:pPr marL="342900" indent="-342900">
              <a:buFont typeface="Arial" panose="020B0604020202020204" pitchFamily="34" charset="0"/>
              <a:buChar char="•"/>
            </a:pPr>
            <a:r>
              <a:rPr lang="fi-FI" dirty="0" err="1" smtClean="0"/>
              <a:t>Pedanet-työkalu</a:t>
            </a:r>
            <a:r>
              <a:rPr lang="fi-FI" dirty="0" smtClean="0"/>
              <a:t> arviointiin on vielä prosessissa. Lisätietoja esim. Riina Sutinen.</a:t>
            </a:r>
            <a:endParaRPr lang="fi-FI" dirty="0" smtClean="0">
              <a:solidFill>
                <a:srgbClr val="FF0000"/>
              </a:solidFill>
            </a:endParaRPr>
          </a:p>
          <a:p>
            <a:pPr marL="342900" indent="-342900" algn="l">
              <a:buFont typeface="Arial" panose="020B0604020202020204" pitchFamily="34" charset="0"/>
              <a:buChar char="•"/>
            </a:pPr>
            <a:endParaRPr lang="fi-FI" dirty="0" smtClean="0"/>
          </a:p>
          <a:p>
            <a:pPr marL="342900" indent="-342900" algn="l">
              <a:buFont typeface="Arial" panose="020B0604020202020204" pitchFamily="34" charset="0"/>
              <a:buChar char="•"/>
            </a:pPr>
            <a:endParaRPr lang="fi-FI" dirty="0" smtClean="0"/>
          </a:p>
          <a:p>
            <a:pPr algn="l"/>
            <a:endParaRPr lang="fi-FI" dirty="0" smtClean="0"/>
          </a:p>
          <a:p>
            <a:endParaRPr lang="fi-FI" dirty="0" smtClean="0"/>
          </a:p>
          <a:p>
            <a:endParaRPr lang="fi-FI" dirty="0"/>
          </a:p>
        </p:txBody>
      </p:sp>
    </p:spTree>
    <p:extLst>
      <p:ext uri="{BB962C8B-B14F-4D97-AF65-F5344CB8AC3E}">
        <p14:creationId xmlns:p14="http://schemas.microsoft.com/office/powerpoint/2010/main" xmlns="" val="679292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78547" y="1"/>
            <a:ext cx="8473912" cy="992219"/>
          </a:xfrm>
        </p:spPr>
        <p:txBody>
          <a:bodyPr>
            <a:normAutofit fontScale="90000"/>
          </a:bodyPr>
          <a:lstStyle/>
          <a:p>
            <a:r>
              <a:rPr lang="fi-FI" sz="2800" b="1" dirty="0">
                <a:effectLst>
                  <a:outerShdw blurRad="38100" dist="38100" dir="2700000" algn="tl">
                    <a:srgbClr val="000000">
                      <a:alpha val="43137"/>
                    </a:srgbClr>
                  </a:outerShdw>
                </a:effectLst>
              </a:rPr>
              <a:t/>
            </a:r>
            <a:br>
              <a:rPr lang="fi-FI" sz="2800" b="1" dirty="0">
                <a:effectLst>
                  <a:outerShdw blurRad="38100" dist="38100" dir="2700000" algn="tl">
                    <a:srgbClr val="000000">
                      <a:alpha val="43137"/>
                    </a:srgbClr>
                  </a:outerShdw>
                </a:effectLst>
              </a:rPr>
            </a:br>
            <a:r>
              <a:rPr lang="fi-FI" sz="2800" b="1" dirty="0">
                <a:effectLst>
                  <a:outerShdw blurRad="38100" dist="38100" dir="2700000" algn="tl">
                    <a:srgbClr val="000000">
                      <a:alpha val="43137"/>
                    </a:srgbClr>
                  </a:outerShdw>
                </a:effectLst>
              </a:rPr>
              <a:t/>
            </a:r>
            <a:br>
              <a:rPr lang="fi-FI" sz="2800" b="1" dirty="0">
                <a:effectLst>
                  <a:outerShdw blurRad="38100" dist="38100" dir="2700000" algn="tl">
                    <a:srgbClr val="000000">
                      <a:alpha val="43137"/>
                    </a:srgbClr>
                  </a:outerShdw>
                </a:effectLst>
              </a:rPr>
            </a:br>
            <a:r>
              <a:rPr lang="fi-FI" sz="2800" b="1" dirty="0" smtClean="0">
                <a:effectLst>
                  <a:outerShdw blurRad="38100" dist="38100" dir="2700000" algn="tl">
                    <a:srgbClr val="000000">
                      <a:alpha val="43137"/>
                    </a:srgbClr>
                  </a:outerShdw>
                </a:effectLst>
              </a:rPr>
              <a:t> OPETTAJAN ARVIOINTITAIDOT </a:t>
            </a:r>
            <a:r>
              <a:rPr lang="fi-FI" sz="2800" b="1" dirty="0">
                <a:effectLst>
                  <a:outerShdw blurRad="38100" dist="38100" dir="2700000" algn="tl">
                    <a:srgbClr val="000000">
                      <a:alpha val="43137"/>
                    </a:srgbClr>
                  </a:outerShdw>
                </a:effectLst>
              </a:rPr>
              <a:t/>
            </a:r>
            <a:br>
              <a:rPr lang="fi-FI" sz="2800" b="1" dirty="0">
                <a:effectLst>
                  <a:outerShdw blurRad="38100" dist="38100" dir="2700000" algn="tl">
                    <a:srgbClr val="000000">
                      <a:alpha val="43137"/>
                    </a:srgbClr>
                  </a:outerShdw>
                </a:effectLst>
              </a:rPr>
            </a:br>
            <a:r>
              <a:rPr lang="fi-FI" sz="2800" b="1" dirty="0">
                <a:effectLst>
                  <a:outerShdw blurRad="38100" dist="38100" dir="2700000" algn="tl">
                    <a:srgbClr val="000000">
                      <a:alpha val="43137"/>
                    </a:srgbClr>
                  </a:outerShdw>
                </a:effectLst>
              </a:rPr>
              <a:t>OPPIMISEN  JA OSAAMISEN MONIPUOLINEN ARVIOINTI</a:t>
            </a:r>
            <a:br>
              <a:rPr lang="fi-FI" sz="2800" b="1" dirty="0">
                <a:effectLst>
                  <a:outerShdw blurRad="38100" dist="38100" dir="2700000" algn="tl">
                    <a:srgbClr val="000000">
                      <a:alpha val="43137"/>
                    </a:srgbClr>
                  </a:outerShdw>
                </a:effectLst>
              </a:rPr>
            </a:br>
            <a:endParaRPr lang="fi-FI" sz="2800" b="1" dirty="0">
              <a:effectLst>
                <a:outerShdw blurRad="38100" dist="38100" dir="2700000" algn="tl">
                  <a:srgbClr val="000000">
                    <a:alpha val="43137"/>
                  </a:srgbClr>
                </a:outerShdw>
              </a:effectLst>
            </a:endParaRPr>
          </a:p>
        </p:txBody>
      </p:sp>
      <p:sp>
        <p:nvSpPr>
          <p:cNvPr id="4" name="Päivämäärän paikkamerkki 3"/>
          <p:cNvSpPr>
            <a:spLocks noGrp="1"/>
          </p:cNvSpPr>
          <p:nvPr>
            <p:ph type="dt" sz="half" idx="10"/>
          </p:nvPr>
        </p:nvSpPr>
        <p:spPr/>
        <p:txBody>
          <a:bodyPr/>
          <a:lstStyle/>
          <a:p>
            <a:fld id="{48C9F7B3-D8FC-45F1-8DDF-6CB22429DFCE}" type="datetime1">
              <a:rPr lang="fi-FI" smtClean="0"/>
              <a:pPr/>
              <a:t>6.8.2017</a:t>
            </a:fld>
            <a:endParaRPr lang="fi-FI" dirty="0"/>
          </a:p>
        </p:txBody>
      </p:sp>
      <p:sp>
        <p:nvSpPr>
          <p:cNvPr id="6" name="Dian numeron paikkamerkki 5"/>
          <p:cNvSpPr>
            <a:spLocks noGrp="1"/>
          </p:cNvSpPr>
          <p:nvPr>
            <p:ph type="sldNum" sz="quarter" idx="12"/>
          </p:nvPr>
        </p:nvSpPr>
        <p:spPr/>
        <p:txBody>
          <a:bodyPr/>
          <a:lstStyle/>
          <a:p>
            <a:fld id="{6A875625-DC20-40A6-A8BA-EA919418E799}" type="slidenum">
              <a:rPr lang="fi-FI" smtClean="0"/>
              <a:pPr/>
              <a:t>30</a:t>
            </a:fld>
            <a:endParaRPr lang="fi-FI"/>
          </a:p>
        </p:txBody>
      </p:sp>
      <p:sp>
        <p:nvSpPr>
          <p:cNvPr id="9" name="Ellipsi 8"/>
          <p:cNvSpPr/>
          <p:nvPr/>
        </p:nvSpPr>
        <p:spPr>
          <a:xfrm>
            <a:off x="1309512" y="1185734"/>
            <a:ext cx="2788470" cy="2730320"/>
          </a:xfrm>
          <a:prstGeom prst="ellipse">
            <a:avLst/>
          </a:prstGeom>
          <a:noFill/>
          <a:ln>
            <a:solidFill>
              <a:srgbClr val="0070C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rPr>
              <a:t>MITÄ? </a:t>
            </a:r>
          </a:p>
          <a:p>
            <a:pPr algn="ctr"/>
            <a:r>
              <a:rPr lang="fi-FI" sz="1600" b="1" dirty="0">
                <a:solidFill>
                  <a:schemeClr val="tx1"/>
                </a:solidFill>
              </a:rPr>
              <a:t>Teoria/käytäntö</a:t>
            </a:r>
          </a:p>
          <a:p>
            <a:pPr algn="ctr"/>
            <a:r>
              <a:rPr lang="fi-FI" sz="1600" b="1" dirty="0">
                <a:solidFill>
                  <a:schemeClr val="tx1"/>
                </a:solidFill>
              </a:rPr>
              <a:t>prosessi/tulos</a:t>
            </a:r>
          </a:p>
          <a:p>
            <a:pPr algn="ctr"/>
            <a:r>
              <a:rPr lang="fi-FI" sz="1600" b="1" dirty="0">
                <a:solidFill>
                  <a:schemeClr val="tx1"/>
                </a:solidFill>
              </a:rPr>
              <a:t>Esiintyminen/ ryhmätyöskentely…</a:t>
            </a:r>
          </a:p>
          <a:p>
            <a:pPr algn="ctr"/>
            <a:endParaRPr lang="fi-FI" sz="1600" dirty="0">
              <a:solidFill>
                <a:schemeClr val="tx1"/>
              </a:solidFill>
            </a:endParaRPr>
          </a:p>
        </p:txBody>
      </p:sp>
      <p:sp>
        <p:nvSpPr>
          <p:cNvPr id="10" name="Ellipsi 9"/>
          <p:cNvSpPr/>
          <p:nvPr/>
        </p:nvSpPr>
        <p:spPr>
          <a:xfrm>
            <a:off x="4210050" y="1185736"/>
            <a:ext cx="2288802" cy="2536805"/>
          </a:xfrm>
          <a:prstGeom prst="ellipse">
            <a:avLst/>
          </a:prstGeom>
          <a:noFill/>
          <a:ln>
            <a:solidFill>
              <a:srgbClr val="0070C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solidFill>
              </a:rPr>
              <a:t>MIKSI?</a:t>
            </a:r>
          </a:p>
          <a:p>
            <a:pPr algn="ctr"/>
            <a:r>
              <a:rPr lang="fi-FI" sz="1600" b="1" dirty="0">
                <a:solidFill>
                  <a:schemeClr val="tx1"/>
                </a:solidFill>
              </a:rPr>
              <a:t>Motivointi, arvosanan antaminen, palaute, virheiden korjaaminen, suunnan valitseminen, ohjaaminen…</a:t>
            </a:r>
          </a:p>
        </p:txBody>
      </p:sp>
      <p:sp>
        <p:nvSpPr>
          <p:cNvPr id="11" name="Ellipsi 10"/>
          <p:cNvSpPr/>
          <p:nvPr/>
        </p:nvSpPr>
        <p:spPr>
          <a:xfrm>
            <a:off x="6635179" y="1102316"/>
            <a:ext cx="2903931" cy="2582931"/>
          </a:xfrm>
          <a:prstGeom prst="ellipse">
            <a:avLst/>
          </a:prstGeom>
          <a:noFill/>
          <a:ln>
            <a:solidFill>
              <a:srgbClr val="0070C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b="1" dirty="0">
                <a:solidFill>
                  <a:schemeClr val="tx1"/>
                </a:solidFill>
              </a:rPr>
              <a:t>MITEN?</a:t>
            </a:r>
          </a:p>
          <a:p>
            <a:pPr algn="ctr"/>
            <a:r>
              <a:rPr lang="fi-FI" sz="1400" b="1" dirty="0">
                <a:solidFill>
                  <a:schemeClr val="tx1"/>
                </a:solidFill>
              </a:rPr>
              <a:t>Itsearviointi, vertaisarviointi, ryhmäarviointi, kirjallisesti, suullisesti, portfolio, yksilökoe,  muistiinpanot mukaan-koe, esitelmä, esitys…</a:t>
            </a:r>
          </a:p>
        </p:txBody>
      </p:sp>
      <p:sp>
        <p:nvSpPr>
          <p:cNvPr id="12" name="Ellipsi 11"/>
          <p:cNvSpPr/>
          <p:nvPr/>
        </p:nvSpPr>
        <p:spPr>
          <a:xfrm>
            <a:off x="2011830" y="3464557"/>
            <a:ext cx="3139140" cy="2722983"/>
          </a:xfrm>
          <a:prstGeom prst="ellipse">
            <a:avLst/>
          </a:prstGeom>
          <a:noFill/>
          <a:ln>
            <a:solidFill>
              <a:srgbClr val="0070C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solidFill>
              </a:rPr>
              <a:t>KUKA? </a:t>
            </a:r>
          </a:p>
          <a:p>
            <a:pPr algn="ctr"/>
            <a:r>
              <a:rPr lang="fi-FI" sz="1600" b="1" dirty="0">
                <a:solidFill>
                  <a:schemeClr val="tx1"/>
                </a:solidFill>
              </a:rPr>
              <a:t>Opiskelutoveri tai toverit, itse, opettaja, opettajat yhdessä, ryhmä…</a:t>
            </a:r>
          </a:p>
        </p:txBody>
      </p:sp>
      <p:sp>
        <p:nvSpPr>
          <p:cNvPr id="13" name="Ellipsi 12"/>
          <p:cNvSpPr/>
          <p:nvPr/>
        </p:nvSpPr>
        <p:spPr>
          <a:xfrm>
            <a:off x="5076045" y="3473031"/>
            <a:ext cx="3293118" cy="2846025"/>
          </a:xfrm>
          <a:prstGeom prst="ellipse">
            <a:avLst/>
          </a:prstGeom>
          <a:noFill/>
          <a:ln>
            <a:solidFill>
              <a:srgbClr val="0070C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solidFill>
                  <a:schemeClr val="tx1"/>
                </a:solidFill>
              </a:rPr>
              <a:t>MILLOIN?</a:t>
            </a:r>
          </a:p>
          <a:p>
            <a:pPr algn="ctr"/>
            <a:r>
              <a:rPr lang="fi-FI" sz="1600" b="1" dirty="0">
                <a:solidFill>
                  <a:schemeClr val="tx1"/>
                </a:solidFill>
              </a:rPr>
              <a:t>Jatkuvasti oppimiskokonaisuuden aikana, alussa, ennen kokonaisuuden aloittamista, puolivälissä, kokonaisuuden päättyessä, opintokokonaisuuden opiskelun jälkeen…</a:t>
            </a:r>
          </a:p>
          <a:p>
            <a:pPr algn="ctr"/>
            <a:endParaRPr lang="fi-FI" sz="1600" b="1" dirty="0"/>
          </a:p>
        </p:txBody>
      </p:sp>
      <p:sp>
        <p:nvSpPr>
          <p:cNvPr id="3" name="Alatunnisteen paikkamerkki 2"/>
          <p:cNvSpPr>
            <a:spLocks noGrp="1"/>
          </p:cNvSpPr>
          <p:nvPr>
            <p:ph type="ftr" sz="quarter" idx="11"/>
          </p:nvPr>
        </p:nvSpPr>
        <p:spPr/>
        <p:txBody>
          <a:bodyPr/>
          <a:lstStyle/>
          <a:p>
            <a:r>
              <a:rPr lang="fi-FI"/>
              <a:t>Najat Ouakrim-Soivio (KT, FL), najat@arviointi.fi, www.arviointi.fi</a:t>
            </a:r>
            <a:endParaRPr lang="fi-FI" dirty="0"/>
          </a:p>
        </p:txBody>
      </p:sp>
      <p:pic>
        <p:nvPicPr>
          <p:cNvPr id="14" name="Kuva 13"/>
          <p:cNvPicPr>
            <a:picLocks noChangeAspect="1"/>
          </p:cNvPicPr>
          <p:nvPr/>
        </p:nvPicPr>
        <p:blipFill>
          <a:blip r:embed="rId3" cstate="print"/>
          <a:stretch>
            <a:fillRect/>
          </a:stretch>
        </p:blipFill>
        <p:spPr>
          <a:xfrm>
            <a:off x="10727450" y="1"/>
            <a:ext cx="1348857" cy="1688738"/>
          </a:xfrm>
          <a:prstGeom prst="rect">
            <a:avLst/>
          </a:prstGeom>
        </p:spPr>
      </p:pic>
    </p:spTree>
    <p:extLst>
      <p:ext uri="{BB962C8B-B14F-4D97-AF65-F5344CB8AC3E}">
        <p14:creationId xmlns="" xmlns:p14="http://schemas.microsoft.com/office/powerpoint/2010/main" val="127949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äivämäärän paikkamerkki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E61304-51BE-4E8B-8818-66A6745334E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8/6/2017</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Alatunnisteen paikkamerkki 9"/>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Najat Ouakrim-Soivio (KT, FL)  najat@arviointi.fi  www.arviointi.fi</a:t>
            </a:r>
            <a:endParaRPr kumimoji="0" lang="fi-FI"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Dian numeron paikkamerkki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D8CD70-E95A-4518-94F5-8528B0B849B4}" type="slidenum">
              <a:rPr kumimoji="0" lang="fi-FI"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i-FI"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16" name="Taulukko 15"/>
          <p:cNvGraphicFramePr>
            <a:graphicFrameLocks noGrp="1"/>
          </p:cNvGraphicFramePr>
          <p:nvPr>
            <p:extLst/>
          </p:nvPr>
        </p:nvGraphicFramePr>
        <p:xfrm>
          <a:off x="1" y="0"/>
          <a:ext cx="12192001" cy="6858001"/>
        </p:xfrm>
        <a:graphic>
          <a:graphicData uri="http://schemas.openxmlformats.org/drawingml/2006/table">
            <a:tbl>
              <a:tblPr firstRow="1" firstCol="1" bandRow="1">
                <a:tableStyleId>{00A15C55-8517-42AA-B614-E9B94910E393}</a:tableStyleId>
              </a:tblPr>
              <a:tblGrid>
                <a:gridCol w="1519706">
                  <a:extLst>
                    <a:ext uri="{9D8B030D-6E8A-4147-A177-3AD203B41FA5}">
                      <a16:colId xmlns="" xmlns:a16="http://schemas.microsoft.com/office/drawing/2014/main" val="20000"/>
                    </a:ext>
                  </a:extLst>
                </a:gridCol>
                <a:gridCol w="3873058">
                  <a:extLst>
                    <a:ext uri="{9D8B030D-6E8A-4147-A177-3AD203B41FA5}">
                      <a16:colId xmlns="" xmlns:a16="http://schemas.microsoft.com/office/drawing/2014/main" val="20001"/>
                    </a:ext>
                  </a:extLst>
                </a:gridCol>
                <a:gridCol w="3347198">
                  <a:extLst>
                    <a:ext uri="{9D8B030D-6E8A-4147-A177-3AD203B41FA5}">
                      <a16:colId xmlns="" xmlns:a16="http://schemas.microsoft.com/office/drawing/2014/main" val="20002"/>
                    </a:ext>
                  </a:extLst>
                </a:gridCol>
                <a:gridCol w="3452039">
                  <a:extLst>
                    <a:ext uri="{9D8B030D-6E8A-4147-A177-3AD203B41FA5}">
                      <a16:colId xmlns="" xmlns:a16="http://schemas.microsoft.com/office/drawing/2014/main" val="20003"/>
                    </a:ext>
                  </a:extLst>
                </a:gridCol>
              </a:tblGrid>
              <a:tr h="968505">
                <a:tc>
                  <a:txBody>
                    <a:bodyPr/>
                    <a:lstStyle/>
                    <a:p>
                      <a:pPr>
                        <a:lnSpc>
                          <a:spcPct val="107000"/>
                        </a:lnSpc>
                        <a:spcAft>
                          <a:spcPts val="0"/>
                        </a:spcAft>
                      </a:pPr>
                      <a:r>
                        <a:rPr lang="fi-FI" sz="1400" dirty="0">
                          <a:effectLst/>
                        </a:rPr>
                        <a:t> </a:t>
                      </a:r>
                    </a:p>
                    <a:p>
                      <a:pPr>
                        <a:lnSpc>
                          <a:spcPct val="107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400" dirty="0">
                          <a:solidFill>
                            <a:schemeClr val="bg1"/>
                          </a:solidFill>
                          <a:effectLst/>
                        </a:rPr>
                        <a:t>Ennen arviointia= diagnostinen=toteava  arviointi</a:t>
                      </a:r>
                    </a:p>
                    <a:p>
                      <a:pPr>
                        <a:lnSpc>
                          <a:spcPct val="107000"/>
                        </a:lnSpc>
                        <a:spcAft>
                          <a:spcPts val="0"/>
                        </a:spcAft>
                      </a:pPr>
                      <a:r>
                        <a:rPr lang="fi-FI" sz="1400" dirty="0">
                          <a:solidFill>
                            <a:schemeClr val="bg1"/>
                          </a:solidFill>
                          <a:effectLst/>
                        </a:rPr>
                        <a:t>(</a:t>
                      </a:r>
                      <a:r>
                        <a:rPr lang="fi-FI" sz="1400" i="1" dirty="0" err="1">
                          <a:solidFill>
                            <a:schemeClr val="bg1"/>
                          </a:solidFill>
                          <a:effectLst/>
                        </a:rPr>
                        <a:t>preassessment</a:t>
                      </a:r>
                      <a:r>
                        <a:rPr lang="fi-FI" sz="1400" i="1" dirty="0">
                          <a:solidFill>
                            <a:schemeClr val="bg1"/>
                          </a:solidFill>
                          <a:effectLst/>
                        </a:rPr>
                        <a:t>)</a:t>
                      </a:r>
                      <a:endParaRPr lang="fi-FI"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400" b="1" dirty="0">
                          <a:solidFill>
                            <a:schemeClr val="bg1"/>
                          </a:solidFill>
                          <a:effectLst/>
                        </a:rPr>
                        <a:t>Oppimisen arviointi</a:t>
                      </a:r>
                    </a:p>
                    <a:p>
                      <a:pPr>
                        <a:lnSpc>
                          <a:spcPct val="107000"/>
                        </a:lnSpc>
                        <a:spcAft>
                          <a:spcPts val="0"/>
                        </a:spcAft>
                      </a:pPr>
                      <a:r>
                        <a:rPr lang="fi-FI" sz="1400" b="1" dirty="0">
                          <a:solidFill>
                            <a:schemeClr val="bg1"/>
                          </a:solidFill>
                          <a:effectLst/>
                        </a:rPr>
                        <a:t>(</a:t>
                      </a:r>
                      <a:r>
                        <a:rPr lang="fi-FI" sz="1400" b="1" i="1" dirty="0" err="1">
                          <a:solidFill>
                            <a:schemeClr val="bg1"/>
                          </a:solidFill>
                          <a:effectLst/>
                        </a:rPr>
                        <a:t>formative</a:t>
                      </a:r>
                      <a:r>
                        <a:rPr lang="fi-FI" sz="1400" b="1" i="1" dirty="0">
                          <a:solidFill>
                            <a:schemeClr val="bg1"/>
                          </a:solidFill>
                          <a:effectLst/>
                        </a:rPr>
                        <a:t> </a:t>
                      </a:r>
                      <a:r>
                        <a:rPr lang="fi-FI" sz="1400" b="1" i="1" dirty="0" err="1">
                          <a:solidFill>
                            <a:schemeClr val="bg1"/>
                          </a:solidFill>
                          <a:effectLst/>
                        </a:rPr>
                        <a:t>assessment</a:t>
                      </a:r>
                      <a:r>
                        <a:rPr lang="fi-FI" sz="1400" b="1" dirty="0">
                          <a:solidFill>
                            <a:schemeClr val="bg1"/>
                          </a:solidFill>
                          <a:effectLst/>
                        </a:rPr>
                        <a:t>)</a:t>
                      </a:r>
                      <a:endParaRPr lang="fi-FI"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400" dirty="0">
                          <a:solidFill>
                            <a:schemeClr val="bg1"/>
                          </a:solidFill>
                          <a:effectLst/>
                        </a:rPr>
                        <a:t>Osaamisen arviointi (</a:t>
                      </a:r>
                      <a:r>
                        <a:rPr lang="fi-FI" sz="1400" i="1" dirty="0" err="1">
                          <a:solidFill>
                            <a:schemeClr val="bg1"/>
                          </a:solidFill>
                          <a:effectLst/>
                        </a:rPr>
                        <a:t>summative</a:t>
                      </a:r>
                      <a:r>
                        <a:rPr lang="fi-FI" sz="1400" i="1" dirty="0">
                          <a:solidFill>
                            <a:schemeClr val="bg1"/>
                          </a:solidFill>
                          <a:effectLst/>
                        </a:rPr>
                        <a:t>  </a:t>
                      </a:r>
                      <a:r>
                        <a:rPr lang="fi-FI" sz="1400" i="1" dirty="0" err="1">
                          <a:solidFill>
                            <a:schemeClr val="bg1"/>
                          </a:solidFill>
                          <a:effectLst/>
                        </a:rPr>
                        <a:t>assessment</a:t>
                      </a:r>
                      <a:r>
                        <a:rPr lang="fi-FI" sz="1400" dirty="0">
                          <a:solidFill>
                            <a:schemeClr val="bg1"/>
                          </a:solidFill>
                          <a:effectLst/>
                        </a:rPr>
                        <a:t>)</a:t>
                      </a:r>
                      <a:endParaRPr lang="fi-FI"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extLst>
                  <a:ext uri="{0D108BD9-81ED-4DB2-BD59-A6C34878D82A}">
                    <a16:rowId xmlns="" xmlns:a16="http://schemas.microsoft.com/office/drawing/2014/main" val="10000"/>
                  </a:ext>
                </a:extLst>
              </a:tr>
              <a:tr h="622726">
                <a:tc>
                  <a:txBody>
                    <a:bodyPr/>
                    <a:lstStyle/>
                    <a:p>
                      <a:pPr>
                        <a:lnSpc>
                          <a:spcPct val="107000"/>
                        </a:lnSpc>
                        <a:spcAft>
                          <a:spcPts val="0"/>
                        </a:spcAft>
                      </a:pPr>
                      <a:r>
                        <a:rPr lang="fi-FI" sz="1400" dirty="0">
                          <a:solidFill>
                            <a:schemeClr val="bg1"/>
                          </a:solidFill>
                          <a:effectLst/>
                        </a:rPr>
                        <a:t>Milloin?</a:t>
                      </a:r>
                      <a:endParaRPr lang="fi-FI"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b="1" dirty="0">
                          <a:effectLst/>
                        </a:rPr>
                        <a:t>Ennen työskentelyn alkamista.</a:t>
                      </a:r>
                    </a:p>
                    <a:p>
                      <a:pPr>
                        <a:lnSpc>
                          <a:spcPct val="107000"/>
                        </a:lnSpc>
                        <a:spcAft>
                          <a:spcPts val="0"/>
                        </a:spcAft>
                      </a:pPr>
                      <a:r>
                        <a:rPr lang="fi-FI" sz="1200" b="1" dirty="0">
                          <a:effectLst/>
                        </a:rPr>
                        <a:t>Toteaa oppilaan/opiskelijoiden lähtötason </a:t>
                      </a:r>
                    </a:p>
                    <a:p>
                      <a:pPr>
                        <a:lnSpc>
                          <a:spcPct val="107000"/>
                        </a:lnSpc>
                        <a:spcAft>
                          <a:spcPts val="0"/>
                        </a:spcAft>
                      </a:pP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b="1" dirty="0">
                          <a:effectLst/>
                        </a:rPr>
                        <a:t>Työskentelyn aikana</a:t>
                      </a:r>
                      <a:endParaRPr lang="fi-F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dirty="0">
                          <a:effectLst/>
                        </a:rPr>
                        <a:t>T</a:t>
                      </a:r>
                      <a:r>
                        <a:rPr lang="fi-FI" sz="1200" b="1" dirty="0">
                          <a:effectLst/>
                        </a:rPr>
                        <a:t>yöskentelyn päätyttyä</a:t>
                      </a:r>
                      <a:endParaRPr lang="fi-F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extLst>
                  <a:ext uri="{0D108BD9-81ED-4DB2-BD59-A6C34878D82A}">
                    <a16:rowId xmlns="" xmlns:a16="http://schemas.microsoft.com/office/drawing/2014/main" val="10001"/>
                  </a:ext>
                </a:extLst>
              </a:tr>
              <a:tr h="1250026">
                <a:tc>
                  <a:txBody>
                    <a:bodyPr/>
                    <a:lstStyle/>
                    <a:p>
                      <a:pPr>
                        <a:lnSpc>
                          <a:spcPct val="107000"/>
                        </a:lnSpc>
                        <a:spcAft>
                          <a:spcPts val="0"/>
                        </a:spcAft>
                      </a:pPr>
                      <a:r>
                        <a:rPr lang="fi-FI" sz="1400" dirty="0">
                          <a:solidFill>
                            <a:schemeClr val="bg1"/>
                          </a:solidFill>
                          <a:effectLst/>
                        </a:rPr>
                        <a:t>Miksi?</a:t>
                      </a:r>
                      <a:endParaRPr lang="fi-FI"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dirty="0">
                          <a:effectLst/>
                        </a:rPr>
                        <a:t>Jotta:</a:t>
                      </a:r>
                    </a:p>
                    <a:p>
                      <a:pPr marL="171450" indent="-171450">
                        <a:lnSpc>
                          <a:spcPct val="107000"/>
                        </a:lnSpc>
                        <a:spcAft>
                          <a:spcPts val="0"/>
                        </a:spcAft>
                        <a:buFont typeface="Arial" panose="020B0604020202020204" pitchFamily="34" charset="0"/>
                        <a:buChar char="•"/>
                      </a:pPr>
                      <a:r>
                        <a:rPr lang="fi-FI" sz="1200" dirty="0">
                          <a:effectLst/>
                        </a:rPr>
                        <a:t>tiedettäisiin, mitä oppilas</a:t>
                      </a:r>
                      <a:r>
                        <a:rPr lang="fi-FI" sz="1200" baseline="0" dirty="0">
                          <a:effectLst/>
                        </a:rPr>
                        <a:t> </a:t>
                      </a:r>
                      <a:r>
                        <a:rPr lang="fi-FI" sz="1200" dirty="0">
                          <a:effectLst/>
                        </a:rPr>
                        <a:t>osaa.</a:t>
                      </a:r>
                    </a:p>
                    <a:p>
                      <a:pPr marL="171450" indent="-171450">
                        <a:lnSpc>
                          <a:spcPct val="107000"/>
                        </a:lnSpc>
                        <a:spcAft>
                          <a:spcPts val="0"/>
                        </a:spcAft>
                        <a:buFont typeface="Arial" panose="020B0604020202020204" pitchFamily="34" charset="0"/>
                        <a:buChar char="•"/>
                      </a:pPr>
                      <a:r>
                        <a:rPr lang="fi-FI" sz="1200" dirty="0">
                          <a:effectLst/>
                        </a:rPr>
                        <a:t>ohjeet kohdentuisivat oikein jo suunnitteluvaiheessa.</a:t>
                      </a:r>
                    </a:p>
                    <a:p>
                      <a:pPr marL="171450" indent="-171450">
                        <a:lnSpc>
                          <a:spcPct val="107000"/>
                        </a:lnSpc>
                        <a:spcAft>
                          <a:spcPts val="0"/>
                        </a:spcAft>
                        <a:buFont typeface="Arial" panose="020B0604020202020204" pitchFamily="34" charset="0"/>
                        <a:buChar char="•"/>
                      </a:pPr>
                      <a:r>
                        <a:rPr lang="fi-FI" sz="1200" dirty="0">
                          <a:effectLst/>
                        </a:rPr>
                        <a:t>oppilas</a:t>
                      </a:r>
                      <a:r>
                        <a:rPr lang="fi-FI" sz="1200" baseline="0" dirty="0">
                          <a:effectLst/>
                        </a:rPr>
                        <a:t> </a:t>
                      </a:r>
                      <a:r>
                        <a:rPr lang="fi-FI" sz="1200" dirty="0">
                          <a:effectLst/>
                        </a:rPr>
                        <a:t>huomaa, että arvostat hänen aiempaa osaamistaan.</a:t>
                      </a:r>
                    </a:p>
                  </a:txBody>
                  <a:tcPr marL="39168" marR="39168" marT="0" marB="0"/>
                </a:tc>
                <a:tc>
                  <a:txBody>
                    <a:bodyPr/>
                    <a:lstStyle/>
                    <a:p>
                      <a:pPr>
                        <a:lnSpc>
                          <a:spcPct val="107000"/>
                        </a:lnSpc>
                        <a:spcAft>
                          <a:spcPts val="0"/>
                        </a:spcAft>
                      </a:pPr>
                      <a:r>
                        <a:rPr lang="fi-FI" sz="1200" dirty="0">
                          <a:effectLst/>
                        </a:rPr>
                        <a:t>Jatkuva palautteen antaminen.</a:t>
                      </a:r>
                    </a:p>
                    <a:p>
                      <a:pPr>
                        <a:lnSpc>
                          <a:spcPct val="107000"/>
                        </a:lnSpc>
                        <a:spcAft>
                          <a:spcPts val="0"/>
                        </a:spcAft>
                      </a:pPr>
                      <a:r>
                        <a:rPr lang="fi-FI" sz="1200" dirty="0">
                          <a:effectLst/>
                        </a:rPr>
                        <a:t>Seurataan</a:t>
                      </a:r>
                      <a:r>
                        <a:rPr lang="fi-FI" sz="1200" baseline="0" dirty="0">
                          <a:effectLst/>
                        </a:rPr>
                        <a:t> </a:t>
                      </a:r>
                      <a:r>
                        <a:rPr lang="fi-FI" sz="1200" dirty="0">
                          <a:effectLst/>
                        </a:rPr>
                        <a:t>oppimisprosessin ajan, miten oppiminen edistyy.</a:t>
                      </a:r>
                    </a:p>
                    <a:p>
                      <a:pPr>
                        <a:lnSpc>
                          <a:spcPct val="107000"/>
                        </a:lnSpc>
                        <a:spcAft>
                          <a:spcPts val="0"/>
                        </a:spcAft>
                      </a:pPr>
                      <a:r>
                        <a:rPr lang="fi-FI" sz="1200" dirty="0">
                          <a:effectLst/>
                        </a:rPr>
                        <a:t>Antaa mahdollisuuden tarkistaa </a:t>
                      </a:r>
                      <a:r>
                        <a:rPr lang="fi-FI" sz="1200" baseline="0" dirty="0">
                          <a:effectLst/>
                        </a:rPr>
                        <a:t> oppilaan </a:t>
                      </a:r>
                      <a:r>
                        <a:rPr lang="fi-FI" sz="1200" dirty="0">
                          <a:effectLst/>
                        </a:rPr>
                        <a:t>ja/tai opetusryhmän työskentelyä.</a:t>
                      </a:r>
                      <a:r>
                        <a:rPr lang="fi-FI" sz="1200" baseline="0" dirty="0">
                          <a:effectLst/>
                        </a:rPr>
                        <a:t>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dirty="0">
                          <a:effectLst/>
                        </a:rPr>
                        <a:t>Tehdä näkyväksi, mitä o</a:t>
                      </a:r>
                      <a:r>
                        <a:rPr lang="fi-FI" sz="1200" baseline="0" dirty="0">
                          <a:effectLst/>
                        </a:rPr>
                        <a:t>ppilas </a:t>
                      </a:r>
                      <a:r>
                        <a:rPr lang="fi-FI" sz="1200" dirty="0">
                          <a:effectLst/>
                        </a:rPr>
                        <a:t>on oppinut.</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extLst>
                  <a:ext uri="{0D108BD9-81ED-4DB2-BD59-A6C34878D82A}">
                    <a16:rowId xmlns="" xmlns:a16="http://schemas.microsoft.com/office/drawing/2014/main" val="10002"/>
                  </a:ext>
                </a:extLst>
              </a:tr>
              <a:tr h="2650018">
                <a:tc>
                  <a:txBody>
                    <a:bodyPr/>
                    <a:lstStyle/>
                    <a:p>
                      <a:pPr>
                        <a:lnSpc>
                          <a:spcPct val="107000"/>
                        </a:lnSpc>
                        <a:spcAft>
                          <a:spcPts val="0"/>
                        </a:spcAft>
                      </a:pPr>
                      <a:r>
                        <a:rPr lang="fi-FI" sz="1400" dirty="0">
                          <a:solidFill>
                            <a:schemeClr val="bg1"/>
                          </a:solidFill>
                          <a:effectLst/>
                        </a:rPr>
                        <a:t>Miten?</a:t>
                      </a:r>
                      <a:endParaRPr lang="fi-FI"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dirty="0">
                          <a:effectLst/>
                        </a:rPr>
                        <a:t>Niin, että:</a:t>
                      </a:r>
                    </a:p>
                    <a:p>
                      <a:pPr marL="171450" indent="-171450">
                        <a:lnSpc>
                          <a:spcPct val="107000"/>
                        </a:lnSpc>
                        <a:spcAft>
                          <a:spcPts val="0"/>
                        </a:spcAft>
                        <a:buFont typeface="Arial" panose="020B0604020202020204" pitchFamily="34" charset="0"/>
                        <a:buChar char="•"/>
                      </a:pPr>
                      <a:r>
                        <a:rPr lang="fi-FI" sz="1200" dirty="0">
                          <a:effectLst/>
                        </a:rPr>
                        <a:t>sopii yhteen asetettavien</a:t>
                      </a:r>
                      <a:r>
                        <a:rPr lang="fi-FI" sz="1200" baseline="0" dirty="0">
                          <a:effectLst/>
                        </a:rPr>
                        <a:t> </a:t>
                      </a:r>
                      <a:r>
                        <a:rPr lang="fi-FI" sz="1200" dirty="0">
                          <a:effectLst/>
                        </a:rPr>
                        <a:t>tavoitteiden kanssa.</a:t>
                      </a:r>
                    </a:p>
                    <a:p>
                      <a:pPr marL="171450" indent="-171450">
                        <a:lnSpc>
                          <a:spcPct val="107000"/>
                        </a:lnSpc>
                        <a:spcAft>
                          <a:spcPts val="0"/>
                        </a:spcAft>
                        <a:buFont typeface="Arial" panose="020B0604020202020204" pitchFamily="34" charset="0"/>
                        <a:buChar char="•"/>
                      </a:pPr>
                      <a:r>
                        <a:rPr lang="fi-FI" sz="1200" dirty="0">
                          <a:effectLst/>
                        </a:rPr>
                        <a:t> ei tarvitse tehdä kirjallisesti.</a:t>
                      </a:r>
                    </a:p>
                    <a:p>
                      <a:pPr marL="171450" indent="-171450">
                        <a:lnSpc>
                          <a:spcPct val="107000"/>
                        </a:lnSpc>
                        <a:spcAft>
                          <a:spcPts val="0"/>
                        </a:spcAft>
                        <a:buFont typeface="Arial" panose="020B0604020202020204" pitchFamily="34" charset="0"/>
                        <a:buChar char="•"/>
                      </a:pPr>
                      <a:r>
                        <a:rPr lang="fi-FI" sz="1200" dirty="0">
                          <a:effectLst/>
                        </a:rPr>
                        <a:t>antaa oppilaalle</a:t>
                      </a:r>
                      <a:r>
                        <a:rPr lang="fi-FI" sz="1200" baseline="0" dirty="0">
                          <a:effectLst/>
                        </a:rPr>
                        <a:t> </a:t>
                      </a:r>
                      <a:r>
                        <a:rPr lang="fi-FI" sz="1200" dirty="0">
                          <a:effectLst/>
                        </a:rPr>
                        <a:t> mahdollisuuden osoittaa osaamistaan monella eri tavalla.</a:t>
                      </a:r>
                    </a:p>
                    <a:p>
                      <a:pPr marL="171450" indent="-171450">
                        <a:lnSpc>
                          <a:spcPct val="107000"/>
                        </a:lnSpc>
                        <a:spcAft>
                          <a:spcPts val="0"/>
                        </a:spcAft>
                        <a:buFont typeface="Arial" panose="020B0604020202020204" pitchFamily="34" charset="0"/>
                        <a:buChar char="•"/>
                      </a:pPr>
                      <a:r>
                        <a:rPr lang="fi-FI" sz="1200" dirty="0">
                          <a:effectLst/>
                        </a:rPr>
                        <a:t>arvioidaan</a:t>
                      </a:r>
                      <a:r>
                        <a:rPr lang="fi-FI" sz="1200" baseline="0" dirty="0">
                          <a:effectLst/>
                        </a:rPr>
                        <a:t> </a:t>
                      </a:r>
                      <a:r>
                        <a:rPr lang="fi-FI" sz="1200" dirty="0">
                          <a:effectLst/>
                        </a:rPr>
                        <a:t>vain yhtä asiaa kerrallaan.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dirty="0">
                          <a:effectLst/>
                        </a:rPr>
                        <a:t>Esimerkiksi:</a:t>
                      </a:r>
                    </a:p>
                    <a:p>
                      <a:pPr marL="171450" indent="-171450">
                        <a:lnSpc>
                          <a:spcPct val="107000"/>
                        </a:lnSpc>
                        <a:spcAft>
                          <a:spcPts val="0"/>
                        </a:spcAft>
                        <a:buFont typeface="Arial" panose="020B0604020202020204" pitchFamily="34" charset="0"/>
                        <a:buChar char="•"/>
                      </a:pPr>
                      <a:r>
                        <a:rPr lang="fi-FI" sz="1200" dirty="0">
                          <a:effectLst/>
                        </a:rPr>
                        <a:t>tarkistuslistat,</a:t>
                      </a:r>
                    </a:p>
                    <a:p>
                      <a:pPr marL="171450" indent="-171450">
                        <a:lnSpc>
                          <a:spcPct val="107000"/>
                        </a:lnSpc>
                        <a:spcAft>
                          <a:spcPts val="0"/>
                        </a:spcAft>
                        <a:buFont typeface="Arial" panose="020B0604020202020204" pitchFamily="34" charset="0"/>
                        <a:buChar char="•"/>
                      </a:pPr>
                      <a:r>
                        <a:rPr lang="fi-FI" sz="1200" dirty="0">
                          <a:effectLst/>
                        </a:rPr>
                        <a:t>oppimispäiväkirjat,</a:t>
                      </a:r>
                    </a:p>
                    <a:p>
                      <a:pPr marL="171450" indent="-171450">
                        <a:lnSpc>
                          <a:spcPct val="107000"/>
                        </a:lnSpc>
                        <a:spcAft>
                          <a:spcPts val="0"/>
                        </a:spcAft>
                        <a:buFont typeface="Arial" panose="020B0604020202020204" pitchFamily="34" charset="0"/>
                        <a:buChar char="•"/>
                      </a:pPr>
                      <a:r>
                        <a:rPr lang="fi-FI" sz="1200" dirty="0">
                          <a:effectLst/>
                        </a:rPr>
                        <a:t>itsenäisesti tarkistettavat tehtävät,</a:t>
                      </a:r>
                    </a:p>
                    <a:p>
                      <a:pPr marL="171450" indent="-171450">
                        <a:lnSpc>
                          <a:spcPct val="107000"/>
                        </a:lnSpc>
                        <a:spcAft>
                          <a:spcPts val="0"/>
                        </a:spcAft>
                        <a:buFont typeface="Arial" panose="020B0604020202020204" pitchFamily="34" charset="0"/>
                        <a:buChar char="•"/>
                      </a:pPr>
                      <a:r>
                        <a:rPr lang="fi-FI" sz="1200" dirty="0">
                          <a:effectLst/>
                        </a:rPr>
                        <a:t>oppilaiden vastaukset,</a:t>
                      </a:r>
                    </a:p>
                    <a:p>
                      <a:pPr marL="171450" indent="-171450">
                        <a:lnSpc>
                          <a:spcPct val="107000"/>
                        </a:lnSpc>
                        <a:spcAft>
                          <a:spcPts val="0"/>
                        </a:spcAft>
                        <a:buFont typeface="Arial" panose="020B0604020202020204" pitchFamily="34" charset="0"/>
                        <a:buChar char="•"/>
                      </a:pPr>
                      <a:r>
                        <a:rPr lang="fi-FI" sz="1200" dirty="0">
                          <a:effectLst/>
                        </a:rPr>
                        <a:t>yhteenvedot, kysymysten laatiminen,</a:t>
                      </a:r>
                    </a:p>
                    <a:p>
                      <a:pPr marL="171450" indent="-171450">
                        <a:lnSpc>
                          <a:spcPct val="107000"/>
                        </a:lnSpc>
                        <a:spcAft>
                          <a:spcPts val="0"/>
                        </a:spcAft>
                        <a:buFont typeface="Arial" panose="020B0604020202020204" pitchFamily="34" charset="0"/>
                        <a:buChar char="•"/>
                      </a:pPr>
                      <a:r>
                        <a:rPr lang="fi-FI" sz="1200" dirty="0">
                          <a:effectLst/>
                        </a:rPr>
                        <a:t>reflektiot oppimisesta,</a:t>
                      </a:r>
                    </a:p>
                    <a:p>
                      <a:pPr marL="171450" indent="-171450">
                        <a:lnSpc>
                          <a:spcPct val="107000"/>
                        </a:lnSpc>
                        <a:spcAft>
                          <a:spcPts val="0"/>
                        </a:spcAft>
                        <a:buFont typeface="Arial" panose="020B0604020202020204" pitchFamily="34" charset="0"/>
                        <a:buChar char="•"/>
                      </a:pPr>
                      <a:r>
                        <a:rPr lang="fi-FI" sz="1200" dirty="0">
                          <a:effectLst/>
                        </a:rPr>
                        <a:t>projekti, kädennosto/ liikennevalot oppimisesta…</a:t>
                      </a:r>
                    </a:p>
                    <a:p>
                      <a:pPr>
                        <a:lnSpc>
                          <a:spcPct val="107000"/>
                        </a:lnSpc>
                        <a:spcAft>
                          <a:spcPts val="0"/>
                        </a:spcAft>
                      </a:pPr>
                      <a:endParaRPr lang="fi-FI" sz="1200" dirty="0">
                        <a:effectLst/>
                      </a:endParaRPr>
                    </a:p>
                    <a:p>
                      <a:pPr>
                        <a:lnSpc>
                          <a:spcPct val="107000"/>
                        </a:lnSpc>
                        <a:spcAft>
                          <a:spcPts val="0"/>
                        </a:spcAft>
                      </a:pPr>
                      <a:r>
                        <a:rPr lang="fi-FI" sz="1200" b="1" dirty="0">
                          <a:effectLst/>
                        </a:rPr>
                        <a:t>HUOM! Mikään ylläolevista ei tarvitse olla kirjallinen/ Voidaan toteuttaa oppimisalustalla/ Tulee kohdistua oppimisprosessiin!</a:t>
                      </a:r>
                      <a:endParaRPr lang="fi-FI"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b="1" dirty="0">
                          <a:effectLst/>
                        </a:rPr>
                        <a:t>Täytyy sopia yhteen tavoitteiden, sisältöjen ja opetusmenetelmien kanssa.</a:t>
                      </a:r>
                    </a:p>
                    <a:p>
                      <a:pPr>
                        <a:lnSpc>
                          <a:spcPct val="107000"/>
                        </a:lnSpc>
                        <a:spcAft>
                          <a:spcPts val="0"/>
                        </a:spcAft>
                      </a:pPr>
                      <a:endParaRPr lang="fi-FI" sz="1200" dirty="0">
                        <a:effectLst/>
                      </a:endParaRPr>
                    </a:p>
                    <a:p>
                      <a:pPr>
                        <a:lnSpc>
                          <a:spcPct val="107000"/>
                        </a:lnSpc>
                        <a:spcAft>
                          <a:spcPts val="0"/>
                        </a:spcAft>
                      </a:pPr>
                      <a:r>
                        <a:rPr lang="fi-FI" sz="1200" dirty="0">
                          <a:effectLst/>
                        </a:rPr>
                        <a:t>Voi olla suullista tai kirjallista.</a:t>
                      </a:r>
                    </a:p>
                    <a:p>
                      <a:pPr>
                        <a:lnSpc>
                          <a:spcPct val="107000"/>
                        </a:lnSpc>
                        <a:spcAft>
                          <a:spcPts val="0"/>
                        </a:spcAft>
                      </a:pPr>
                      <a:r>
                        <a:rPr lang="fi-FI" sz="1200" dirty="0">
                          <a:effectLst/>
                        </a:rPr>
                        <a:t>Voidaan toteuttaa yksilöllisesti tai ryhmässä.</a:t>
                      </a:r>
                    </a:p>
                    <a:p>
                      <a:pPr>
                        <a:lnSpc>
                          <a:spcPct val="107000"/>
                        </a:lnSpc>
                        <a:spcAft>
                          <a:spcPts val="0"/>
                        </a:spcAft>
                      </a:pPr>
                      <a:r>
                        <a:rPr lang="fi-FI" sz="1200" dirty="0">
                          <a:effectLst/>
                        </a:rPr>
                        <a:t>Voidaan tarvittaessa eriyttää opiskelijan (</a:t>
                      </a:r>
                      <a:r>
                        <a:rPr lang="fi-FI" sz="1200" dirty="0" err="1">
                          <a:effectLst/>
                        </a:rPr>
                        <a:t>erityis</a:t>
                      </a:r>
                      <a:r>
                        <a:rPr lang="fi-FI" sz="1200" dirty="0">
                          <a:effectLst/>
                        </a:rPr>
                        <a:t>)tarpeet huomioon ottaen.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extLst>
                  <a:ext uri="{0D108BD9-81ED-4DB2-BD59-A6C34878D82A}">
                    <a16:rowId xmlns="" xmlns:a16="http://schemas.microsoft.com/office/drawing/2014/main" val="10003"/>
                  </a:ext>
                </a:extLst>
              </a:tr>
              <a:tr h="1366726">
                <a:tc>
                  <a:txBody>
                    <a:bodyPr/>
                    <a:lstStyle/>
                    <a:p>
                      <a:pPr>
                        <a:lnSpc>
                          <a:spcPct val="107000"/>
                        </a:lnSpc>
                        <a:spcAft>
                          <a:spcPts val="0"/>
                        </a:spcAft>
                      </a:pPr>
                      <a:r>
                        <a:rPr lang="fi-FI" sz="1400" dirty="0">
                          <a:solidFill>
                            <a:schemeClr val="bg1"/>
                          </a:solidFill>
                          <a:effectLst/>
                        </a:rPr>
                        <a:t>Mitä muuta?</a:t>
                      </a:r>
                      <a:endParaRPr lang="fi-FI"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dirty="0">
                          <a:effectLst/>
                        </a:rPr>
                        <a:t>Antaa mahdollisuuden havaita, mitä ei enää tarvitse opettaa (=oppilaat</a:t>
                      </a:r>
                      <a:r>
                        <a:rPr lang="fi-FI" sz="1200" baseline="0" dirty="0">
                          <a:effectLst/>
                        </a:rPr>
                        <a:t> </a:t>
                      </a:r>
                      <a:r>
                        <a:rPr lang="fi-FI" sz="1200" dirty="0">
                          <a:effectLst/>
                        </a:rPr>
                        <a:t>osaavat jo).</a:t>
                      </a:r>
                    </a:p>
                    <a:p>
                      <a:pPr>
                        <a:lnSpc>
                          <a:spcPct val="107000"/>
                        </a:lnSpc>
                        <a:spcAft>
                          <a:spcPts val="0"/>
                        </a:spcAft>
                      </a:pPr>
                      <a:r>
                        <a:rPr lang="fi-FI" sz="1200" dirty="0">
                          <a:effectLst/>
                        </a:rPr>
                        <a:t>Suunnitellaan</a:t>
                      </a:r>
                      <a:r>
                        <a:rPr lang="fi-FI" sz="1200" baseline="0" dirty="0">
                          <a:effectLst/>
                        </a:rPr>
                        <a:t> </a:t>
                      </a:r>
                      <a:r>
                        <a:rPr lang="fi-FI" sz="1200" dirty="0">
                          <a:effectLst/>
                        </a:rPr>
                        <a:t>tulevaa </a:t>
                      </a:r>
                      <a:r>
                        <a:rPr lang="fi-FI" sz="1200" baseline="0" dirty="0">
                          <a:effectLst/>
                        </a:rPr>
                        <a:t> oppilaiden </a:t>
                      </a:r>
                      <a:r>
                        <a:rPr lang="fi-FI" sz="1200" dirty="0">
                          <a:effectLst/>
                        </a:rPr>
                        <a:t>tarpeet huomioon ottaen.</a:t>
                      </a:r>
                    </a:p>
                    <a:p>
                      <a:pPr>
                        <a:lnSpc>
                          <a:spcPct val="107000"/>
                        </a:lnSpc>
                        <a:spcAft>
                          <a:spcPts val="0"/>
                        </a:spcAft>
                      </a:pPr>
                      <a:r>
                        <a:rPr lang="fi-FI" sz="1200" dirty="0">
                          <a:effectLst/>
                        </a:rPr>
                        <a:t>Muodosta joustavia opetusryhmiä työskentelyn alussa.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dirty="0">
                          <a:effectLst/>
                        </a:rPr>
                        <a:t>Ei arvosanaa.</a:t>
                      </a:r>
                    </a:p>
                    <a:p>
                      <a:pPr>
                        <a:lnSpc>
                          <a:spcPct val="107000"/>
                        </a:lnSpc>
                        <a:spcAft>
                          <a:spcPts val="0"/>
                        </a:spcAft>
                      </a:pPr>
                      <a:r>
                        <a:rPr lang="fi-FI" sz="1200" dirty="0">
                          <a:effectLst/>
                        </a:rPr>
                        <a:t>Voidaan toteuttaa nopeastikin.</a:t>
                      </a:r>
                    </a:p>
                    <a:p>
                      <a:pPr>
                        <a:lnSpc>
                          <a:spcPct val="107000"/>
                        </a:lnSpc>
                        <a:spcAft>
                          <a:spcPts val="0"/>
                        </a:spcAft>
                      </a:pPr>
                      <a:r>
                        <a:rPr lang="fi-FI" sz="1200" dirty="0">
                          <a:effectLst/>
                        </a:rPr>
                        <a:t>Opiskelijan tulee myös ymmärtää, miksi oppimista arvioidaan.</a:t>
                      </a:r>
                    </a:p>
                    <a:p>
                      <a:pPr>
                        <a:lnSpc>
                          <a:spcPct val="107000"/>
                        </a:lnSpc>
                        <a:spcAft>
                          <a:spcPts val="0"/>
                        </a:spcAft>
                      </a:pPr>
                      <a:r>
                        <a:rPr lang="fi-FI" sz="1200" dirty="0">
                          <a:effectLst/>
                        </a:rPr>
                        <a:t>Reflektion väline, jolla oppimista suunnataan eteenpäin.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tc>
                  <a:txBody>
                    <a:bodyPr/>
                    <a:lstStyle/>
                    <a:p>
                      <a:pPr>
                        <a:lnSpc>
                          <a:spcPct val="107000"/>
                        </a:lnSpc>
                        <a:spcAft>
                          <a:spcPts val="0"/>
                        </a:spcAft>
                      </a:pPr>
                      <a:r>
                        <a:rPr lang="fi-FI" sz="1200" dirty="0">
                          <a:effectLst/>
                        </a:rPr>
                        <a:t>Arviointi / arvosanan antaminen: </a:t>
                      </a:r>
                    </a:p>
                    <a:p>
                      <a:pPr marL="171450" indent="-171450">
                        <a:lnSpc>
                          <a:spcPct val="107000"/>
                        </a:lnSpc>
                        <a:spcAft>
                          <a:spcPts val="0"/>
                        </a:spcAft>
                        <a:buFont typeface="Arial" panose="020B0604020202020204" pitchFamily="34" charset="0"/>
                        <a:buChar char="•"/>
                      </a:pPr>
                      <a:r>
                        <a:rPr lang="fi-FI" sz="1200" dirty="0">
                          <a:effectLst/>
                        </a:rPr>
                        <a:t>perustuu tavoitteisiin ja opetuksen sisältöihin.</a:t>
                      </a:r>
                    </a:p>
                    <a:p>
                      <a:pPr marL="171450" indent="-171450">
                        <a:lnSpc>
                          <a:spcPct val="107000"/>
                        </a:lnSpc>
                        <a:spcAft>
                          <a:spcPts val="0"/>
                        </a:spcAft>
                        <a:buFont typeface="Arial" panose="020B0604020202020204" pitchFamily="34" charset="0"/>
                        <a:buChar char="•"/>
                      </a:pPr>
                      <a:r>
                        <a:rPr lang="fi-FI" sz="1200" dirty="0">
                          <a:effectLst/>
                        </a:rPr>
                        <a:t>on aina perusteltua.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68" marR="39168" marT="0" marB="0"/>
                </a:tc>
                <a:extLst>
                  <a:ext uri="{0D108BD9-81ED-4DB2-BD59-A6C34878D82A}">
                    <a16:rowId xmlns="" xmlns:a16="http://schemas.microsoft.com/office/drawing/2014/main" val="10004"/>
                  </a:ext>
                </a:extLst>
              </a:tr>
            </a:tbl>
          </a:graphicData>
        </a:graphic>
      </p:graphicFrame>
      <p:pic>
        <p:nvPicPr>
          <p:cNvPr id="27" name="Kuva 26"/>
          <p:cNvPicPr>
            <a:picLocks noChangeAspect="1"/>
          </p:cNvPicPr>
          <p:nvPr/>
        </p:nvPicPr>
        <p:blipFill>
          <a:blip r:embed="rId3" cstate="print"/>
          <a:stretch>
            <a:fillRect/>
          </a:stretch>
        </p:blipFill>
        <p:spPr>
          <a:xfrm>
            <a:off x="0" y="0"/>
            <a:ext cx="1571223" cy="936549"/>
          </a:xfrm>
          <a:prstGeom prst="rect">
            <a:avLst/>
          </a:prstGeom>
        </p:spPr>
      </p:pic>
    </p:spTree>
    <p:extLst>
      <p:ext uri="{BB962C8B-B14F-4D97-AF65-F5344CB8AC3E}">
        <p14:creationId xmlns="" xmlns:p14="http://schemas.microsoft.com/office/powerpoint/2010/main" val="31202101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Arvioinnin kohteet</a:t>
            </a:r>
            <a:endParaRPr lang="fi-FI" dirty="0"/>
          </a:p>
        </p:txBody>
      </p:sp>
      <p:sp>
        <p:nvSpPr>
          <p:cNvPr id="3" name="Sisällön paikkamerkki 2"/>
          <p:cNvSpPr>
            <a:spLocks noGrp="1"/>
          </p:cNvSpPr>
          <p:nvPr>
            <p:ph idx="1"/>
          </p:nvPr>
        </p:nvSpPr>
        <p:spPr/>
        <p:txBody>
          <a:bodyPr>
            <a:normAutofit fontScale="55000" lnSpcReduction="20000"/>
          </a:bodyPr>
          <a:lstStyle/>
          <a:p>
            <a:pPr marL="0" indent="0">
              <a:lnSpc>
                <a:spcPct val="120000"/>
              </a:lnSpc>
              <a:buNone/>
            </a:pPr>
            <a:r>
              <a:rPr lang="fi-FI" dirty="0" smtClean="0"/>
              <a:t>Arvioinnin kohteena ovat </a:t>
            </a:r>
            <a:r>
              <a:rPr lang="fi-FI" i="1" dirty="0" err="1" smtClean="0"/>
              <a:t>OPSissa</a:t>
            </a:r>
            <a:r>
              <a:rPr lang="fi-FI" i="1" dirty="0" smtClean="0"/>
              <a:t> asetetut tavoitteet</a:t>
            </a:r>
            <a:r>
              <a:rPr lang="fi-FI" dirty="0" smtClean="0"/>
              <a:t>. Opetussuunnitelmassa ne on kirjattu siten, että ne </a:t>
            </a:r>
            <a:r>
              <a:rPr lang="fi-FI" i="1" dirty="0" smtClean="0"/>
              <a:t>sisältävät opettajan toiminnan, oppilaan toiminnan sekä asian/ilmiön, jota tavoitellaan</a:t>
            </a:r>
            <a:r>
              <a:rPr lang="fi-FI" dirty="0" smtClean="0"/>
              <a:t>.</a:t>
            </a:r>
          </a:p>
          <a:p>
            <a:pPr marL="0" indent="0">
              <a:buNone/>
            </a:pPr>
            <a:r>
              <a:rPr lang="fi-FI" dirty="0" smtClean="0"/>
              <a:t>Esimerkiksi</a:t>
            </a:r>
          </a:p>
          <a:p>
            <a:r>
              <a:rPr lang="fi-FI" dirty="0" smtClean="0"/>
              <a:t>Historia (3-6 </a:t>
            </a:r>
            <a:r>
              <a:rPr lang="fi-FI" dirty="0" err="1" smtClean="0"/>
              <a:t>lk</a:t>
            </a:r>
            <a:r>
              <a:rPr lang="fi-FI" dirty="0" smtClean="0"/>
              <a:t>)</a:t>
            </a:r>
          </a:p>
          <a:p>
            <a:r>
              <a:rPr lang="fi-FI" dirty="0" smtClean="0"/>
              <a:t>T10 Tavoitteena on ohjata oppilasta selittämään, miten tulkinnat saattavat muuttua uusien lähteiden tai tarkastelutapojen myötä.</a:t>
            </a:r>
          </a:p>
          <a:p>
            <a:pPr lvl="0"/>
            <a:r>
              <a:rPr lang="fi-FI" dirty="0" smtClean="0"/>
              <a:t>Opettajan toiminta: ohjata selittämään</a:t>
            </a:r>
          </a:p>
          <a:p>
            <a:pPr lvl="0"/>
            <a:r>
              <a:rPr lang="fi-FI" dirty="0" smtClean="0"/>
              <a:t>Oppilaan toiminta: havaita muutoksia ja selittää </a:t>
            </a:r>
          </a:p>
          <a:p>
            <a:pPr lvl="0"/>
            <a:r>
              <a:rPr lang="fi-FI" dirty="0" smtClean="0"/>
              <a:t>Asia/ilmiö: historialliset lähteet, uudet tutkimukset tai tarkastelutavat</a:t>
            </a:r>
          </a:p>
          <a:p>
            <a:pPr marL="0" indent="0">
              <a:buNone/>
            </a:pPr>
            <a:endParaRPr lang="fi-FI" dirty="0" smtClean="0"/>
          </a:p>
          <a:p>
            <a:r>
              <a:rPr lang="fi-FI" dirty="0" smtClean="0"/>
              <a:t>Käsityö (7-9 </a:t>
            </a:r>
            <a:r>
              <a:rPr lang="fi-FI" dirty="0" err="1" smtClean="0"/>
              <a:t>lk</a:t>
            </a:r>
            <a:r>
              <a:rPr lang="fi-FI" dirty="0" smtClean="0"/>
              <a:t>) </a:t>
            </a:r>
          </a:p>
          <a:p>
            <a:r>
              <a:rPr lang="fi-FI" b="1" dirty="0" smtClean="0"/>
              <a:t>T5 </a:t>
            </a:r>
            <a:r>
              <a:rPr lang="fi-FI" dirty="0" smtClean="0"/>
              <a:t>ohjata oppilasta havainnoimaan, ennakoimaan ja reagoimaan työtilanteisiin liittyviin riskitekijöihin ja toimimaan turvallisesti käsityöprosessissa</a:t>
            </a:r>
          </a:p>
          <a:p>
            <a:pPr lvl="0"/>
            <a:r>
              <a:rPr lang="fi-FI" dirty="0" smtClean="0"/>
              <a:t>Opettajan toiminta: ohjata havainnoimaan, ennakoimaan ja reagoimaan</a:t>
            </a:r>
          </a:p>
          <a:p>
            <a:pPr lvl="0"/>
            <a:r>
              <a:rPr lang="fi-FI" dirty="0" smtClean="0"/>
              <a:t>Oppilaan toiminta: havainnointi, ennakointi, ymmärtäminen, reagointi</a:t>
            </a:r>
          </a:p>
          <a:p>
            <a:r>
              <a:rPr lang="fi-FI" dirty="0" smtClean="0"/>
              <a:t>Asia/ilmiö: turvallinen (kone)työskentely käytännössä,  työprosessin riskiarviointi</a:t>
            </a:r>
          </a:p>
          <a:p>
            <a:pPr lvl="0"/>
            <a:endParaRPr lang="fi-FI" dirty="0" smtClean="0"/>
          </a:p>
          <a:p>
            <a:endParaRPr lang="fi-FI"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Opintokokonaisuuden </a:t>
            </a:r>
            <a:br>
              <a:rPr lang="fi-FI" dirty="0" smtClean="0"/>
            </a:br>
            <a:r>
              <a:rPr lang="fi-FI" dirty="0" smtClean="0"/>
              <a:t>pedagoginen suunnitelma</a:t>
            </a:r>
            <a:endParaRPr lang="fi-FI" dirty="0"/>
          </a:p>
        </p:txBody>
      </p:sp>
      <p:sp>
        <p:nvSpPr>
          <p:cNvPr id="3" name="Sisällön paikkamerkki 2"/>
          <p:cNvSpPr>
            <a:spLocks noGrp="1"/>
          </p:cNvSpPr>
          <p:nvPr>
            <p:ph idx="1"/>
          </p:nvPr>
        </p:nvSpPr>
        <p:spPr/>
        <p:txBody>
          <a:bodyPr>
            <a:normAutofit fontScale="85000" lnSpcReduction="20000"/>
          </a:bodyPr>
          <a:lstStyle/>
          <a:p>
            <a:r>
              <a:rPr lang="fi-FI" dirty="0" smtClean="0"/>
              <a:t>Muokkaa suunnitelman pohja haluamaasi muotoon (esim. ajatuskartta, juna-jatkumo, taulukko)</a:t>
            </a:r>
          </a:p>
          <a:p>
            <a:r>
              <a:rPr lang="fi-FI" dirty="0" smtClean="0"/>
              <a:t>Muodosta riippumatta, sen tulee sisältää:</a:t>
            </a:r>
          </a:p>
          <a:p>
            <a:pPr marL="514350" indent="-514350">
              <a:buAutoNum type="arabicParenR"/>
            </a:pPr>
            <a:r>
              <a:rPr lang="fi-FI" dirty="0" smtClean="0"/>
              <a:t>Opintokokonaisuuden tavoitteet (esim. vuosiluokka 3-6, Historia, T2 ja T3)</a:t>
            </a:r>
          </a:p>
          <a:p>
            <a:pPr marL="514350" indent="-514350">
              <a:buAutoNum type="arabicParenR"/>
            </a:pPr>
            <a:r>
              <a:rPr lang="fi-FI" dirty="0" smtClean="0"/>
              <a:t>Tavoitteisiin kytketyt sisällöt (esim. S3 ja S5)</a:t>
            </a:r>
          </a:p>
          <a:p>
            <a:pPr marL="514350" indent="-514350">
              <a:buAutoNum type="arabicParenR"/>
            </a:pPr>
            <a:r>
              <a:rPr lang="fi-FI" dirty="0" smtClean="0"/>
              <a:t>Ennen jaksoa oppilaan kanssa käytävät asiat (tavoitteet, sisällöt ja arviointitavat)</a:t>
            </a:r>
          </a:p>
          <a:p>
            <a:pPr marL="514350" indent="-514350">
              <a:buAutoNum type="arabicParenR"/>
            </a:pPr>
            <a:r>
              <a:rPr lang="fi-FI" dirty="0" smtClean="0"/>
              <a:t>Suunnitelma jakson alussa, jakson aikana ja jakson lopussa tapahtuvasta arvioinnista (</a:t>
            </a:r>
            <a:r>
              <a:rPr lang="fi-FI" dirty="0" err="1" smtClean="0"/>
              <a:t>Huom</a:t>
            </a:r>
            <a:r>
              <a:rPr lang="fi-FI" dirty="0" smtClean="0"/>
              <a:t>! Ei tarkoita jatkuvaa mittaamista) Kuka, miten, miksi, milloin ja mitä arvioidaan? Katso edeltävät sivut ja niiden taulukot!</a:t>
            </a:r>
          </a:p>
          <a:p>
            <a:endParaRPr lang="fi-FI"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lnSpcReduction="10000"/>
          </a:bodyPr>
          <a:lstStyle/>
          <a:p>
            <a:r>
              <a:rPr lang="fi-FI" dirty="0" smtClean="0"/>
              <a:t>5) Dokumentointisuunnitelma: Mitkä arvioitavat asiat on syytä dokumentoida ja mihin? Millä tavoin huoltaja saa tiedon oppilaan edistymisestä?</a:t>
            </a:r>
          </a:p>
          <a:p>
            <a:r>
              <a:rPr lang="fi-FI" dirty="0" smtClean="0"/>
              <a:t>6) Opintokokonaisuuden pedagogisen suunnitelman kirjaaminen (osaamisen jakaminen kollegoiden kanssa) Osaamisen kehittämisen sivuille. Sieltä löytyvät myös taitotasotaulukot. </a:t>
            </a:r>
          </a:p>
          <a:p>
            <a:r>
              <a:rPr lang="fi-FI" dirty="0" smtClean="0"/>
              <a:t>Jaetaan hyvät tuotokset ”Perusopetuksen osaamisen kehittäminen” -sivuille. ”opettaja” –kansio. Alasivuna ”Veso”, missä myös veson materiaalit.</a:t>
            </a:r>
          </a:p>
          <a:p>
            <a:endParaRPr lang="fi-FI"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Muista oppilaan vahvuuksien löytäminen ja nostaminen</a:t>
            </a:r>
            <a:endParaRPr lang="fi-FI" dirty="0"/>
          </a:p>
        </p:txBody>
      </p:sp>
      <p:sp>
        <p:nvSpPr>
          <p:cNvPr id="3" name="Sisällön paikkamerkki 2"/>
          <p:cNvSpPr>
            <a:spLocks noGrp="1"/>
          </p:cNvSpPr>
          <p:nvPr>
            <p:ph idx="1"/>
          </p:nvPr>
        </p:nvSpPr>
        <p:spPr/>
        <p:txBody>
          <a:bodyPr>
            <a:normAutofit lnSpcReduction="10000"/>
          </a:bodyPr>
          <a:lstStyle/>
          <a:p>
            <a:r>
              <a:rPr lang="fi-FI" dirty="0" smtClean="0"/>
              <a:t>Käytä:</a:t>
            </a:r>
          </a:p>
          <a:p>
            <a:pPr marL="0" indent="0">
              <a:buNone/>
            </a:pPr>
            <a:r>
              <a:rPr lang="fi-FI" dirty="0" smtClean="0"/>
              <a:t>a) Hyvinvointi ja turvallinen arki-sivustoa (OPS JKL)</a:t>
            </a:r>
          </a:p>
          <a:p>
            <a:pPr marL="0" indent="0">
              <a:buNone/>
            </a:pPr>
            <a:r>
              <a:rPr lang="fi-FI" dirty="0" smtClean="0"/>
              <a:t>b) Mielenterveystalon Vahvuudet materiaalia (Turvaverkko, Mielenterveyden käsi), </a:t>
            </a:r>
          </a:p>
          <a:p>
            <a:pPr marL="0" indent="0">
              <a:buNone/>
            </a:pPr>
            <a:r>
              <a:rPr lang="fi-FI" dirty="0" smtClean="0"/>
              <a:t>c) Huomaa </a:t>
            </a:r>
            <a:r>
              <a:rPr lang="fi-FI" dirty="0" err="1" smtClean="0"/>
              <a:t>hyvä!-materiaalia</a:t>
            </a:r>
            <a:r>
              <a:rPr lang="fi-FI" dirty="0" smtClean="0"/>
              <a:t> (</a:t>
            </a:r>
            <a:r>
              <a:rPr lang="fi-FI" dirty="0" err="1" smtClean="0"/>
              <a:t>PS-Kustannus</a:t>
            </a:r>
            <a:r>
              <a:rPr lang="fi-FI" dirty="0" smtClean="0"/>
              <a:t>),</a:t>
            </a:r>
          </a:p>
          <a:p>
            <a:pPr marL="0" indent="0">
              <a:buNone/>
            </a:pPr>
            <a:r>
              <a:rPr lang="fi-FI" dirty="0" smtClean="0"/>
              <a:t>d) Positiivinen pedagogiikka, Lions </a:t>
            </a:r>
            <a:r>
              <a:rPr lang="fi-FI" dirty="0" err="1" smtClean="0"/>
              <a:t>Quest</a:t>
            </a:r>
            <a:r>
              <a:rPr lang="fi-FI" dirty="0" smtClean="0"/>
              <a:t> yms.</a:t>
            </a:r>
          </a:p>
          <a:p>
            <a:r>
              <a:rPr lang="fi-FI" dirty="0" smtClean="0"/>
              <a:t>Kiitä oppilasta esim. seuraavista vahvuuksista: sinnikkyys, yritteliäisyys, kekseliäisyys, rehellisyys, kannustavuus, oikeudenmukaisuus, huumorintaju…</a:t>
            </a:r>
          </a:p>
          <a:p>
            <a:endParaRPr lang="fi-FI"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Yleiset arviointiohjeet lukuvuodelle 17-18</a:t>
            </a:r>
            <a:endParaRPr lang="fi-FI" dirty="0"/>
          </a:p>
        </p:txBody>
      </p:sp>
      <p:sp>
        <p:nvSpPr>
          <p:cNvPr id="3" name="Sisällön paikkamerkki 2"/>
          <p:cNvSpPr>
            <a:spLocks noGrp="1"/>
          </p:cNvSpPr>
          <p:nvPr>
            <p:ph idx="1"/>
          </p:nvPr>
        </p:nvSpPr>
        <p:spPr/>
        <p:txBody>
          <a:bodyPr>
            <a:normAutofit fontScale="55000" lnSpcReduction="20000"/>
          </a:bodyPr>
          <a:lstStyle/>
          <a:p>
            <a:pPr lvl="0"/>
            <a:r>
              <a:rPr lang="fi-FI" dirty="0" smtClean="0"/>
              <a:t>Jokaisen vuosiluokan </a:t>
            </a:r>
            <a:r>
              <a:rPr lang="fi-FI" dirty="0" err="1" smtClean="0"/>
              <a:t>vuosiluokkaistetut</a:t>
            </a:r>
            <a:r>
              <a:rPr lang="fi-FI" dirty="0" smtClean="0"/>
              <a:t> tavoitteet täytyy olla arvioitu (vuosiluokkakokonaisuuksittain 1-2, 3-6, 7-9) ja dokumentoitu </a:t>
            </a:r>
            <a:r>
              <a:rPr lang="fi-FI" b="1" dirty="0" smtClean="0"/>
              <a:t>vähintään kerran </a:t>
            </a:r>
            <a:r>
              <a:rPr lang="fi-FI" dirty="0" smtClean="0"/>
              <a:t>lukuvuodessa</a:t>
            </a:r>
          </a:p>
          <a:p>
            <a:pPr lvl="0"/>
            <a:r>
              <a:rPr lang="fi-FI" dirty="0" smtClean="0"/>
              <a:t>Dokumentointitapa voi olla mm. kynä-paperi-koe, merkintä arviointityökalussa, videoitu/äänitetty esitelmä, kirjallinen projektityö, kuva sekä sen arviointi</a:t>
            </a:r>
          </a:p>
          <a:p>
            <a:pPr fontAlgn="base"/>
            <a:r>
              <a:rPr lang="fi-FI" dirty="0" smtClean="0"/>
              <a:t>Lukuvuoden aikana (eli opintojen aikainen arviointi) opettajan on arvioitava oppilaan oppimisen edistymistä. Apuna osaamisen edistymistä kuvaavat taitotasotaulukot, joita käytetään arvioinnin apuna kaikissa kouluissa ja kaikilla vuosiluokilla (8. ja 9. vuosiluokat lukuvuonna 2018-19 ja 2019-20)</a:t>
            </a:r>
            <a:endParaRPr lang="en-US" dirty="0" smtClean="0"/>
          </a:p>
          <a:p>
            <a:pPr fontAlgn="base"/>
            <a:r>
              <a:rPr lang="en-US" dirty="0" err="1" smtClean="0"/>
              <a:t>Lukuvuosiarvioinnissa</a:t>
            </a:r>
            <a:r>
              <a:rPr lang="en-US" dirty="0" smtClean="0"/>
              <a:t> </a:t>
            </a:r>
            <a:r>
              <a:rPr lang="en-US" dirty="0" err="1" smtClean="0"/>
              <a:t>alakoulun</a:t>
            </a:r>
            <a:r>
              <a:rPr lang="en-US" dirty="0" smtClean="0"/>
              <a:t> </a:t>
            </a:r>
            <a:r>
              <a:rPr lang="en-US" dirty="0" err="1" smtClean="0"/>
              <a:t>vuosiluokkien</a:t>
            </a:r>
            <a:r>
              <a:rPr lang="en-US" dirty="0" smtClean="0"/>
              <a:t> 1-5 </a:t>
            </a:r>
            <a:r>
              <a:rPr lang="en-US" dirty="0" err="1" smtClean="0"/>
              <a:t>päätteeksi</a:t>
            </a:r>
            <a:r>
              <a:rPr lang="en-US" dirty="0" smtClean="0"/>
              <a:t> </a:t>
            </a:r>
            <a:r>
              <a:rPr lang="en-US" dirty="0" err="1" smtClean="0"/>
              <a:t>käytetään</a:t>
            </a:r>
            <a:r>
              <a:rPr lang="en-US" dirty="0" smtClean="0"/>
              <a:t> </a:t>
            </a:r>
            <a:r>
              <a:rPr lang="en-US" dirty="0" err="1" smtClean="0"/>
              <a:t>kaksiportaista</a:t>
            </a:r>
            <a:r>
              <a:rPr lang="en-US" dirty="0" smtClean="0"/>
              <a:t> </a:t>
            </a:r>
            <a:r>
              <a:rPr lang="en-US" dirty="0" err="1" smtClean="0"/>
              <a:t>arviointia</a:t>
            </a:r>
            <a:r>
              <a:rPr lang="en-US" dirty="0" smtClean="0"/>
              <a:t> (</a:t>
            </a:r>
            <a:r>
              <a:rPr lang="en-US" dirty="0" err="1" smtClean="0"/>
              <a:t>tavoitteet</a:t>
            </a:r>
            <a:r>
              <a:rPr lang="en-US" dirty="0" smtClean="0"/>
              <a:t> </a:t>
            </a:r>
            <a:r>
              <a:rPr lang="en-US" dirty="0" err="1" smtClean="0"/>
              <a:t>saavutettu</a:t>
            </a:r>
            <a:r>
              <a:rPr lang="en-US" dirty="0" smtClean="0"/>
              <a:t>/</a:t>
            </a:r>
            <a:r>
              <a:rPr lang="en-US" dirty="0" err="1" smtClean="0"/>
              <a:t>ei</a:t>
            </a:r>
            <a:r>
              <a:rPr lang="en-US" dirty="0" smtClean="0"/>
              <a:t> </a:t>
            </a:r>
            <a:r>
              <a:rPr lang="en-US" dirty="0" err="1" smtClean="0"/>
              <a:t>saavutettu</a:t>
            </a:r>
            <a:r>
              <a:rPr lang="en-US" dirty="0" smtClean="0"/>
              <a:t>) </a:t>
            </a:r>
            <a:r>
              <a:rPr lang="en-US" dirty="0" err="1" smtClean="0"/>
              <a:t>ja</a:t>
            </a:r>
            <a:r>
              <a:rPr lang="en-US" dirty="0" smtClean="0"/>
              <a:t> </a:t>
            </a:r>
            <a:r>
              <a:rPr lang="en-US" dirty="0" err="1" smtClean="0"/>
              <a:t>kuudennen</a:t>
            </a:r>
            <a:r>
              <a:rPr lang="en-US" dirty="0" smtClean="0"/>
              <a:t> </a:t>
            </a:r>
            <a:r>
              <a:rPr lang="en-US" dirty="0" err="1" smtClean="0"/>
              <a:t>vuosiluokan</a:t>
            </a:r>
            <a:r>
              <a:rPr lang="en-US" dirty="0" smtClean="0"/>
              <a:t> </a:t>
            </a:r>
            <a:r>
              <a:rPr lang="en-US" dirty="0" err="1" smtClean="0"/>
              <a:t>päätteeksi</a:t>
            </a:r>
            <a:r>
              <a:rPr lang="en-US" dirty="0" smtClean="0"/>
              <a:t> </a:t>
            </a:r>
            <a:r>
              <a:rPr lang="en-US" dirty="0" err="1" smtClean="0"/>
              <a:t>arviointiportaikkoa</a:t>
            </a:r>
            <a:r>
              <a:rPr lang="en-US" dirty="0" smtClean="0"/>
              <a:t> </a:t>
            </a:r>
            <a:r>
              <a:rPr lang="en-US" dirty="0" err="1" smtClean="0"/>
              <a:t>tavoitteita</a:t>
            </a:r>
            <a:r>
              <a:rPr lang="en-US" dirty="0" smtClean="0"/>
              <a:t> </a:t>
            </a:r>
            <a:r>
              <a:rPr lang="en-US" dirty="0" err="1" smtClean="0"/>
              <a:t>ei</a:t>
            </a:r>
            <a:r>
              <a:rPr lang="en-US" dirty="0" smtClean="0"/>
              <a:t> </a:t>
            </a:r>
            <a:r>
              <a:rPr lang="en-US" dirty="0" err="1" smtClean="0"/>
              <a:t>saavutettu</a:t>
            </a:r>
            <a:r>
              <a:rPr lang="en-US" dirty="0" smtClean="0"/>
              <a:t> (</a:t>
            </a:r>
            <a:r>
              <a:rPr lang="en-US" dirty="0" err="1" smtClean="0"/>
              <a:t>hylätty</a:t>
            </a:r>
            <a:r>
              <a:rPr lang="en-US" dirty="0" smtClean="0"/>
              <a:t>)/</a:t>
            </a:r>
            <a:r>
              <a:rPr lang="en-US" dirty="0" err="1" smtClean="0"/>
              <a:t>hyvän</a:t>
            </a:r>
            <a:r>
              <a:rPr lang="en-US" dirty="0" smtClean="0"/>
              <a:t> </a:t>
            </a:r>
            <a:r>
              <a:rPr lang="en-US" dirty="0" err="1" smtClean="0"/>
              <a:t>osaamisen</a:t>
            </a:r>
            <a:r>
              <a:rPr lang="en-US" dirty="0" smtClean="0"/>
              <a:t> </a:t>
            </a:r>
            <a:r>
              <a:rPr lang="en-US" dirty="0" err="1" smtClean="0"/>
              <a:t>kriteerit</a:t>
            </a:r>
            <a:r>
              <a:rPr lang="en-US" dirty="0" smtClean="0"/>
              <a:t> </a:t>
            </a:r>
            <a:r>
              <a:rPr lang="en-US" dirty="0" err="1" smtClean="0"/>
              <a:t>ei</a:t>
            </a:r>
            <a:r>
              <a:rPr lang="en-US" dirty="0" smtClean="0"/>
              <a:t> </a:t>
            </a:r>
            <a:r>
              <a:rPr lang="en-US" dirty="0" err="1" smtClean="0"/>
              <a:t>saavutettu</a:t>
            </a:r>
            <a:r>
              <a:rPr lang="en-US" dirty="0" smtClean="0"/>
              <a:t>/</a:t>
            </a:r>
            <a:r>
              <a:rPr lang="en-US" dirty="0" err="1" smtClean="0"/>
              <a:t>saavutettu</a:t>
            </a:r>
            <a:r>
              <a:rPr lang="en-US" dirty="0" smtClean="0"/>
              <a:t> </a:t>
            </a:r>
            <a:r>
              <a:rPr lang="en-US" dirty="0" err="1" smtClean="0"/>
              <a:t>osittain</a:t>
            </a:r>
            <a:r>
              <a:rPr lang="en-US" dirty="0" smtClean="0"/>
              <a:t>/</a:t>
            </a:r>
            <a:r>
              <a:rPr lang="en-US" dirty="0" err="1" smtClean="0"/>
              <a:t>saavutettu</a:t>
            </a:r>
            <a:r>
              <a:rPr lang="en-US" dirty="0" smtClean="0"/>
              <a:t>/</a:t>
            </a:r>
            <a:r>
              <a:rPr lang="en-US" dirty="0" err="1" smtClean="0"/>
              <a:t>ylitetty</a:t>
            </a:r>
            <a:endParaRPr lang="fi-FI" dirty="0" smtClean="0"/>
          </a:p>
          <a:p>
            <a:pPr fontAlgn="base"/>
            <a:r>
              <a:rPr lang="fi-FI" dirty="0" smtClean="0"/>
              <a:t>Oppiaineista annetaan lukuvuoden päätteeksi yksi numero vuosiluokilla 7 (– 9)</a:t>
            </a:r>
            <a:r>
              <a:rPr lang="en-US" dirty="0" smtClean="0"/>
              <a:t>​</a:t>
            </a:r>
            <a:endParaRPr lang="fi-FI" dirty="0" smtClean="0"/>
          </a:p>
          <a:p>
            <a:pPr fontAlgn="base"/>
            <a:r>
              <a:rPr lang="fi-FI" dirty="0" smtClean="0"/>
              <a:t>Päättyvissä pakollisissa (kotitalous, kuvataide, käsityö, musiikki) aineissa annetaan seitsemännen luokan päätteeksi numero, joka on päättöarvioinnin kriteerien mukainen</a:t>
            </a:r>
            <a:r>
              <a:rPr lang="en-US" dirty="0" smtClean="0"/>
              <a:t>​</a:t>
            </a:r>
            <a:endParaRPr lang="fi-FI" dirty="0" smtClean="0"/>
          </a:p>
          <a:p>
            <a:pPr fontAlgn="base"/>
            <a:r>
              <a:rPr lang="fi-FI" dirty="0" smtClean="0"/>
              <a:t>Lukuvuoden aikaiset opinnot arvioidaan </a:t>
            </a:r>
            <a:r>
              <a:rPr lang="fi-FI" dirty="0" err="1" smtClean="0"/>
              <a:t>Wilman</a:t>
            </a:r>
            <a:r>
              <a:rPr lang="fi-FI" dirty="0" smtClean="0"/>
              <a:t> arviointikirjaan vain kerran. Yläkoulun jaksojen jälkeen ei tule numeroa, mikäli oppiaine ei lukuvuositasolla pääty. Paperisia jaksotodistuksia ei enää anneta.</a:t>
            </a:r>
            <a:r>
              <a:rPr lang="en-US" dirty="0" smtClean="0"/>
              <a:t> ​</a:t>
            </a:r>
            <a:r>
              <a:rPr lang="fi-FI" dirty="0" smtClean="0"/>
              <a:t> </a:t>
            </a:r>
            <a:r>
              <a:rPr lang="en-US" dirty="0" smtClean="0"/>
              <a:t> ​</a:t>
            </a:r>
            <a:endParaRPr lang="fi-F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dirty="0" err="1" smtClean="0"/>
              <a:t>Tai-Tai</a:t>
            </a:r>
            <a:r>
              <a:rPr lang="fi-FI" dirty="0" smtClean="0"/>
              <a:t> aineet</a:t>
            </a:r>
            <a:endParaRPr lang="fi-FI" dirty="0">
              <a:solidFill>
                <a:srgbClr val="FF0000"/>
              </a:solidFill>
            </a:endParaRPr>
          </a:p>
        </p:txBody>
      </p:sp>
      <p:sp>
        <p:nvSpPr>
          <p:cNvPr id="5" name="Sisällön paikkamerkki 4"/>
          <p:cNvSpPr>
            <a:spLocks noGrp="1"/>
          </p:cNvSpPr>
          <p:nvPr>
            <p:ph idx="1"/>
          </p:nvPr>
        </p:nvSpPr>
        <p:spPr>
          <a:xfrm>
            <a:off x="838200" y="1439259"/>
            <a:ext cx="10515600" cy="4351338"/>
          </a:xfrm>
        </p:spPr>
        <p:txBody>
          <a:bodyPr>
            <a:normAutofit fontScale="85000" lnSpcReduction="20000"/>
          </a:bodyPr>
          <a:lstStyle/>
          <a:p>
            <a:r>
              <a:rPr lang="fi-FI" dirty="0" smtClean="0"/>
              <a:t>Oppimiskäsitys: </a:t>
            </a:r>
          </a:p>
          <a:p>
            <a:pPr lvl="1"/>
            <a:r>
              <a:rPr lang="fi-FI" dirty="0" smtClean="0"/>
              <a:t>Opetussuunnitelman </a:t>
            </a:r>
            <a:r>
              <a:rPr lang="fi-FI" dirty="0"/>
              <a:t>perusteet on laadittu perustuen oppimiskäsitykseen, jonka mukaan oppilas on </a:t>
            </a:r>
            <a:r>
              <a:rPr lang="fi-FI" b="1" dirty="0"/>
              <a:t>aktiivinen toimija</a:t>
            </a:r>
            <a:r>
              <a:rPr lang="fi-FI" dirty="0" smtClean="0"/>
              <a:t>.</a:t>
            </a:r>
          </a:p>
          <a:p>
            <a:pPr lvl="1"/>
            <a:r>
              <a:rPr lang="fi-FI" dirty="0"/>
              <a:t>Oppiminen tapahtuu </a:t>
            </a:r>
            <a:r>
              <a:rPr lang="fi-FI" b="1" dirty="0"/>
              <a:t>vuorovaikutuksessa</a:t>
            </a:r>
            <a:r>
              <a:rPr lang="fi-FI" dirty="0"/>
              <a:t> toisten oppilaiden, aikuisten ja eri yhteisöjen kanssa. Se on yksin ja yhdessä tekemistä, ajattelemista, suunnittelua, tutkimista ja näiden prosessien monipuolista arvioimista. </a:t>
            </a:r>
            <a:r>
              <a:rPr lang="fi-FI" dirty="0" smtClean="0"/>
              <a:t>(</a:t>
            </a:r>
            <a:r>
              <a:rPr lang="fi-FI" i="1" dirty="0" err="1" smtClean="0"/>
              <a:t>Pops</a:t>
            </a:r>
            <a:r>
              <a:rPr lang="fi-FI" i="1" dirty="0" smtClean="0"/>
              <a:t> 2014, 2.3.)</a:t>
            </a:r>
          </a:p>
          <a:p>
            <a:pPr lvl="1"/>
            <a:r>
              <a:rPr lang="fi-FI" dirty="0" smtClean="0"/>
              <a:t>Oppimaan </a:t>
            </a:r>
            <a:r>
              <a:rPr lang="fi-FI" b="1" dirty="0"/>
              <a:t>oppimisen taitojen kehittyminen </a:t>
            </a:r>
            <a:r>
              <a:rPr lang="fi-FI" dirty="0"/>
              <a:t>on perusta tavoitteelliselle ja elinikäiselle oppimiselle. </a:t>
            </a:r>
            <a:r>
              <a:rPr lang="fi-FI" dirty="0" smtClean="0"/>
              <a:t>Siksi </a:t>
            </a:r>
            <a:r>
              <a:rPr lang="fi-FI" b="1" dirty="0" smtClean="0"/>
              <a:t>oppilasta ohjataan tiedostamaan omat tapansa oppia</a:t>
            </a:r>
            <a:r>
              <a:rPr lang="fi-FI" dirty="0" smtClean="0"/>
              <a:t> ja käyttämään tätä tietoa oppimisensa edistämiseen. Oppimisprosessistaan tietoinen ja vastuullinen oppilas </a:t>
            </a:r>
            <a:r>
              <a:rPr lang="fi-FI" b="1" dirty="0" smtClean="0"/>
              <a:t>oppii toimimaan yhä itseohjautuvammin</a:t>
            </a:r>
            <a:r>
              <a:rPr lang="fi-FI" dirty="0" smtClean="0"/>
              <a:t>. Oppimisprosessin aikana hän oppii työskentely- ja ajattelutaitoja sekä ennakoimaan ja suunnittelemaan oppimisen eri vaiheita. ” </a:t>
            </a:r>
            <a:r>
              <a:rPr lang="fi-FI" i="1" dirty="0" smtClean="0"/>
              <a:t>(</a:t>
            </a:r>
            <a:r>
              <a:rPr lang="fi-FI" sz="2400" i="1" dirty="0" err="1" smtClean="0"/>
              <a:t>Pops</a:t>
            </a:r>
            <a:r>
              <a:rPr lang="fi-FI" sz="2400" i="1" dirty="0" smtClean="0"/>
              <a:t> 2014, </a:t>
            </a:r>
            <a:r>
              <a:rPr lang="fi-FI" sz="2400" i="1" smtClean="0"/>
              <a:t>2.3.)</a:t>
            </a:r>
            <a:endParaRPr lang="fi-FI" sz="2400" i="1" dirty="0" smtClean="0"/>
          </a:p>
          <a:p>
            <a:pPr lvl="1"/>
            <a:endParaRPr lang="fi-FI" dirty="0" smtClean="0"/>
          </a:p>
        </p:txBody>
      </p:sp>
    </p:spTree>
    <p:extLst>
      <p:ext uri="{BB962C8B-B14F-4D97-AF65-F5344CB8AC3E}">
        <p14:creationId xmlns:p14="http://schemas.microsoft.com/office/powerpoint/2010/main" xmlns="" val="246505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914144" y="716692"/>
            <a:ext cx="9997440" cy="5531708"/>
          </a:xfrm>
        </p:spPr>
        <p:txBody>
          <a:bodyPr>
            <a:normAutofit/>
          </a:bodyPr>
          <a:lstStyle/>
          <a:p>
            <a:pPr marL="365760" lvl="1" indent="-283464">
              <a:spcBef>
                <a:spcPts val="600"/>
              </a:spcBef>
              <a:buSzPct val="80000"/>
              <a:buFont typeface="Wingdings 2"/>
              <a:buChar char=""/>
            </a:pPr>
            <a:r>
              <a:rPr lang="fi-FI" dirty="0" smtClean="0"/>
              <a:t>Oppilaan kiinnostuksen kohteet, arvostukset, työskentelytavat ja tunteet sekä kokemukset ja käsitykset itsestä oppijana ohjaavat oppimisprosessia ja motivaatiota. Yhdessä minäkuvan kanssa oppilaan pystyvyyden tunne ja itsetunto vaikuttavat siihen, </a:t>
            </a:r>
            <a:r>
              <a:rPr lang="fi-FI" b="1" dirty="0" smtClean="0"/>
              <a:t>millaisia tavoitteita oppilas asettaa toiminnalleen</a:t>
            </a:r>
            <a:r>
              <a:rPr lang="fi-FI" dirty="0" smtClean="0"/>
              <a:t>. </a:t>
            </a:r>
          </a:p>
          <a:p>
            <a:pPr marL="365760" lvl="1" indent="-283464">
              <a:spcBef>
                <a:spcPts val="600"/>
              </a:spcBef>
              <a:buSzPct val="80000"/>
              <a:buFont typeface="Wingdings 2"/>
              <a:buChar char=""/>
            </a:pPr>
            <a:r>
              <a:rPr lang="fi-FI" b="1" dirty="0" smtClean="0"/>
              <a:t>Oppimisprosessin aikana saatava rohkaiseva ohjaus</a:t>
            </a:r>
            <a:r>
              <a:rPr lang="fi-FI" dirty="0" smtClean="0"/>
              <a:t> vahvistaa oppilaan luottamusta omiin mahdollisuuksiinsa. </a:t>
            </a:r>
            <a:r>
              <a:rPr lang="fi-FI" b="1" dirty="0" smtClean="0"/>
              <a:t>Monipuolisen myönteisen ja realistisen palautteen</a:t>
            </a:r>
            <a:r>
              <a:rPr lang="fi-FI" dirty="0" smtClean="0"/>
              <a:t> antaminen ja saaminen ovat keskeinen osa sekä oppimista tukevaa että kiinnostuksen kohteita laajentavaa vuorovaikutusta". </a:t>
            </a:r>
          </a:p>
          <a:p>
            <a:pPr marL="0" indent="0">
              <a:buNone/>
            </a:pPr>
            <a:r>
              <a:rPr lang="fi-FI" sz="2400" dirty="0" err="1" smtClean="0"/>
              <a:t>Pops</a:t>
            </a:r>
            <a:r>
              <a:rPr lang="fi-FI" sz="2400" dirty="0" smtClean="0"/>
              <a:t> 2014 2.3.</a:t>
            </a:r>
          </a:p>
          <a:p>
            <a:pPr marL="365760" lvl="1" indent="-283464">
              <a:spcBef>
                <a:spcPts val="600"/>
              </a:spcBef>
              <a:buSzPct val="80000"/>
              <a:buFont typeface="Wingdings 2"/>
              <a:buChar char=""/>
            </a:pPr>
            <a:endParaRPr lang="fi-FI" dirty="0" smtClean="0"/>
          </a:p>
          <a:p>
            <a:endParaRPr lang="fi-F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POPS:n</a:t>
            </a:r>
            <a:r>
              <a:rPr lang="fi-FI" dirty="0" smtClean="0"/>
              <a:t> oppimiskäsityksestä tiivistetysti:</a:t>
            </a:r>
            <a:endParaRPr lang="fi-FI" dirty="0"/>
          </a:p>
        </p:txBody>
      </p:sp>
      <p:sp>
        <p:nvSpPr>
          <p:cNvPr id="3" name="Sisällön paikkamerkki 2"/>
          <p:cNvSpPr>
            <a:spLocks noGrp="1"/>
          </p:cNvSpPr>
          <p:nvPr>
            <p:ph idx="1"/>
          </p:nvPr>
        </p:nvSpPr>
        <p:spPr/>
        <p:txBody>
          <a:bodyPr/>
          <a:lstStyle/>
          <a:p>
            <a:pPr marL="0" indent="0">
              <a:buNone/>
            </a:pPr>
            <a:r>
              <a:rPr lang="fi-FI" dirty="0" smtClean="0"/>
              <a:t>* Oppilas on aktiivinen toimija </a:t>
            </a:r>
            <a:endParaRPr lang="fi-FI" dirty="0" smtClean="0">
              <a:solidFill>
                <a:srgbClr val="404040"/>
              </a:solidFill>
              <a:latin typeface="Century Gothic"/>
            </a:endParaRPr>
          </a:p>
          <a:p>
            <a:pPr marL="0" indent="0">
              <a:buNone/>
            </a:pPr>
            <a:r>
              <a:rPr lang="fi-FI" dirty="0" smtClean="0"/>
              <a:t>* Oppilaan tulee oppia asettamaan tavoitteita toiminnalleen </a:t>
            </a:r>
          </a:p>
          <a:p>
            <a:pPr marL="0" indent="0">
              <a:buNone/>
            </a:pPr>
            <a:r>
              <a:rPr lang="fi-FI" dirty="0" smtClean="0"/>
              <a:t>* Omista oppimisen tavoista pyritään tulemaan tietoiseksi </a:t>
            </a:r>
          </a:p>
          <a:p>
            <a:pPr marL="0" indent="0">
              <a:buNone/>
            </a:pPr>
            <a:r>
              <a:rPr lang="fi-FI" dirty="0" smtClean="0"/>
              <a:t>* Itseohjautuvuutta tavoitellaan </a:t>
            </a:r>
          </a:p>
          <a:p>
            <a:pPr marL="0" indent="0">
              <a:buNone/>
            </a:pPr>
            <a:r>
              <a:rPr lang="fi-FI" dirty="0" smtClean="0"/>
              <a:t>* Monipuolinen palaute on oppimiselle keskeistä</a:t>
            </a:r>
          </a:p>
          <a:p>
            <a:endParaRPr lang="fi-F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Tai-Tai aineiden arviointi: tehtävät, luonne, kohteet</a:t>
            </a:r>
            <a:endParaRPr lang="fi-FI" dirty="0"/>
          </a:p>
        </p:txBody>
      </p:sp>
      <p:sp>
        <p:nvSpPr>
          <p:cNvPr id="3" name="Sisällön paikkamerkki 2"/>
          <p:cNvSpPr>
            <a:spLocks noGrp="1"/>
          </p:cNvSpPr>
          <p:nvPr>
            <p:ph sz="half" idx="1"/>
          </p:nvPr>
        </p:nvSpPr>
        <p:spPr>
          <a:xfrm>
            <a:off x="1914144" y="1524000"/>
            <a:ext cx="4527845" cy="4663440"/>
          </a:xfrm>
        </p:spPr>
        <p:txBody>
          <a:bodyPr>
            <a:normAutofit fontScale="85000" lnSpcReduction="20000"/>
          </a:bodyPr>
          <a:lstStyle/>
          <a:p>
            <a:r>
              <a:rPr lang="fi-FI" dirty="0"/>
              <a:t>A</a:t>
            </a:r>
            <a:r>
              <a:rPr lang="fi-FI" dirty="0" smtClean="0"/>
              <a:t>rvioinnin </a:t>
            </a:r>
            <a:r>
              <a:rPr lang="fi-FI" dirty="0"/>
              <a:t>tehtävänä on ohjata ja kannustaa opiskelua sekä kehittää oppilaan edellytyksiä itsearviointiin. </a:t>
            </a:r>
            <a:endParaRPr lang="fi-FI" dirty="0" smtClean="0"/>
          </a:p>
          <a:p>
            <a:r>
              <a:rPr lang="fi-FI" dirty="0" smtClean="0"/>
              <a:t>Vain ennalta asetettuja tavoitteita arvioidaan (opettajan asettamat ja oppilaan itsensä asettamat).</a:t>
            </a:r>
          </a:p>
          <a:p>
            <a:r>
              <a:rPr lang="fi-FI" dirty="0"/>
              <a:t>Arvioinnin ja palautteen tehtävänä on osaltaan kehittää oppilaiden työskentelytaitoja. </a:t>
            </a:r>
            <a:endParaRPr lang="fi-FI" dirty="0" smtClean="0"/>
          </a:p>
          <a:p>
            <a:r>
              <a:rPr lang="fi-FI" dirty="0">
                <a:hlinkClick r:id="rId2"/>
              </a:rPr>
              <a:t>http://</a:t>
            </a:r>
            <a:r>
              <a:rPr lang="fi-FI" dirty="0" smtClean="0">
                <a:hlinkClick r:id="rId2"/>
              </a:rPr>
              <a:t>oph.fi/download/156870_perusopetus_perusteluonnos_luvut_1_12.pdf</a:t>
            </a:r>
            <a:endParaRPr lang="fi-FI" dirty="0" smtClean="0"/>
          </a:p>
          <a:p>
            <a:endParaRPr lang="fi-FI" dirty="0" smtClean="0"/>
          </a:p>
          <a:p>
            <a:pPr lvl="1"/>
            <a:endParaRPr lang="fi-FI" dirty="0" smtClean="0"/>
          </a:p>
          <a:p>
            <a:pPr lvl="1"/>
            <a:endParaRPr lang="fi-FI" dirty="0" smtClean="0"/>
          </a:p>
          <a:p>
            <a:endParaRPr lang="fi-FI" dirty="0" smtClean="0"/>
          </a:p>
        </p:txBody>
      </p:sp>
      <p:sp>
        <p:nvSpPr>
          <p:cNvPr id="4" name="Sisällön paikkamerkki 3"/>
          <p:cNvSpPr>
            <a:spLocks noGrp="1"/>
          </p:cNvSpPr>
          <p:nvPr>
            <p:ph sz="half" idx="2"/>
          </p:nvPr>
        </p:nvSpPr>
        <p:spPr>
          <a:xfrm>
            <a:off x="6474940" y="1197735"/>
            <a:ext cx="4878859" cy="4979228"/>
          </a:xfrm>
        </p:spPr>
        <p:txBody>
          <a:bodyPr>
            <a:normAutofit fontScale="85000" lnSpcReduction="20000"/>
          </a:bodyPr>
          <a:lstStyle/>
          <a:p>
            <a:r>
              <a:rPr lang="fi-FI" dirty="0"/>
              <a:t>Oppilaan oppimista, työskentelyä ja käyttäytymistä tulee arvioida monipuolisesti ja sitä tapahtuu jatkuvasti:</a:t>
            </a:r>
          </a:p>
          <a:p>
            <a:pPr lvl="1"/>
            <a:r>
              <a:rPr lang="fi-FI" dirty="0"/>
              <a:t>Työpäiväkirjat</a:t>
            </a:r>
          </a:p>
          <a:p>
            <a:pPr lvl="1"/>
            <a:r>
              <a:rPr lang="fi-FI" dirty="0"/>
              <a:t>Portfoliot</a:t>
            </a:r>
          </a:p>
          <a:p>
            <a:pPr lvl="1"/>
            <a:r>
              <a:rPr lang="fi-FI" dirty="0"/>
              <a:t>Konkreettiset tuotokset</a:t>
            </a:r>
          </a:p>
          <a:p>
            <a:pPr lvl="1"/>
            <a:r>
              <a:rPr lang="fi-FI" dirty="0"/>
              <a:t>Liikuntasuoritukset</a:t>
            </a:r>
          </a:p>
          <a:p>
            <a:pPr lvl="1"/>
            <a:r>
              <a:rPr lang="fi-FI" dirty="0"/>
              <a:t>Musisoinnit</a:t>
            </a:r>
          </a:p>
          <a:p>
            <a:pPr lvl="1"/>
            <a:r>
              <a:rPr lang="fi-FI" dirty="0"/>
              <a:t>Suullinen palaute</a:t>
            </a:r>
          </a:p>
          <a:p>
            <a:pPr lvl="1"/>
            <a:r>
              <a:rPr lang="fi-FI" dirty="0"/>
              <a:t>Itsearviointi</a:t>
            </a:r>
          </a:p>
          <a:p>
            <a:pPr lvl="1"/>
            <a:r>
              <a:rPr lang="fi-FI" dirty="0" smtClean="0"/>
              <a:t>Vertaisarviointi</a:t>
            </a:r>
          </a:p>
          <a:p>
            <a:pPr lvl="1"/>
            <a:r>
              <a:rPr lang="fi-FI" dirty="0" smtClean="0"/>
              <a:t>Kirjalliset kokeet</a:t>
            </a:r>
          </a:p>
          <a:p>
            <a:pPr lvl="1"/>
            <a:r>
              <a:rPr lang="fi-FI" dirty="0" smtClean="0">
                <a:solidFill>
                  <a:srgbClr val="FF0000"/>
                </a:solidFill>
              </a:rPr>
              <a:t>   </a:t>
            </a:r>
          </a:p>
          <a:p>
            <a:pPr lvl="1"/>
            <a:r>
              <a:rPr lang="fi-FI" dirty="0"/>
              <a:t> </a:t>
            </a:r>
            <a:r>
              <a:rPr lang="fi-FI" dirty="0" smtClean="0"/>
              <a:t>  </a:t>
            </a:r>
            <a:endParaRPr lang="fi-FI" dirty="0"/>
          </a:p>
          <a:p>
            <a:endParaRPr lang="fi-FI" dirty="0"/>
          </a:p>
        </p:txBody>
      </p:sp>
    </p:spTree>
    <p:extLst>
      <p:ext uri="{BB962C8B-B14F-4D97-AF65-F5344CB8AC3E}">
        <p14:creationId xmlns:p14="http://schemas.microsoft.com/office/powerpoint/2010/main" xmlns="" val="80332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4400" dirty="0" smtClean="0">
                <a:solidFill>
                  <a:srgbClr val="766F54"/>
                </a:solidFill>
              </a:rPr>
              <a:t>Kouluissa kehitetään arviointi-kulttuuria, jonka keskeisiä piirteitä ovat:  </a:t>
            </a:r>
            <a:endParaRPr lang="fi-FI" dirty="0"/>
          </a:p>
        </p:txBody>
      </p:sp>
      <p:sp>
        <p:nvSpPr>
          <p:cNvPr id="3" name="Sisällön paikkamerkki 2"/>
          <p:cNvSpPr>
            <a:spLocks noGrp="1"/>
          </p:cNvSpPr>
          <p:nvPr>
            <p:ph idx="1"/>
          </p:nvPr>
        </p:nvSpPr>
        <p:spPr/>
        <p:txBody>
          <a:bodyPr>
            <a:normAutofit fontScale="92500" lnSpcReduction="20000"/>
          </a:bodyPr>
          <a:lstStyle/>
          <a:p>
            <a:r>
              <a:rPr lang="fi-FI" dirty="0" smtClean="0">
                <a:solidFill>
                  <a:srgbClr val="404040"/>
                </a:solidFill>
              </a:rPr>
              <a:t>rohkaiseva ja yrittämään kannustava ilmapiiri </a:t>
            </a:r>
            <a:r>
              <a:rPr lang="fi-FI" dirty="0" smtClean="0"/>
              <a:t>  </a:t>
            </a:r>
            <a:r>
              <a:rPr lang="en-US" dirty="0" smtClean="0"/>
              <a:t>  </a:t>
            </a:r>
          </a:p>
          <a:p>
            <a:r>
              <a:rPr lang="fi-FI" dirty="0" smtClean="0">
                <a:solidFill>
                  <a:srgbClr val="404040"/>
                </a:solidFill>
              </a:rPr>
              <a:t>oppilaiden osallisuutta edistävä, keskusteleva ja vuorovaikutteinen toimintatapa </a:t>
            </a:r>
            <a:r>
              <a:rPr lang="fi-FI" dirty="0" smtClean="0"/>
              <a:t>  </a:t>
            </a:r>
            <a:r>
              <a:rPr lang="en-US" dirty="0" smtClean="0"/>
              <a:t>  </a:t>
            </a:r>
          </a:p>
          <a:p>
            <a:r>
              <a:rPr lang="fi-FI" dirty="0" smtClean="0">
                <a:solidFill>
                  <a:srgbClr val="404040"/>
                </a:solidFill>
              </a:rPr>
              <a:t>oppilaan tukeminen oman oppimisprosessinsa ymmärtämisessä sekä oppilaan edistymisen näkyväksi tekeminen koko oppimisprosessin ajan </a:t>
            </a:r>
            <a:r>
              <a:rPr lang="fi-FI" dirty="0" smtClean="0"/>
              <a:t>  </a:t>
            </a:r>
            <a:r>
              <a:rPr lang="en-US" dirty="0" smtClean="0"/>
              <a:t>  </a:t>
            </a:r>
          </a:p>
          <a:p>
            <a:r>
              <a:rPr lang="fi-FI" dirty="0" smtClean="0">
                <a:solidFill>
                  <a:srgbClr val="404040"/>
                </a:solidFill>
              </a:rPr>
              <a:t>arvioinnin oikeudenmukaisuus ja eettisyys </a:t>
            </a:r>
            <a:r>
              <a:rPr lang="fi-FI" dirty="0" smtClean="0"/>
              <a:t>  </a:t>
            </a:r>
            <a:r>
              <a:rPr lang="en-US" dirty="0" smtClean="0"/>
              <a:t>  </a:t>
            </a:r>
          </a:p>
          <a:p>
            <a:r>
              <a:rPr lang="fi-FI" dirty="0" smtClean="0">
                <a:solidFill>
                  <a:srgbClr val="404040"/>
                </a:solidFill>
              </a:rPr>
              <a:t>arvioinnin monipuolisuus </a:t>
            </a:r>
            <a:r>
              <a:rPr lang="fi-FI" dirty="0" smtClean="0"/>
              <a:t>  </a:t>
            </a:r>
            <a:r>
              <a:rPr lang="en-US" dirty="0" smtClean="0"/>
              <a:t>  </a:t>
            </a:r>
          </a:p>
          <a:p>
            <a:r>
              <a:rPr lang="fi-FI" dirty="0" smtClean="0">
                <a:solidFill>
                  <a:srgbClr val="404040"/>
                </a:solidFill>
              </a:rPr>
              <a:t>arvioinnin avulla saadun tiedon hyödyntäminen opetuksen ja muun koulutyön suunnittelussa."</a:t>
            </a:r>
            <a:r>
              <a:rPr lang="fi-FI" dirty="0" smtClean="0"/>
              <a:t>  </a:t>
            </a:r>
            <a:r>
              <a:rPr lang="en-US" dirty="0" smtClean="0"/>
              <a:t>  </a:t>
            </a:r>
          </a:p>
          <a:p>
            <a:pPr marL="0" indent="0">
              <a:buNone/>
            </a:pPr>
            <a:r>
              <a:rPr lang="fi-FI" i="1" dirty="0" err="1" smtClean="0">
                <a:solidFill>
                  <a:srgbClr val="404040"/>
                </a:solidFill>
              </a:rPr>
              <a:t>Pops</a:t>
            </a:r>
            <a:r>
              <a:rPr lang="fi-FI" i="1" dirty="0" smtClean="0">
                <a:solidFill>
                  <a:srgbClr val="404040"/>
                </a:solidFill>
              </a:rPr>
              <a:t> 2014,  6.1.</a:t>
            </a:r>
          </a:p>
          <a:p>
            <a:endParaRPr lang="fi-FI"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Valinnaisuus</a:t>
            </a:r>
            <a:endParaRPr lang="fi-FI" dirty="0"/>
          </a:p>
        </p:txBody>
      </p:sp>
      <p:sp>
        <p:nvSpPr>
          <p:cNvPr id="3" name="Sisällön paikkamerkki 2"/>
          <p:cNvSpPr>
            <a:spLocks noGrp="1"/>
          </p:cNvSpPr>
          <p:nvPr>
            <p:ph idx="1"/>
          </p:nvPr>
        </p:nvSpPr>
        <p:spPr/>
        <p:txBody>
          <a:bodyPr/>
          <a:lstStyle/>
          <a:p>
            <a:r>
              <a:rPr lang="fi-FI" dirty="0" smtClean="0"/>
              <a:t>Johnny </a:t>
            </a:r>
            <a:r>
              <a:rPr lang="fi-FI" dirty="0" err="1" smtClean="0"/>
              <a:t>Kotro</a:t>
            </a:r>
            <a:endParaRPr lang="fi-FI" dirty="0" smtClean="0"/>
          </a:p>
          <a:p>
            <a:r>
              <a:rPr lang="fi-FI" dirty="0" smtClean="0"/>
              <a:t>Luku 12.2. Valinnaiset aineet </a:t>
            </a:r>
            <a:r>
              <a:rPr lang="fi-FI" dirty="0" err="1" smtClean="0"/>
              <a:t>pedanet</a:t>
            </a:r>
            <a:endParaRPr lang="fi-FI" dirty="0" smtClean="0"/>
          </a:p>
          <a:p>
            <a:endParaRPr lang="fi-FI" dirty="0" smtClean="0"/>
          </a:p>
          <a:p>
            <a:pPr>
              <a:buNone/>
            </a:pPr>
            <a:endParaRPr lang="fi-FI"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äivänseisaus">
  <a:themeElements>
    <a:clrScheme name="Päivänseisaus">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äivänseisaus">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äivänseisaus">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TotalTime>
  <Words>2068</Words>
  <Application>Microsoft Office PowerPoint</Application>
  <PresentationFormat>Mukautettu</PresentationFormat>
  <Paragraphs>279</Paragraphs>
  <Slides>36</Slides>
  <Notes>2</Notes>
  <HiddenSlides>0</HiddenSlides>
  <MMClips>0</MMClips>
  <ScaleCrop>false</ScaleCrop>
  <HeadingPairs>
    <vt:vector size="4" baseType="variant">
      <vt:variant>
        <vt:lpstr>Teema</vt:lpstr>
      </vt:variant>
      <vt:variant>
        <vt:i4>1</vt:i4>
      </vt:variant>
      <vt:variant>
        <vt:lpstr>Dian otsikot</vt:lpstr>
      </vt:variant>
      <vt:variant>
        <vt:i4>36</vt:i4>
      </vt:variant>
    </vt:vector>
  </HeadingPairs>
  <TitlesOfParts>
    <vt:vector size="37" baseType="lpstr">
      <vt:lpstr>Päivänseisaus</vt:lpstr>
      <vt:lpstr>VESO 7.8.2017 </vt:lpstr>
      <vt:lpstr>Kokoontumispaikat ja luento-osuuden pitäjät</vt:lpstr>
      <vt:lpstr>Veso-päivä 7.8. aineenopettajaosuus, aikataulusta</vt:lpstr>
      <vt:lpstr>Tai-Tai aineet</vt:lpstr>
      <vt:lpstr>Dia 5</vt:lpstr>
      <vt:lpstr>POPS:n oppimiskäsityksestä tiivistetysti:</vt:lpstr>
      <vt:lpstr>Tai-Tai aineiden arviointi: tehtävät, luonne, kohteet</vt:lpstr>
      <vt:lpstr>Kouluissa kehitetään arviointi-kulttuuria, jonka keskeisiä piirteitä ovat:  </vt:lpstr>
      <vt:lpstr>Valinnaisuus</vt:lpstr>
      <vt:lpstr>KEOS 25.11.2017</vt:lpstr>
      <vt:lpstr>Jakautuminen oppiaineittain</vt:lpstr>
      <vt:lpstr>Käsityön arvioinnista</vt:lpstr>
      <vt:lpstr>Dia 13</vt:lpstr>
      <vt:lpstr>Työryhmätehtävä</vt:lpstr>
      <vt:lpstr>Käsityön opetus POPS2014</vt:lpstr>
      <vt:lpstr>KS opetuksen järjestäminen JKL</vt:lpstr>
      <vt:lpstr>Valinnaisaineet 8 ja 9 luokat - Tai-tai valinnat: https://peda.net/opetussuunnitelma/ksops/jyvaskyla/luku12/12-I  -Valinnaiset aineet: https://peda.net/opetussuunnitelma/ksops/jyvaskyla/luku12/12-2 </vt:lpstr>
      <vt:lpstr>Käsityön opetuksen tavoitteet ja sisällöt JKL</vt:lpstr>
      <vt:lpstr>KS arviointi JKL 2017-&gt;</vt:lpstr>
      <vt:lpstr>Dia 20</vt:lpstr>
      <vt:lpstr>Dia 21</vt:lpstr>
      <vt:lpstr>Dia 22</vt:lpstr>
      <vt:lpstr>Dia 23</vt:lpstr>
      <vt:lpstr>Dia 24</vt:lpstr>
      <vt:lpstr>Käytännön toteutuksia arvioinnista ja tvt:stä Pedanetillä.</vt:lpstr>
      <vt:lpstr>Projekti-ideoita (Learning Cafe)</vt:lpstr>
      <vt:lpstr>Arviointiohjeet  </vt:lpstr>
      <vt:lpstr>Arviointia tehdään</vt:lpstr>
      <vt:lpstr>Dia 29</vt:lpstr>
      <vt:lpstr>   OPETTAJAN ARVIOINTITAIDOT  OPPIMISEN  JA OSAAMISEN MONIPUOLINEN ARVIOINTI </vt:lpstr>
      <vt:lpstr>Dia 31</vt:lpstr>
      <vt:lpstr>Arvioinnin kohteet</vt:lpstr>
      <vt:lpstr>Opintokokonaisuuden  pedagoginen suunnitelma</vt:lpstr>
      <vt:lpstr>Dia 34</vt:lpstr>
      <vt:lpstr>Muista oppilaan vahvuuksien löytäminen ja nostaminen</vt:lpstr>
      <vt:lpstr>Yleiset arviointiohjeet lukuvuodelle 17-18</vt:lpstr>
    </vt:vector>
  </TitlesOfParts>
  <Company>Jyvaskyla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Oppiainetyöryhmät</dc:title>
  <dc:creator>Teerijoki Pipsa</dc:creator>
  <cp:lastModifiedBy>Tiia Hintsa</cp:lastModifiedBy>
  <cp:revision>56</cp:revision>
  <dcterms:created xsi:type="dcterms:W3CDTF">2017-05-24T07:18:29Z</dcterms:created>
  <dcterms:modified xsi:type="dcterms:W3CDTF">2017-08-06T16:49:00Z</dcterms:modified>
</cp:coreProperties>
</file>