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1" roundtripDataSignature="AMtx7miBI2AOEnfquSc0msnfsXh05+KD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p1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6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2" name="Google Shape;12;p6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3" name="Google Shape;13;p6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14" name="Google Shape;14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8" name="Google Shape;8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6" name="Google Shape;96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7" name="Google Shape;9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0" name="Google Shape;100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" name="Google Shape;104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11" name="Google Shape;111;p2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12" name="Google Shape;112;p2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116" name="Google Shape;116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9" name="Google Shape;119;p2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20" name="Google Shape;120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8" name="Google Shape;18;p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9" name="Google Shape;19;p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20" name="Google Shape;20;p7"/>
          <p:cNvSpPr txBox="1"/>
          <p:nvPr/>
        </p:nvSpPr>
        <p:spPr>
          <a:xfrm>
            <a:off x="353950" y="4503375"/>
            <a:ext cx="44583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fi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Forum Historia 6, Luku 1</a:t>
            </a:r>
            <a:endParaRPr b="0" i="0" sz="1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8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25" name="Google Shape;25;p8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8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27" name="Google Shape;27;p8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8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29" name="Google Shape;29;p8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8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31" name="Google Shape;31;p8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9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35" name="Google Shape;35;p9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9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37" name="Google Shape;37;p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41" name="Google Shape;41;p1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0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46" name="Google Shape;46;p10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11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0" name="Google Shape;50;p1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3" name="Google Shape;53;p11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2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2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59" name="Google Shape;59;p12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0" name="Google Shape;60;p12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1" name="Google Shape;61;p12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2" name="Google Shape;62;p12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2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2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2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74" name="Google Shape;74;p13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5" name="Google Shape;75;p13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6" name="Google Shape;76;p13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7" name="Google Shape;77;p13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4" name="Google Shape;84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85" name="Google Shape;85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slideLayout" Target="../slideLayouts/slideLayout10.xml"/><Relationship Id="rId3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" name="Google Shape;9;p5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-43434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"/>
              <a:t>Vieraat kulttuurit katseen kohteena</a:t>
            </a:r>
            <a:br>
              <a:rPr lang="fi"/>
            </a:br>
            <a:br>
              <a:rPr lang="fi"/>
            </a:br>
            <a:r>
              <a:rPr lang="fi"/>
              <a:t>Tietoisku: 5 kulttuurintutkimuksen käsitettä</a:t>
            </a:r>
            <a:endParaRPr/>
          </a:p>
        </p:txBody>
      </p:sp>
      <p:sp>
        <p:nvSpPr>
          <p:cNvPr id="128" name="Google Shape;128;p1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1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"/>
          <p:cNvSpPr txBox="1"/>
          <p:nvPr>
            <p:ph type="title"/>
          </p:nvPr>
        </p:nvSpPr>
        <p:spPr>
          <a:xfrm>
            <a:off x="664025" y="15775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fi"/>
              <a:t>Katso video</a:t>
            </a:r>
            <a:br>
              <a:rPr lang="fi"/>
            </a:br>
            <a:r>
              <a:rPr i="1" lang="fi"/>
              <a:t>5 kulttuurintutkimuksen käsitettä</a:t>
            </a:r>
            <a:r>
              <a:rPr lang="fi"/>
              <a:t>.</a:t>
            </a:r>
            <a:br>
              <a:rPr lang="fi"/>
            </a:br>
            <a:r>
              <a:rPr lang="fi"/>
              <a:t>Tee videosta tiiviit muistiinpanot.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5 kulttuurintutkimuksen käsitettä</a:t>
            </a:r>
            <a:endParaRPr/>
          </a:p>
        </p:txBody>
      </p:sp>
      <p:sp>
        <p:nvSpPr>
          <p:cNvPr id="140" name="Google Shape;140;p3"/>
          <p:cNvSpPr txBox="1"/>
          <p:nvPr>
            <p:ph idx="1" type="body"/>
          </p:nvPr>
        </p:nvSpPr>
        <p:spPr>
          <a:xfrm>
            <a:off x="628650" y="1268050"/>
            <a:ext cx="7886700" cy="3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b="1" lang="fi" sz="1800"/>
              <a:t>Diskurssi</a:t>
            </a:r>
            <a:br>
              <a:rPr b="1" lang="fi" sz="1800"/>
            </a:br>
            <a:r>
              <a:rPr lang="fi" sz="1800"/>
              <a:t>Käsitteen avulla tutkitaan, miten sanoilla luodaan todellisuutta ja käytetään valtaa. Esimerkiksi käsitteillä </a:t>
            </a:r>
            <a:r>
              <a:rPr i="1" lang="fi" sz="1800"/>
              <a:t>löytöretket </a:t>
            </a:r>
            <a:r>
              <a:rPr lang="fi" sz="1800"/>
              <a:t>ja </a:t>
            </a:r>
            <a:r>
              <a:rPr i="1" lang="fi" sz="1800"/>
              <a:t>valkoisen miehen taakka</a:t>
            </a:r>
            <a:r>
              <a:rPr lang="fi" sz="1800"/>
              <a:t> luodaan todellisuutta.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300"/>
              <a:buNone/>
            </a:pPr>
            <a:r>
              <a:rPr b="1" lang="fi" sz="1800"/>
              <a:t>Eurosentrismi</a:t>
            </a:r>
            <a:br>
              <a:rPr b="1" lang="fi" sz="1800"/>
            </a:br>
            <a:r>
              <a:rPr lang="fi" sz="1800"/>
              <a:t>Eurosentrismi on maailman tarkastelua ja arviointia eurooppalaiskeskeisestä näkökulmasta. Esimerkiksi Lähi- ja Kaukoitä.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2300"/>
              <a:buNone/>
            </a:pPr>
            <a:r>
              <a:rPr b="1" lang="fi" sz="1800"/>
              <a:t>Orientalismi</a:t>
            </a:r>
            <a:br>
              <a:rPr b="1" lang="fi" sz="1800"/>
            </a:br>
            <a:r>
              <a:rPr lang="fi" sz="1800"/>
              <a:t>Eurooppalaisten kiinnostus ja ylimielinen suhtautuminen orienttiin eli itään ja sen kulttuureihin. </a:t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5 kulttuurintutkimuksen käsitettä</a:t>
            </a:r>
            <a:endParaRPr/>
          </a:p>
        </p:txBody>
      </p:sp>
      <p:sp>
        <p:nvSpPr>
          <p:cNvPr id="146" name="Google Shape;146;p4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b="1" lang="fi" sz="1800"/>
              <a:t>Monikulttuurisuus</a:t>
            </a:r>
            <a:endParaRPr b="1"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300"/>
              <a:buNone/>
            </a:pPr>
            <a:r>
              <a:rPr lang="fi" sz="1800"/>
              <a:t>Monikulttuurisessa yhteiskunnassa elää rinnakkain monia eri kulttuureja. Monikulttuurisen politiikan tarkoitus on luoda reilu ja toimiva yhteiskunta kaikille kulttuureille.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2300"/>
              <a:buNone/>
            </a:pPr>
            <a:r>
              <a:rPr b="1" lang="fi" sz="1800"/>
              <a:t>Postkoloniaalinen tutkimus</a:t>
            </a:r>
            <a:br>
              <a:rPr b="1" lang="fi" sz="1800"/>
            </a:br>
            <a:r>
              <a:rPr lang="fi" sz="1800"/>
              <a:t>Siirtomaa-ajan jälkeinen tutkimus, joka korostaa  perinteisen historiankirjoituksen sivuuttamia näkökulmia.</a:t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