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49" d="100"/>
          <a:sy n="49" d="100"/>
        </p:scale>
        <p:origin x="-2238" y="-15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2313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2950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8605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2887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687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16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53194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5514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8570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3962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99871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4F22F-6F08-4769-93C1-DEC7AED3E510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AA506-0B23-413E-8F8C-2E576631D8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3975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4. Aivojen rakenne ja toiminta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s. 38-47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3858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Pikkuaivot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aivojen </a:t>
            </a:r>
            <a:r>
              <a:rPr lang="fi-FI" dirty="0"/>
              <a:t>taka-alaosassa sijaitseva </a:t>
            </a:r>
            <a:r>
              <a:rPr lang="fi-FI" dirty="0" smtClean="0"/>
              <a:t>rakenne</a:t>
            </a:r>
          </a:p>
          <a:p>
            <a:r>
              <a:rPr lang="fi-FI" dirty="0" smtClean="0"/>
              <a:t>muistuttaa </a:t>
            </a:r>
            <a:r>
              <a:rPr lang="fi-FI" dirty="0"/>
              <a:t>rakenteeltaan ja ulkonäöltään pienempää versiota </a:t>
            </a:r>
            <a:r>
              <a:rPr lang="fi-FI" dirty="0" smtClean="0"/>
              <a:t>isoaivoista</a:t>
            </a:r>
          </a:p>
          <a:p>
            <a:r>
              <a:rPr lang="fi-FI" dirty="0"/>
              <a:t>p</a:t>
            </a:r>
            <a:r>
              <a:rPr lang="fi-FI" dirty="0" smtClean="0"/>
              <a:t>ikkuaivot </a:t>
            </a:r>
            <a:r>
              <a:rPr lang="fi-FI" dirty="0"/>
              <a:t>ovat tärkeät </a:t>
            </a:r>
            <a:r>
              <a:rPr lang="fi-FI" dirty="0" smtClean="0"/>
              <a:t>mm.</a:t>
            </a:r>
          </a:p>
          <a:p>
            <a:pPr lvl="1"/>
            <a:r>
              <a:rPr lang="fi-FI" dirty="0" smtClean="0"/>
              <a:t>liikkeiden </a:t>
            </a:r>
            <a:r>
              <a:rPr lang="fi-FI" dirty="0"/>
              <a:t>tarkassa </a:t>
            </a:r>
            <a:r>
              <a:rPr lang="fi-FI" dirty="0" smtClean="0"/>
              <a:t>säätelyssä</a:t>
            </a:r>
          </a:p>
          <a:p>
            <a:pPr lvl="1"/>
            <a:r>
              <a:rPr lang="fi-FI" dirty="0" smtClean="0"/>
              <a:t>sensomotorisen (= aisti- </a:t>
            </a:r>
            <a:r>
              <a:rPr lang="fi-FI" dirty="0"/>
              <a:t>ja </a:t>
            </a:r>
            <a:r>
              <a:rPr lang="fi-FI" dirty="0" smtClean="0"/>
              <a:t>liiketiedon) yhdistämisessä</a:t>
            </a:r>
          </a:p>
          <a:p>
            <a:pPr lvl="1"/>
            <a:r>
              <a:rPr lang="fi-FI" dirty="0"/>
              <a:t>o</a:t>
            </a:r>
            <a:r>
              <a:rPr lang="fi-FI" dirty="0" smtClean="0"/>
              <a:t>ppimisessa</a:t>
            </a:r>
          </a:p>
          <a:p>
            <a:pPr lvl="1"/>
            <a:r>
              <a:rPr lang="fi-FI" dirty="0" smtClean="0"/>
              <a:t>tarkkaavaisuus- </a:t>
            </a:r>
            <a:r>
              <a:rPr lang="fi-FI" dirty="0"/>
              <a:t>ja työmuistitoiminnoissa</a:t>
            </a:r>
          </a:p>
        </p:txBody>
      </p:sp>
    </p:spTree>
    <p:extLst>
      <p:ext uri="{BB962C8B-B14F-4D97-AF65-F5344CB8AC3E}">
        <p14:creationId xmlns:p14="http://schemas.microsoft.com/office/powerpoint/2010/main" xmlns="" val="32996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Aivorunko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580" y="1690688"/>
            <a:ext cx="7214118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runkomainen, useista eri osista koostuva rakenne aivojen ala- ja keskiosissa </a:t>
            </a:r>
            <a:endParaRPr lang="fi-FI" dirty="0" smtClean="0"/>
          </a:p>
          <a:p>
            <a:r>
              <a:rPr lang="fi-FI" dirty="0"/>
              <a:t>u</a:t>
            </a:r>
            <a:r>
              <a:rPr lang="fi-FI" dirty="0" smtClean="0"/>
              <a:t>lottuu </a:t>
            </a:r>
            <a:r>
              <a:rPr lang="fi-FI" dirty="0"/>
              <a:t>selkäytimen ylimmästä osasta keskelle </a:t>
            </a:r>
            <a:r>
              <a:rPr lang="fi-FI" dirty="0" smtClean="0"/>
              <a:t>aivoja</a:t>
            </a:r>
          </a:p>
          <a:p>
            <a:r>
              <a:rPr lang="fi-FI" dirty="0"/>
              <a:t>u</a:t>
            </a:r>
            <a:r>
              <a:rPr lang="fi-FI" dirty="0" smtClean="0"/>
              <a:t>seat </a:t>
            </a:r>
            <a:r>
              <a:rPr lang="fi-FI" dirty="0"/>
              <a:t>aistiradat kulkevat aivorungon kautta </a:t>
            </a:r>
            <a:r>
              <a:rPr lang="fi-FI" dirty="0" smtClean="0"/>
              <a:t>aivokuorelle</a:t>
            </a:r>
          </a:p>
          <a:p>
            <a:r>
              <a:rPr lang="fi-FI" dirty="0"/>
              <a:t>a</a:t>
            </a:r>
            <a:r>
              <a:rPr lang="fi-FI" dirty="0" smtClean="0"/>
              <a:t>ivorunko </a:t>
            </a:r>
            <a:r>
              <a:rPr lang="fi-FI" dirty="0"/>
              <a:t>tärkeä mm. </a:t>
            </a:r>
            <a:endParaRPr lang="fi-FI" dirty="0" smtClean="0"/>
          </a:p>
          <a:p>
            <a:pPr lvl="1"/>
            <a:r>
              <a:rPr lang="fi-FI" dirty="0" smtClean="0"/>
              <a:t>vireystilan säätelyssä</a:t>
            </a:r>
          </a:p>
          <a:p>
            <a:pPr lvl="1"/>
            <a:r>
              <a:rPr lang="fi-FI" dirty="0" smtClean="0"/>
              <a:t>hengityksen </a:t>
            </a:r>
            <a:r>
              <a:rPr lang="fi-FI" dirty="0"/>
              <a:t>ja sydämensykkeen kaltaisten peruselintoimintojen säätelyssä </a:t>
            </a:r>
            <a:br>
              <a:rPr lang="fi-FI" dirty="0"/>
            </a:br>
            <a:endParaRPr lang="fi-FI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/>
          <a:srcRect l="64873" t="18492" r="6027" b="63474"/>
          <a:stretch/>
        </p:blipFill>
        <p:spPr>
          <a:xfrm>
            <a:off x="8136293" y="1690688"/>
            <a:ext cx="3779421" cy="30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5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Aivojen rakenne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035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 smtClean="0"/>
              <a:t>Kolme päärakennetta:</a:t>
            </a:r>
          </a:p>
          <a:p>
            <a:r>
              <a:rPr lang="fi-FI" b="1" dirty="0"/>
              <a:t>i</a:t>
            </a:r>
            <a:r>
              <a:rPr lang="fi-FI" b="1" dirty="0" smtClean="0"/>
              <a:t>sotaivot</a:t>
            </a:r>
            <a:r>
              <a:rPr lang="fi-FI" dirty="0"/>
              <a:t>:</a:t>
            </a:r>
            <a:r>
              <a:rPr lang="fi-FI" dirty="0" smtClean="0"/>
              <a:t> </a:t>
            </a:r>
            <a:r>
              <a:rPr lang="fi-FI" dirty="0"/>
              <a:t>laaja </a:t>
            </a:r>
            <a:r>
              <a:rPr lang="fi-FI" dirty="0" smtClean="0"/>
              <a:t>kokonaisuus, osallistuu </a:t>
            </a:r>
            <a:r>
              <a:rPr lang="fi-FI" dirty="0"/>
              <a:t>lähes kaikkeen </a:t>
            </a:r>
            <a:r>
              <a:rPr lang="fi-FI" dirty="0" smtClean="0"/>
              <a:t>tiedonkäsittelytoimintaan</a:t>
            </a:r>
          </a:p>
          <a:p>
            <a:r>
              <a:rPr lang="fi-FI" b="1" dirty="0"/>
              <a:t>p</a:t>
            </a:r>
            <a:r>
              <a:rPr lang="fi-FI" b="1" dirty="0" smtClean="0"/>
              <a:t>ikkuaivot</a:t>
            </a:r>
            <a:r>
              <a:rPr lang="fi-FI" dirty="0"/>
              <a:t>:</a:t>
            </a:r>
            <a:r>
              <a:rPr lang="fi-FI" dirty="0" smtClean="0"/>
              <a:t> </a:t>
            </a:r>
            <a:r>
              <a:rPr lang="fi-FI" dirty="0"/>
              <a:t>tärkeät erityisesti </a:t>
            </a:r>
            <a:r>
              <a:rPr lang="fi-FI" dirty="0" smtClean="0"/>
              <a:t>liiketoiminnoissa</a:t>
            </a:r>
          </a:p>
          <a:p>
            <a:r>
              <a:rPr lang="fi-FI" b="1" dirty="0"/>
              <a:t>a</a:t>
            </a:r>
            <a:r>
              <a:rPr lang="fi-FI" b="1" dirty="0" smtClean="0"/>
              <a:t>ivorunko</a:t>
            </a:r>
            <a:r>
              <a:rPr lang="fi-FI" dirty="0"/>
              <a:t>:</a:t>
            </a:r>
            <a:r>
              <a:rPr lang="fi-FI" dirty="0" smtClean="0"/>
              <a:t> </a:t>
            </a:r>
            <a:r>
              <a:rPr lang="fi-FI" dirty="0"/>
              <a:t>säätelee peruselintoimintoja, kuten </a:t>
            </a:r>
            <a:r>
              <a:rPr lang="fi-FI" dirty="0" smtClean="0"/>
              <a:t>hengitystä</a:t>
            </a:r>
          </a:p>
          <a:p>
            <a:endParaRPr lang="fi-FI" dirty="0" smtClean="0"/>
          </a:p>
          <a:p>
            <a:r>
              <a:rPr lang="fi-FI" b="1" dirty="0" smtClean="0"/>
              <a:t>hermoverkko</a:t>
            </a:r>
            <a:r>
              <a:rPr lang="fi-FI" dirty="0" smtClean="0"/>
              <a:t> = useiden hermosolujen ja niiden välisten yhteyksien muodostama kokonaisuus, joka erikoistunut </a:t>
            </a:r>
            <a:r>
              <a:rPr lang="fi-FI" dirty="0" err="1" smtClean="0"/>
              <a:t>tiettyyn</a:t>
            </a:r>
            <a:r>
              <a:rPr lang="fi-FI" dirty="0" smtClean="0"/>
              <a:t> toimintaan</a:t>
            </a:r>
          </a:p>
          <a:p>
            <a:r>
              <a:rPr lang="fi-FI" dirty="0" smtClean="0"/>
              <a:t>yksittäinen </a:t>
            </a:r>
            <a:r>
              <a:rPr lang="fi-FI" dirty="0"/>
              <a:t>aivoalue ei </a:t>
            </a:r>
            <a:r>
              <a:rPr lang="fi-FI" dirty="0" smtClean="0"/>
              <a:t>silti </a:t>
            </a:r>
            <a:r>
              <a:rPr lang="fi-FI" dirty="0"/>
              <a:t>yleensä vastaa yksistään </a:t>
            </a:r>
            <a:r>
              <a:rPr lang="fi-FI" dirty="0" err="1"/>
              <a:t>tietystä</a:t>
            </a:r>
            <a:r>
              <a:rPr lang="fi-FI" dirty="0"/>
              <a:t> </a:t>
            </a:r>
            <a:r>
              <a:rPr lang="fi-FI" dirty="0" smtClean="0"/>
              <a:t>toiminnosta; kognitiiviset </a:t>
            </a:r>
            <a:r>
              <a:rPr lang="fi-FI" dirty="0"/>
              <a:t>toiminnot vaativat eri aivoalueiden </a:t>
            </a:r>
            <a:r>
              <a:rPr lang="fi-FI" dirty="0" smtClean="0"/>
              <a:t>yhteistyötä</a:t>
            </a:r>
          </a:p>
        </p:txBody>
      </p:sp>
    </p:spTree>
    <p:extLst>
      <p:ext uri="{BB962C8B-B14F-4D97-AF65-F5344CB8AC3E}">
        <p14:creationId xmlns:p14="http://schemas.microsoft.com/office/powerpoint/2010/main" xmlns="" val="34468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9723" b="51250"/>
          <a:stretch/>
        </p:blipFill>
        <p:spPr>
          <a:xfrm>
            <a:off x="22107" y="-1"/>
            <a:ext cx="12169893" cy="613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18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Isotaivot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muodostavat suurimman osan aivojen massasta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eskeiset lähes kaikissa tiedonkäsittelytoiminnoissa</a:t>
            </a:r>
          </a:p>
          <a:p>
            <a:r>
              <a:rPr lang="fi-FI" dirty="0" smtClean="0"/>
              <a:t>jaetaan kahteen aivopuoliskoon</a:t>
            </a:r>
            <a:endParaRPr lang="fi-FI" dirty="0"/>
          </a:p>
          <a:p>
            <a:pPr lvl="1"/>
            <a:r>
              <a:rPr lang="fi-FI" dirty="0" smtClean="0"/>
              <a:t>vasen ja oikea aivopuolisko, joiden rakenteessa ja toiminnassa eroja</a:t>
            </a:r>
          </a:p>
          <a:p>
            <a:r>
              <a:rPr lang="fi-FI" dirty="0"/>
              <a:t>k</a:t>
            </a:r>
            <a:r>
              <a:rPr lang="fi-FI" dirty="0" smtClean="0"/>
              <a:t>oostuvat </a:t>
            </a:r>
            <a:r>
              <a:rPr lang="fi-FI" dirty="0"/>
              <a:t>eri </a:t>
            </a:r>
            <a:r>
              <a:rPr lang="fi-FI" dirty="0" smtClean="0"/>
              <a:t>osista: </a:t>
            </a:r>
          </a:p>
          <a:p>
            <a:pPr lvl="1"/>
            <a:r>
              <a:rPr lang="fi-FI" b="1" dirty="0"/>
              <a:t>a</a:t>
            </a:r>
            <a:r>
              <a:rPr lang="fi-FI" b="1" dirty="0" smtClean="0"/>
              <a:t>ivokuori</a:t>
            </a:r>
            <a:r>
              <a:rPr lang="fi-FI" dirty="0" smtClean="0"/>
              <a:t> </a:t>
            </a:r>
            <a:r>
              <a:rPr lang="fi-FI" dirty="0"/>
              <a:t>(</a:t>
            </a:r>
            <a:r>
              <a:rPr lang="fi-FI" dirty="0" err="1" smtClean="0"/>
              <a:t>korteksi</a:t>
            </a:r>
            <a:r>
              <a:rPr lang="fi-FI" dirty="0" smtClean="0"/>
              <a:t>): </a:t>
            </a:r>
            <a:r>
              <a:rPr lang="fi-FI" dirty="0"/>
              <a:t>isojenaivojen poimuttunut </a:t>
            </a:r>
            <a:r>
              <a:rPr lang="fi-FI" dirty="0" smtClean="0"/>
              <a:t>kuorikerros</a:t>
            </a:r>
          </a:p>
          <a:p>
            <a:pPr lvl="1"/>
            <a:r>
              <a:rPr lang="fi-FI" b="1" dirty="0"/>
              <a:t>a</a:t>
            </a:r>
            <a:r>
              <a:rPr lang="fi-FI" b="1" dirty="0" smtClean="0"/>
              <a:t>ivokuoren </a:t>
            </a:r>
            <a:r>
              <a:rPr lang="fi-FI" b="1" dirty="0"/>
              <a:t>alapuolinen valkea </a:t>
            </a:r>
            <a:r>
              <a:rPr lang="fi-FI" b="1" dirty="0" smtClean="0"/>
              <a:t>aine</a:t>
            </a:r>
            <a:r>
              <a:rPr lang="fi-FI" dirty="0" smtClean="0"/>
              <a:t>: </a:t>
            </a:r>
            <a:r>
              <a:rPr lang="fi-FI" dirty="0"/>
              <a:t>pääosin ratoja, joilla aivokuoren ja muiden aivojen osien hermosolut ovat yhteydessä </a:t>
            </a:r>
            <a:r>
              <a:rPr lang="fi-FI" dirty="0" smtClean="0"/>
              <a:t>toisiinsa</a:t>
            </a:r>
          </a:p>
          <a:p>
            <a:pPr lvl="1"/>
            <a:r>
              <a:rPr lang="fi-FI" b="1" dirty="0"/>
              <a:t>t</a:t>
            </a:r>
            <a:r>
              <a:rPr lang="fi-FI" b="1" dirty="0" smtClean="0"/>
              <a:t>yvitumakkeet</a:t>
            </a:r>
            <a:r>
              <a:rPr lang="fi-FI" dirty="0" smtClean="0"/>
              <a:t>: </a:t>
            </a:r>
            <a:r>
              <a:rPr lang="fi-FI" dirty="0"/>
              <a:t>keskeisiä rakenteita tahdonalaisten liikkeiden säätelyssä ja erilaisten taitojen </a:t>
            </a:r>
            <a:r>
              <a:rPr lang="fi-FI" dirty="0" smtClean="0"/>
              <a:t>oppimisessa</a:t>
            </a:r>
          </a:p>
          <a:p>
            <a:pPr lvl="1"/>
            <a:r>
              <a:rPr lang="fi-FI" b="1" dirty="0" err="1"/>
              <a:t>l</a:t>
            </a:r>
            <a:r>
              <a:rPr lang="fi-FI" b="1" dirty="0" err="1" smtClean="0"/>
              <a:t>imbinen</a:t>
            </a:r>
            <a:r>
              <a:rPr lang="fi-FI" b="1" dirty="0" smtClean="0"/>
              <a:t> järjestelmä</a:t>
            </a:r>
            <a:r>
              <a:rPr lang="fi-FI" dirty="0" smtClean="0"/>
              <a:t>: </a:t>
            </a:r>
            <a:r>
              <a:rPr lang="fi-FI" dirty="0"/>
              <a:t>tärkeä tunteiden, halujen ja muistin kannalta </a:t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6369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93" y="274541"/>
            <a:ext cx="10515600" cy="1325563"/>
          </a:xfrm>
        </p:spPr>
        <p:txBody>
          <a:bodyPr/>
          <a:lstStyle/>
          <a:p>
            <a:r>
              <a:rPr lang="fi-FI" b="1" dirty="0" smtClean="0"/>
              <a:t>Isotaivot: </a:t>
            </a:r>
            <a:r>
              <a:rPr lang="fi-FI" b="1" dirty="0"/>
              <a:t>a</a:t>
            </a:r>
            <a:r>
              <a:rPr lang="fi-FI" b="1" dirty="0" smtClean="0"/>
              <a:t>ivokuori (</a:t>
            </a:r>
            <a:r>
              <a:rPr lang="fi-FI" b="1" dirty="0" err="1" smtClean="0"/>
              <a:t>korteksi</a:t>
            </a:r>
            <a:r>
              <a:rPr lang="fi-FI" b="1" dirty="0" smtClean="0"/>
              <a:t>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893" y="1600104"/>
            <a:ext cx="5982478" cy="4351338"/>
          </a:xfrm>
        </p:spPr>
        <p:txBody>
          <a:bodyPr>
            <a:normAutofit fontScale="70000" lnSpcReduction="20000"/>
          </a:bodyPr>
          <a:lstStyle/>
          <a:p>
            <a:r>
              <a:rPr lang="fi-FI" sz="3100" dirty="0" smtClean="0"/>
              <a:t>jaetaan neljään lohkoon:</a:t>
            </a:r>
          </a:p>
          <a:p>
            <a:pPr lvl="1"/>
            <a:r>
              <a:rPr lang="fi-FI" sz="3100" b="1" dirty="0" smtClean="0"/>
              <a:t>otsalohko</a:t>
            </a:r>
            <a:r>
              <a:rPr lang="fi-FI" sz="3100" dirty="0" smtClean="0"/>
              <a:t>: </a:t>
            </a:r>
            <a:r>
              <a:rPr lang="fi-FI" sz="3100" dirty="0"/>
              <a:t>keskeinen esim. suunnitelmallisuuden, itsesäätelyn, tarkkaavaisuuden ja työmuistin </a:t>
            </a:r>
            <a:r>
              <a:rPr lang="fi-FI" sz="3100" dirty="0" smtClean="0"/>
              <a:t>kannalta</a:t>
            </a:r>
          </a:p>
          <a:p>
            <a:pPr lvl="1"/>
            <a:r>
              <a:rPr lang="fi-FI" sz="3100" b="1" dirty="0"/>
              <a:t>o</a:t>
            </a:r>
            <a:r>
              <a:rPr lang="fi-FI" sz="3100" b="1" dirty="0" smtClean="0"/>
              <a:t>himolohko</a:t>
            </a:r>
            <a:r>
              <a:rPr lang="fi-FI" sz="3100" dirty="0" smtClean="0"/>
              <a:t>: </a:t>
            </a:r>
            <a:r>
              <a:rPr lang="fi-FI" sz="3100" dirty="0"/>
              <a:t>keskeinen esim. kuulotiedon </a:t>
            </a:r>
            <a:r>
              <a:rPr lang="fi-FI" sz="3100" dirty="0" smtClean="0"/>
              <a:t>käsittelyssä</a:t>
            </a:r>
          </a:p>
          <a:p>
            <a:pPr lvl="1"/>
            <a:r>
              <a:rPr lang="fi-FI" sz="3100" b="1" dirty="0"/>
              <a:t>t</a:t>
            </a:r>
            <a:r>
              <a:rPr lang="fi-FI" sz="3100" b="1" dirty="0" smtClean="0"/>
              <a:t>akaraivolohko</a:t>
            </a:r>
            <a:r>
              <a:rPr lang="fi-FI" sz="3100" dirty="0" smtClean="0"/>
              <a:t>: </a:t>
            </a:r>
            <a:r>
              <a:rPr lang="fi-FI" sz="3100" dirty="0"/>
              <a:t>keskeinen esim. näkötiedon </a:t>
            </a:r>
            <a:r>
              <a:rPr lang="fi-FI" sz="3100" dirty="0" smtClean="0"/>
              <a:t>käsittelyssä</a:t>
            </a:r>
          </a:p>
          <a:p>
            <a:pPr lvl="1"/>
            <a:r>
              <a:rPr lang="fi-FI" sz="3100" b="1" dirty="0" smtClean="0"/>
              <a:t>päälakilohko</a:t>
            </a:r>
            <a:r>
              <a:rPr lang="fi-FI" sz="3100" dirty="0" smtClean="0"/>
              <a:t>: </a:t>
            </a:r>
            <a:r>
              <a:rPr lang="fi-FI" sz="3100" dirty="0"/>
              <a:t>keskeinen esim. tuntotiedon käsittelyn, avaruudellisen hahmottamisen ja tarkkaavaisuuden säätelyn </a:t>
            </a:r>
            <a:r>
              <a:rPr lang="fi-FI" sz="3100" dirty="0" smtClean="0"/>
              <a:t>kannalta</a:t>
            </a:r>
          </a:p>
          <a:p>
            <a:endParaRPr lang="fi-FI" sz="3100" dirty="0"/>
          </a:p>
          <a:p>
            <a:r>
              <a:rPr lang="fi-FI" sz="3100" dirty="0" smtClean="0"/>
              <a:t>koostuu pääosin harmaasta aineesta (= harmaan värisistä hermosolujen solukeskuksista</a:t>
            </a:r>
            <a:r>
              <a:rPr lang="fi-FI" sz="3100" dirty="0"/>
              <a:t/>
            </a:r>
            <a:br>
              <a:rPr lang="fi-FI" sz="3100" dirty="0"/>
            </a:br>
            <a:endParaRPr lang="fi-FI" sz="3100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6728" t="58184" r="50752" b="18579"/>
          <a:stretch/>
        </p:blipFill>
        <p:spPr>
          <a:xfrm>
            <a:off x="7072604" y="1233180"/>
            <a:ext cx="4954555" cy="34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0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Aivokuoren aisti- ja liikealueet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894" y="1601691"/>
            <a:ext cx="6635620" cy="4351338"/>
          </a:xfrm>
        </p:spPr>
        <p:txBody>
          <a:bodyPr>
            <a:noAutofit/>
          </a:bodyPr>
          <a:lstStyle/>
          <a:p>
            <a:r>
              <a:rPr lang="fi-FI" sz="1600" b="1" dirty="0"/>
              <a:t>e</a:t>
            </a:r>
            <a:r>
              <a:rPr lang="fi-FI" sz="1600" b="1" dirty="0" smtClean="0"/>
              <a:t>nsisijainen </a:t>
            </a:r>
            <a:r>
              <a:rPr lang="fi-FI" sz="1600" b="1" dirty="0"/>
              <a:t>aistialue </a:t>
            </a:r>
            <a:r>
              <a:rPr lang="fi-FI" sz="1600" dirty="0"/>
              <a:t>= aivokuoren alue, jolla käsitellään näköön, kuuloon, tuntoon tai muuhun </a:t>
            </a:r>
            <a:r>
              <a:rPr lang="fi-FI" sz="1600" dirty="0" err="1"/>
              <a:t>tiettyyn</a:t>
            </a:r>
            <a:r>
              <a:rPr lang="fi-FI" sz="1600" dirty="0"/>
              <a:t> aistiin liittyvää </a:t>
            </a:r>
            <a:r>
              <a:rPr lang="fi-FI" sz="1600" dirty="0" smtClean="0"/>
              <a:t>tietoa</a:t>
            </a:r>
          </a:p>
          <a:p>
            <a:r>
              <a:rPr lang="fi-FI" sz="1600" dirty="0" smtClean="0"/>
              <a:t>aistitiedon </a:t>
            </a:r>
            <a:r>
              <a:rPr lang="fi-FI" sz="1600" dirty="0"/>
              <a:t>käsittelyyn osallistuvat myös muut alueet </a:t>
            </a:r>
            <a:endParaRPr lang="fi-FI" sz="1600" dirty="0" smtClean="0"/>
          </a:p>
          <a:p>
            <a:r>
              <a:rPr lang="fi-FI" sz="1600" b="1" dirty="0"/>
              <a:t>n</a:t>
            </a:r>
            <a:r>
              <a:rPr lang="fi-FI" sz="1600" b="1" dirty="0" smtClean="0"/>
              <a:t>äköaivokuori</a:t>
            </a:r>
            <a:r>
              <a:rPr lang="fi-FI" sz="1600" dirty="0" smtClean="0"/>
              <a:t> </a:t>
            </a:r>
          </a:p>
          <a:p>
            <a:pPr lvl="1"/>
            <a:r>
              <a:rPr lang="fi-FI" sz="1600" dirty="0"/>
              <a:t>t</a:t>
            </a:r>
            <a:r>
              <a:rPr lang="fi-FI" sz="1600" dirty="0" smtClean="0"/>
              <a:t>akaraivolohkossa, aktivoituu </a:t>
            </a:r>
            <a:r>
              <a:rPr lang="fi-FI" sz="1600" dirty="0"/>
              <a:t>näköärsykkeitä </a:t>
            </a:r>
            <a:r>
              <a:rPr lang="fi-FI" sz="1600" dirty="0" smtClean="0"/>
              <a:t>katsellessa</a:t>
            </a:r>
          </a:p>
          <a:p>
            <a:r>
              <a:rPr lang="fi-FI" sz="1600" b="1" dirty="0" smtClean="0"/>
              <a:t>kuuloaivokuori</a:t>
            </a:r>
            <a:endParaRPr lang="fi-FI" sz="1600" dirty="0" smtClean="0"/>
          </a:p>
          <a:p>
            <a:pPr lvl="1"/>
            <a:r>
              <a:rPr lang="fi-FI" sz="1600" dirty="0" smtClean="0"/>
              <a:t>ohimolohkossa, aktivoituu kuultujen ärsykkeiden yhteydessä</a:t>
            </a:r>
          </a:p>
          <a:p>
            <a:r>
              <a:rPr lang="fi-FI" sz="1600" b="1" dirty="0" smtClean="0"/>
              <a:t>tuntoaivokuori</a:t>
            </a:r>
            <a:endParaRPr lang="fi-FI" sz="1600" dirty="0" smtClean="0"/>
          </a:p>
          <a:p>
            <a:pPr lvl="1"/>
            <a:r>
              <a:rPr lang="fi-FI" sz="1600" dirty="0" smtClean="0"/>
              <a:t>päälakilohkossa, käsittelee kehon tuntoaistimuksia </a:t>
            </a:r>
          </a:p>
          <a:p>
            <a:pPr lvl="1"/>
            <a:r>
              <a:rPr lang="fi-FI" sz="1600" dirty="0" smtClean="0"/>
              <a:t>eri kehon osat edustettuina aivokuoren eri alueilla</a:t>
            </a:r>
          </a:p>
          <a:p>
            <a:r>
              <a:rPr lang="fi-FI" sz="1600" b="1" dirty="0" smtClean="0"/>
              <a:t>liikeaivokuori</a:t>
            </a:r>
            <a:endParaRPr lang="fi-FI" sz="1600" dirty="0" smtClean="0"/>
          </a:p>
          <a:p>
            <a:pPr lvl="1"/>
            <a:r>
              <a:rPr lang="fi-FI" sz="1600" dirty="0" smtClean="0"/>
              <a:t>otsalohkon takaosassa juuri ennen päälakilohkoa, keskeinen liiketoimintojen suunnittelun ja toteutuksen kannalta</a:t>
            </a:r>
          </a:p>
          <a:p>
            <a:pPr lvl="1"/>
            <a:r>
              <a:rPr lang="fi-FI" sz="1600" dirty="0" smtClean="0"/>
              <a:t>omat edustusalueensa kaikille kehon osille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fi-FI" sz="1800" dirty="0" smtClean="0"/>
          </a:p>
          <a:p>
            <a:endParaRPr lang="fi-FI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2" cstate="print"/>
          <a:srcRect l="50185" t="58398" r="9570" b="18632"/>
          <a:stretch/>
        </p:blipFill>
        <p:spPr>
          <a:xfrm>
            <a:off x="7492482" y="1961092"/>
            <a:ext cx="4516016" cy="33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8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Isojenaivojen </a:t>
            </a:r>
            <a:r>
              <a:rPr lang="fi-FI" b="1" dirty="0" err="1"/>
              <a:t>lateralisaatio</a:t>
            </a:r>
            <a:r>
              <a:rPr lang="fi-FI" b="1" dirty="0"/>
              <a:t> 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aivopuoliskojen </a:t>
            </a:r>
            <a:r>
              <a:rPr lang="fi-FI" sz="2400" dirty="0"/>
              <a:t>keskinäinen työnjako </a:t>
            </a:r>
            <a:endParaRPr lang="fi-FI" sz="2400" dirty="0" smtClean="0"/>
          </a:p>
          <a:p>
            <a:pPr lvl="1"/>
            <a:r>
              <a:rPr lang="fi-FI" sz="2000" dirty="0" smtClean="0"/>
              <a:t>vasemmalla aivopuoliskolla on mm. puheen käsittelyyn erikoistuneita hermoverkkoja</a:t>
            </a:r>
          </a:p>
          <a:p>
            <a:pPr lvl="1"/>
            <a:r>
              <a:rPr lang="fi-FI" sz="2000" dirty="0" smtClean="0"/>
              <a:t>oikealla aivopuoliskolla on mm. avaruudelliseen hahmottamiseen liittyviä hermoverkkoja</a:t>
            </a:r>
          </a:p>
          <a:p>
            <a:r>
              <a:rPr lang="fi-FI" sz="2400" dirty="0" smtClean="0"/>
              <a:t>aistitiedon käsittely risteää hermostossa </a:t>
            </a:r>
          </a:p>
          <a:p>
            <a:pPr lvl="1"/>
            <a:r>
              <a:rPr lang="fi-FI" sz="2000" dirty="0" smtClean="0"/>
              <a:t>vasen </a:t>
            </a:r>
            <a:r>
              <a:rPr lang="fi-FI" sz="2000" dirty="0"/>
              <a:t>aivopuolisko vastaanottaa tietoa kehon oikealta puolelta </a:t>
            </a:r>
            <a:endParaRPr lang="fi-FI" sz="2000" dirty="0" smtClean="0"/>
          </a:p>
          <a:p>
            <a:pPr lvl="1"/>
            <a:r>
              <a:rPr lang="fi-FI" sz="2000" dirty="0"/>
              <a:t>o</a:t>
            </a:r>
            <a:r>
              <a:rPr lang="fi-FI" sz="2000" dirty="0" smtClean="0"/>
              <a:t>ikea </a:t>
            </a:r>
            <a:r>
              <a:rPr lang="fi-FI" sz="2000" dirty="0"/>
              <a:t>aivopuolisko vastaanottaa tietoa kehon vasemmalta </a:t>
            </a:r>
            <a:r>
              <a:rPr lang="fi-FI" sz="2000" dirty="0" smtClean="0"/>
              <a:t>puolelta </a:t>
            </a:r>
          </a:p>
          <a:p>
            <a:r>
              <a:rPr lang="fi-FI" sz="2400" dirty="0" smtClean="0"/>
              <a:t>motoristen </a:t>
            </a:r>
            <a:r>
              <a:rPr lang="fi-FI" sz="2400" dirty="0"/>
              <a:t>toimintojen käsittely </a:t>
            </a:r>
            <a:r>
              <a:rPr lang="fi-FI" sz="2400" dirty="0" smtClean="0"/>
              <a:t>risteää hermostossa</a:t>
            </a:r>
          </a:p>
          <a:p>
            <a:pPr lvl="1"/>
            <a:r>
              <a:rPr lang="fi-FI" sz="2000" dirty="0" smtClean="0"/>
              <a:t>kehon </a:t>
            </a:r>
            <a:r>
              <a:rPr lang="fi-FI" sz="2000" dirty="0"/>
              <a:t>oikean puolen liikkeiden säätely tulee pääosin vasemmalta </a:t>
            </a:r>
            <a:r>
              <a:rPr lang="fi-FI" sz="2000" dirty="0" smtClean="0"/>
              <a:t>aivopuoliskolta</a:t>
            </a:r>
          </a:p>
          <a:p>
            <a:pPr lvl="1"/>
            <a:r>
              <a:rPr lang="fi-FI" sz="2000" dirty="0" smtClean="0"/>
              <a:t>vasemman </a:t>
            </a:r>
            <a:r>
              <a:rPr lang="fi-FI" sz="2000" dirty="0"/>
              <a:t>puolen </a:t>
            </a:r>
            <a:r>
              <a:rPr lang="fi-FI" sz="2000" dirty="0" smtClean="0"/>
              <a:t>oikealta aivopuoliskolta</a:t>
            </a:r>
          </a:p>
        </p:txBody>
      </p:sp>
    </p:spTree>
    <p:extLst>
      <p:ext uri="{BB962C8B-B14F-4D97-AF65-F5344CB8AC3E}">
        <p14:creationId xmlns:p14="http://schemas.microsoft.com/office/powerpoint/2010/main" xmlns="" val="6886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Aivokurkiainen aivopuoliskojen yhdistäjänä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06820" cy="4351338"/>
          </a:xfrm>
        </p:spPr>
        <p:txBody>
          <a:bodyPr/>
          <a:lstStyle/>
          <a:p>
            <a:r>
              <a:rPr lang="fi-FI" dirty="0" smtClean="0"/>
              <a:t>vasenta </a:t>
            </a:r>
            <a:r>
              <a:rPr lang="fi-FI" dirty="0"/>
              <a:t>ja oikeaa aivopuoliskoa yhdistävät paksut </a:t>
            </a:r>
            <a:r>
              <a:rPr lang="fi-FI" dirty="0" smtClean="0"/>
              <a:t>hermoradat</a:t>
            </a:r>
          </a:p>
          <a:p>
            <a:r>
              <a:rPr lang="fi-FI" b="1" dirty="0" smtClean="0"/>
              <a:t>aivokurkiainen</a:t>
            </a:r>
            <a:r>
              <a:rPr lang="fi-FI" dirty="0" smtClean="0"/>
              <a:t> suurin hermoradoista</a:t>
            </a:r>
          </a:p>
          <a:p>
            <a:r>
              <a:rPr lang="fi-FI" dirty="0" smtClean="0"/>
              <a:t>jatkuva tiedonkulku puoliskosta toiseen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/>
          <a:srcRect l="8060" t="10795" r="11017" b="46534"/>
          <a:stretch/>
        </p:blipFill>
        <p:spPr>
          <a:xfrm>
            <a:off x="5349551" y="1690688"/>
            <a:ext cx="6267839" cy="42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7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49021"/>
            <a:ext cx="10515600" cy="132556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210" y="1480740"/>
            <a:ext cx="4755553" cy="4351338"/>
          </a:xfrm>
        </p:spPr>
        <p:txBody>
          <a:bodyPr>
            <a:normAutofit/>
          </a:bodyPr>
          <a:lstStyle/>
          <a:p>
            <a:r>
              <a:rPr lang="fi-FI" b="1" dirty="0"/>
              <a:t>a</a:t>
            </a:r>
            <a:r>
              <a:rPr lang="fi-FI" b="1" dirty="0" smtClean="0"/>
              <a:t>ivohalkiohenkilöt</a:t>
            </a:r>
            <a:r>
              <a:rPr lang="fi-FI" dirty="0" smtClean="0"/>
              <a:t>: ihmisiä, joilta aivokurkiainen jouduttu katkaisemaan hoitotoimenpiteenä</a:t>
            </a:r>
          </a:p>
          <a:p>
            <a:pPr lvl="1"/>
            <a:r>
              <a:rPr lang="fi-FI" dirty="0" smtClean="0"/>
              <a:t>aivopuoliskojen välinen tiedonkulku vähentynyt merkittävästi</a:t>
            </a:r>
          </a:p>
          <a:p>
            <a:pPr lvl="1"/>
            <a:r>
              <a:rPr lang="fi-FI" dirty="0" smtClean="0"/>
              <a:t>toinen aivopuolisko ei aina tietoinen tiedosta, joka esitetty vain toiseen aivopuoliskoon </a:t>
            </a:r>
          </a:p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 cstate="print"/>
          <a:srcRect l="8784" t="54109" r="31966" b="7722"/>
          <a:stretch/>
        </p:blipFill>
        <p:spPr>
          <a:xfrm>
            <a:off x="6351036" y="149021"/>
            <a:ext cx="4823927" cy="401451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 rotWithShape="1">
          <a:blip r:embed="rId2" cstate="print"/>
          <a:srcRect l="71238" t="67404" r="8263" b="9652"/>
          <a:stretch/>
        </p:blipFill>
        <p:spPr>
          <a:xfrm>
            <a:off x="7823666" y="3656409"/>
            <a:ext cx="1878665" cy="27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7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441</Words>
  <Application>Microsoft Office PowerPoint</Application>
  <PresentationFormat>Mukautettu</PresentationFormat>
  <Paragraphs>73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 Theme</vt:lpstr>
      <vt:lpstr>4. Aivojen rakenne ja toiminta</vt:lpstr>
      <vt:lpstr>Aivojen rakenne </vt:lpstr>
      <vt:lpstr>Dia 3</vt:lpstr>
      <vt:lpstr>Isotaivot</vt:lpstr>
      <vt:lpstr>Isotaivot: aivokuori (korteksi)</vt:lpstr>
      <vt:lpstr>Aivokuoren aisti- ja liikealueet </vt:lpstr>
      <vt:lpstr>Isojenaivojen lateralisaatio </vt:lpstr>
      <vt:lpstr>Aivokurkiainen aivopuoliskojen yhdistäjänä </vt:lpstr>
      <vt:lpstr>Dia 9</vt:lpstr>
      <vt:lpstr>Pikkuaivot</vt:lpstr>
      <vt:lpstr>Aivorunko </vt:lpstr>
    </vt:vector>
  </TitlesOfParts>
  <Company>University of Helsinki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Aivojen rakenne ja toiminta</dc:title>
  <dc:creator>Holm, Kristiina M</dc:creator>
  <cp:lastModifiedBy>Kotikone</cp:lastModifiedBy>
  <cp:revision>15</cp:revision>
  <dcterms:created xsi:type="dcterms:W3CDTF">2017-08-31T07:04:47Z</dcterms:created>
  <dcterms:modified xsi:type="dcterms:W3CDTF">2017-09-16T15:42:25Z</dcterms:modified>
</cp:coreProperties>
</file>