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342CFE-B169-42AF-A625-1BCA24FE5D86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D6680D4-2F20-4C30-BF3D-B15E46F5B583}">
      <dgm:prSet/>
      <dgm:spPr/>
      <dgm:t>
        <a:bodyPr/>
        <a:lstStyle/>
        <a:p>
          <a:r>
            <a:rPr lang="fi-FI"/>
            <a:t>Proosa, kaunokirjallisuus, fiktio</a:t>
          </a:r>
          <a:endParaRPr lang="en-US"/>
        </a:p>
      </dgm:t>
    </dgm:pt>
    <dgm:pt modelId="{188796C4-4BBA-411A-8CE5-D294471D2384}" type="parTrans" cxnId="{95575985-9489-4863-AA1B-A4C13927FEDE}">
      <dgm:prSet/>
      <dgm:spPr/>
      <dgm:t>
        <a:bodyPr/>
        <a:lstStyle/>
        <a:p>
          <a:endParaRPr lang="en-US"/>
        </a:p>
      </dgm:t>
    </dgm:pt>
    <dgm:pt modelId="{13E517EA-1918-4040-B262-B4E8E5208CB2}" type="sibTrans" cxnId="{95575985-9489-4863-AA1B-A4C13927FEDE}">
      <dgm:prSet/>
      <dgm:spPr/>
      <dgm:t>
        <a:bodyPr/>
        <a:lstStyle/>
        <a:p>
          <a:endParaRPr lang="en-US"/>
        </a:p>
      </dgm:t>
    </dgm:pt>
    <dgm:pt modelId="{F701732F-9124-4D4D-8D2B-D8437EE6340E}">
      <dgm:prSet/>
      <dgm:spPr/>
      <dgm:t>
        <a:bodyPr/>
        <a:lstStyle/>
        <a:p>
          <a:r>
            <a:rPr lang="fi-FI" dirty="0"/>
            <a:t>Lyriikka, runous</a:t>
          </a:r>
          <a:endParaRPr lang="en-US" dirty="0"/>
        </a:p>
      </dgm:t>
    </dgm:pt>
    <dgm:pt modelId="{D8EDC6DD-BDF0-4899-AD21-D3D16286F2DC}" type="parTrans" cxnId="{995E6753-DDA4-4321-9FE6-135A8E0C7720}">
      <dgm:prSet/>
      <dgm:spPr/>
      <dgm:t>
        <a:bodyPr/>
        <a:lstStyle/>
        <a:p>
          <a:endParaRPr lang="en-US"/>
        </a:p>
      </dgm:t>
    </dgm:pt>
    <dgm:pt modelId="{5724988C-FE08-4482-A624-94B7AF99197B}" type="sibTrans" cxnId="{995E6753-DDA4-4321-9FE6-135A8E0C7720}">
      <dgm:prSet/>
      <dgm:spPr/>
      <dgm:t>
        <a:bodyPr/>
        <a:lstStyle/>
        <a:p>
          <a:endParaRPr lang="en-US"/>
        </a:p>
      </dgm:t>
    </dgm:pt>
    <dgm:pt modelId="{C1A48918-3577-4E3A-8947-FB135FF92A61}">
      <dgm:prSet/>
      <dgm:spPr/>
      <dgm:t>
        <a:bodyPr/>
        <a:lstStyle/>
        <a:p>
          <a:r>
            <a:rPr lang="fi-FI" dirty="0"/>
            <a:t>Draama,</a:t>
          </a:r>
        </a:p>
        <a:p>
          <a:r>
            <a:rPr lang="fi-FI" dirty="0"/>
            <a:t>näytelmäkirjallisuus</a:t>
          </a:r>
          <a:endParaRPr lang="en-US" dirty="0"/>
        </a:p>
      </dgm:t>
    </dgm:pt>
    <dgm:pt modelId="{90CF647E-7280-4BEB-B8F3-7AB3DC2CCFCA}" type="parTrans" cxnId="{97CFDAEF-3778-40B9-B5F8-0C74F7AE5ADB}">
      <dgm:prSet/>
      <dgm:spPr/>
      <dgm:t>
        <a:bodyPr/>
        <a:lstStyle/>
        <a:p>
          <a:endParaRPr lang="en-US"/>
        </a:p>
      </dgm:t>
    </dgm:pt>
    <dgm:pt modelId="{0E4BCB7E-595D-4AFE-91BD-176390F4050E}" type="sibTrans" cxnId="{97CFDAEF-3778-40B9-B5F8-0C74F7AE5ADB}">
      <dgm:prSet/>
      <dgm:spPr/>
      <dgm:t>
        <a:bodyPr/>
        <a:lstStyle/>
        <a:p>
          <a:endParaRPr lang="en-US"/>
        </a:p>
      </dgm:t>
    </dgm:pt>
    <dgm:pt modelId="{B22C2410-5C19-4ECC-8141-1C4D905D4968}" type="pres">
      <dgm:prSet presAssocID="{F8342CFE-B169-42AF-A625-1BCA24FE5D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9E2E9DE-B9A9-431C-9F3A-72765BF6D2DF}" type="pres">
      <dgm:prSet presAssocID="{6D6680D4-2F20-4C30-BF3D-B15E46F5B583}" presName="root" presStyleCnt="0"/>
      <dgm:spPr/>
    </dgm:pt>
    <dgm:pt modelId="{68158FB1-106A-4E18-BC13-8B7B1E87DB31}" type="pres">
      <dgm:prSet presAssocID="{6D6680D4-2F20-4C30-BF3D-B15E46F5B583}" presName="rootComposite" presStyleCnt="0"/>
      <dgm:spPr/>
    </dgm:pt>
    <dgm:pt modelId="{68BBED49-4327-4602-94B8-383722237E80}" type="pres">
      <dgm:prSet presAssocID="{6D6680D4-2F20-4C30-BF3D-B15E46F5B583}" presName="rootText" presStyleLbl="node1" presStyleIdx="0" presStyleCnt="3"/>
      <dgm:spPr/>
    </dgm:pt>
    <dgm:pt modelId="{267CA278-D136-4EB4-A4BB-FA0F6A75AB8C}" type="pres">
      <dgm:prSet presAssocID="{6D6680D4-2F20-4C30-BF3D-B15E46F5B583}" presName="rootConnector" presStyleLbl="node1" presStyleIdx="0" presStyleCnt="3"/>
      <dgm:spPr/>
    </dgm:pt>
    <dgm:pt modelId="{78C624CE-8959-4400-9906-B847DF389A7D}" type="pres">
      <dgm:prSet presAssocID="{6D6680D4-2F20-4C30-BF3D-B15E46F5B583}" presName="childShape" presStyleCnt="0"/>
      <dgm:spPr/>
    </dgm:pt>
    <dgm:pt modelId="{8523756C-EB0D-4F12-AD63-C6943E3A9A25}" type="pres">
      <dgm:prSet presAssocID="{F701732F-9124-4D4D-8D2B-D8437EE6340E}" presName="root" presStyleCnt="0"/>
      <dgm:spPr/>
    </dgm:pt>
    <dgm:pt modelId="{885C5634-108A-4734-9F15-F91C1920D1DC}" type="pres">
      <dgm:prSet presAssocID="{F701732F-9124-4D4D-8D2B-D8437EE6340E}" presName="rootComposite" presStyleCnt="0"/>
      <dgm:spPr/>
    </dgm:pt>
    <dgm:pt modelId="{5C7AA660-931F-4FCC-8419-3405B564F2EF}" type="pres">
      <dgm:prSet presAssocID="{F701732F-9124-4D4D-8D2B-D8437EE6340E}" presName="rootText" presStyleLbl="node1" presStyleIdx="1" presStyleCnt="3"/>
      <dgm:spPr/>
    </dgm:pt>
    <dgm:pt modelId="{A3E07585-B507-47ED-B920-142CBCD656BF}" type="pres">
      <dgm:prSet presAssocID="{F701732F-9124-4D4D-8D2B-D8437EE6340E}" presName="rootConnector" presStyleLbl="node1" presStyleIdx="1" presStyleCnt="3"/>
      <dgm:spPr/>
    </dgm:pt>
    <dgm:pt modelId="{314F28EB-B72D-42E7-942B-3E0A364EDB6D}" type="pres">
      <dgm:prSet presAssocID="{F701732F-9124-4D4D-8D2B-D8437EE6340E}" presName="childShape" presStyleCnt="0"/>
      <dgm:spPr/>
    </dgm:pt>
    <dgm:pt modelId="{B50A784B-10FC-44CA-9E8D-5051E79CB39F}" type="pres">
      <dgm:prSet presAssocID="{C1A48918-3577-4E3A-8947-FB135FF92A61}" presName="root" presStyleCnt="0"/>
      <dgm:spPr/>
    </dgm:pt>
    <dgm:pt modelId="{2C86C007-0651-4C0E-894A-43509A5C18A3}" type="pres">
      <dgm:prSet presAssocID="{C1A48918-3577-4E3A-8947-FB135FF92A61}" presName="rootComposite" presStyleCnt="0"/>
      <dgm:spPr/>
    </dgm:pt>
    <dgm:pt modelId="{EDA792C0-AEB4-47D1-BE71-F2507D48679B}" type="pres">
      <dgm:prSet presAssocID="{C1A48918-3577-4E3A-8947-FB135FF92A61}" presName="rootText" presStyleLbl="node1" presStyleIdx="2" presStyleCnt="3"/>
      <dgm:spPr/>
    </dgm:pt>
    <dgm:pt modelId="{62EEA750-2097-487C-B287-E18F191746BA}" type="pres">
      <dgm:prSet presAssocID="{C1A48918-3577-4E3A-8947-FB135FF92A61}" presName="rootConnector" presStyleLbl="node1" presStyleIdx="2" presStyleCnt="3"/>
      <dgm:spPr/>
    </dgm:pt>
    <dgm:pt modelId="{84EC1EA2-D2B3-48BF-8995-6E04BEECF030}" type="pres">
      <dgm:prSet presAssocID="{C1A48918-3577-4E3A-8947-FB135FF92A61}" presName="childShape" presStyleCnt="0"/>
      <dgm:spPr/>
    </dgm:pt>
  </dgm:ptLst>
  <dgm:cxnLst>
    <dgm:cxn modelId="{A54A6200-401E-4D18-A467-5770612A01FD}" type="presOf" srcId="{6D6680D4-2F20-4C30-BF3D-B15E46F5B583}" destId="{68BBED49-4327-4602-94B8-383722237E80}" srcOrd="0" destOrd="0" presId="urn:microsoft.com/office/officeart/2005/8/layout/hierarchy3"/>
    <dgm:cxn modelId="{762B2406-E631-438A-BB67-F1E2109F9936}" type="presOf" srcId="{F701732F-9124-4D4D-8D2B-D8437EE6340E}" destId="{5C7AA660-931F-4FCC-8419-3405B564F2EF}" srcOrd="0" destOrd="0" presId="urn:microsoft.com/office/officeart/2005/8/layout/hierarchy3"/>
    <dgm:cxn modelId="{1E7CD862-642D-4EC9-BE50-34884536FE72}" type="presOf" srcId="{6D6680D4-2F20-4C30-BF3D-B15E46F5B583}" destId="{267CA278-D136-4EB4-A4BB-FA0F6A75AB8C}" srcOrd="1" destOrd="0" presId="urn:microsoft.com/office/officeart/2005/8/layout/hierarchy3"/>
    <dgm:cxn modelId="{995E6753-DDA4-4321-9FE6-135A8E0C7720}" srcId="{F8342CFE-B169-42AF-A625-1BCA24FE5D86}" destId="{F701732F-9124-4D4D-8D2B-D8437EE6340E}" srcOrd="1" destOrd="0" parTransId="{D8EDC6DD-BDF0-4899-AD21-D3D16286F2DC}" sibTransId="{5724988C-FE08-4482-A624-94B7AF99197B}"/>
    <dgm:cxn modelId="{95575985-9489-4863-AA1B-A4C13927FEDE}" srcId="{F8342CFE-B169-42AF-A625-1BCA24FE5D86}" destId="{6D6680D4-2F20-4C30-BF3D-B15E46F5B583}" srcOrd="0" destOrd="0" parTransId="{188796C4-4BBA-411A-8CE5-D294471D2384}" sibTransId="{13E517EA-1918-4040-B262-B4E8E5208CB2}"/>
    <dgm:cxn modelId="{664C7BB3-1C13-4F69-8D7C-F2034E3ABBA4}" type="presOf" srcId="{F8342CFE-B169-42AF-A625-1BCA24FE5D86}" destId="{B22C2410-5C19-4ECC-8141-1C4D905D4968}" srcOrd="0" destOrd="0" presId="urn:microsoft.com/office/officeart/2005/8/layout/hierarchy3"/>
    <dgm:cxn modelId="{2D160FB5-E18F-41F7-97F9-74967E24F23A}" type="presOf" srcId="{F701732F-9124-4D4D-8D2B-D8437EE6340E}" destId="{A3E07585-B507-47ED-B920-142CBCD656BF}" srcOrd="1" destOrd="0" presId="urn:microsoft.com/office/officeart/2005/8/layout/hierarchy3"/>
    <dgm:cxn modelId="{A189F1BE-760B-48B3-82A3-701C28589C3F}" type="presOf" srcId="{C1A48918-3577-4E3A-8947-FB135FF92A61}" destId="{62EEA750-2097-487C-B287-E18F191746BA}" srcOrd="1" destOrd="0" presId="urn:microsoft.com/office/officeart/2005/8/layout/hierarchy3"/>
    <dgm:cxn modelId="{2EF5A2D8-CA00-40FC-8AB0-13D3D6581B99}" type="presOf" srcId="{C1A48918-3577-4E3A-8947-FB135FF92A61}" destId="{EDA792C0-AEB4-47D1-BE71-F2507D48679B}" srcOrd="0" destOrd="0" presId="urn:microsoft.com/office/officeart/2005/8/layout/hierarchy3"/>
    <dgm:cxn modelId="{97CFDAEF-3778-40B9-B5F8-0C74F7AE5ADB}" srcId="{F8342CFE-B169-42AF-A625-1BCA24FE5D86}" destId="{C1A48918-3577-4E3A-8947-FB135FF92A61}" srcOrd="2" destOrd="0" parTransId="{90CF647E-7280-4BEB-B8F3-7AB3DC2CCFCA}" sibTransId="{0E4BCB7E-595D-4AFE-91BD-176390F4050E}"/>
    <dgm:cxn modelId="{E35C2F70-67C1-4720-92CE-446FBD2F1BF0}" type="presParOf" srcId="{B22C2410-5C19-4ECC-8141-1C4D905D4968}" destId="{39E2E9DE-B9A9-431C-9F3A-72765BF6D2DF}" srcOrd="0" destOrd="0" presId="urn:microsoft.com/office/officeart/2005/8/layout/hierarchy3"/>
    <dgm:cxn modelId="{8389C8DC-87C5-414A-886D-FF5DB536061D}" type="presParOf" srcId="{39E2E9DE-B9A9-431C-9F3A-72765BF6D2DF}" destId="{68158FB1-106A-4E18-BC13-8B7B1E87DB31}" srcOrd="0" destOrd="0" presId="urn:microsoft.com/office/officeart/2005/8/layout/hierarchy3"/>
    <dgm:cxn modelId="{03DCC683-7A46-48D4-B8F2-8BF1654AA931}" type="presParOf" srcId="{68158FB1-106A-4E18-BC13-8B7B1E87DB31}" destId="{68BBED49-4327-4602-94B8-383722237E80}" srcOrd="0" destOrd="0" presId="urn:microsoft.com/office/officeart/2005/8/layout/hierarchy3"/>
    <dgm:cxn modelId="{E1AF42C0-39A9-4FDA-B099-45FF8B5E7BF3}" type="presParOf" srcId="{68158FB1-106A-4E18-BC13-8B7B1E87DB31}" destId="{267CA278-D136-4EB4-A4BB-FA0F6A75AB8C}" srcOrd="1" destOrd="0" presId="urn:microsoft.com/office/officeart/2005/8/layout/hierarchy3"/>
    <dgm:cxn modelId="{86BB4C70-D3F1-4D49-804E-D17A40EA6F4F}" type="presParOf" srcId="{39E2E9DE-B9A9-431C-9F3A-72765BF6D2DF}" destId="{78C624CE-8959-4400-9906-B847DF389A7D}" srcOrd="1" destOrd="0" presId="urn:microsoft.com/office/officeart/2005/8/layout/hierarchy3"/>
    <dgm:cxn modelId="{D17AE7EC-6523-4348-9ECA-62F457D3A5A1}" type="presParOf" srcId="{B22C2410-5C19-4ECC-8141-1C4D905D4968}" destId="{8523756C-EB0D-4F12-AD63-C6943E3A9A25}" srcOrd="1" destOrd="0" presId="urn:microsoft.com/office/officeart/2005/8/layout/hierarchy3"/>
    <dgm:cxn modelId="{DC5DC67E-B0F3-4B4B-8DD0-F5FB30E187CA}" type="presParOf" srcId="{8523756C-EB0D-4F12-AD63-C6943E3A9A25}" destId="{885C5634-108A-4734-9F15-F91C1920D1DC}" srcOrd="0" destOrd="0" presId="urn:microsoft.com/office/officeart/2005/8/layout/hierarchy3"/>
    <dgm:cxn modelId="{2EA94311-AE0B-4EA7-A7A9-7DDBD213B3EB}" type="presParOf" srcId="{885C5634-108A-4734-9F15-F91C1920D1DC}" destId="{5C7AA660-931F-4FCC-8419-3405B564F2EF}" srcOrd="0" destOrd="0" presId="urn:microsoft.com/office/officeart/2005/8/layout/hierarchy3"/>
    <dgm:cxn modelId="{97817816-F01B-4A07-A132-29DE5775846A}" type="presParOf" srcId="{885C5634-108A-4734-9F15-F91C1920D1DC}" destId="{A3E07585-B507-47ED-B920-142CBCD656BF}" srcOrd="1" destOrd="0" presId="urn:microsoft.com/office/officeart/2005/8/layout/hierarchy3"/>
    <dgm:cxn modelId="{CCA04E7F-4AAD-4AC7-A0C0-DBD79A63C203}" type="presParOf" srcId="{8523756C-EB0D-4F12-AD63-C6943E3A9A25}" destId="{314F28EB-B72D-42E7-942B-3E0A364EDB6D}" srcOrd="1" destOrd="0" presId="urn:microsoft.com/office/officeart/2005/8/layout/hierarchy3"/>
    <dgm:cxn modelId="{DA470DBC-930E-481E-8B9B-803C573E68A3}" type="presParOf" srcId="{B22C2410-5C19-4ECC-8141-1C4D905D4968}" destId="{B50A784B-10FC-44CA-9E8D-5051E79CB39F}" srcOrd="2" destOrd="0" presId="urn:microsoft.com/office/officeart/2005/8/layout/hierarchy3"/>
    <dgm:cxn modelId="{9032A107-9343-4E2D-B9EB-BCC1D4E264B5}" type="presParOf" srcId="{B50A784B-10FC-44CA-9E8D-5051E79CB39F}" destId="{2C86C007-0651-4C0E-894A-43509A5C18A3}" srcOrd="0" destOrd="0" presId="urn:microsoft.com/office/officeart/2005/8/layout/hierarchy3"/>
    <dgm:cxn modelId="{861956AB-716A-4521-A380-EEDA258B15E3}" type="presParOf" srcId="{2C86C007-0651-4C0E-894A-43509A5C18A3}" destId="{EDA792C0-AEB4-47D1-BE71-F2507D48679B}" srcOrd="0" destOrd="0" presId="urn:microsoft.com/office/officeart/2005/8/layout/hierarchy3"/>
    <dgm:cxn modelId="{8AD6858C-718A-4149-A10B-03AF620FC359}" type="presParOf" srcId="{2C86C007-0651-4C0E-894A-43509A5C18A3}" destId="{62EEA750-2097-487C-B287-E18F191746BA}" srcOrd="1" destOrd="0" presId="urn:microsoft.com/office/officeart/2005/8/layout/hierarchy3"/>
    <dgm:cxn modelId="{392FDD29-AB11-41CF-8BFF-17B7283CC087}" type="presParOf" srcId="{B50A784B-10FC-44CA-9E8D-5051E79CB39F}" destId="{84EC1EA2-D2B3-48BF-8995-6E04BEECF03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BED49-4327-4602-94B8-383722237E80}">
      <dsp:nvSpPr>
        <dsp:cNvPr id="0" name=""/>
        <dsp:cNvSpPr/>
      </dsp:nvSpPr>
      <dsp:spPr>
        <a:xfrm>
          <a:off x="1227" y="1174758"/>
          <a:ext cx="2873126" cy="14365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Proosa, kaunokirjallisuus, fiktio</a:t>
          </a:r>
          <a:endParaRPr lang="en-US" sz="2300" kern="1200"/>
        </a:p>
      </dsp:txBody>
      <dsp:txXfrm>
        <a:off x="43302" y="1216833"/>
        <a:ext cx="2788976" cy="1352413"/>
      </dsp:txXfrm>
    </dsp:sp>
    <dsp:sp modelId="{5C7AA660-931F-4FCC-8419-3405B564F2EF}">
      <dsp:nvSpPr>
        <dsp:cNvPr id="0" name=""/>
        <dsp:cNvSpPr/>
      </dsp:nvSpPr>
      <dsp:spPr>
        <a:xfrm>
          <a:off x="3592636" y="1174758"/>
          <a:ext cx="2873126" cy="14365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Lyriikka, runous</a:t>
          </a:r>
          <a:endParaRPr lang="en-US" sz="2300" kern="1200" dirty="0"/>
        </a:p>
      </dsp:txBody>
      <dsp:txXfrm>
        <a:off x="3634711" y="1216833"/>
        <a:ext cx="2788976" cy="1352413"/>
      </dsp:txXfrm>
    </dsp:sp>
    <dsp:sp modelId="{EDA792C0-AEB4-47D1-BE71-F2507D48679B}">
      <dsp:nvSpPr>
        <dsp:cNvPr id="0" name=""/>
        <dsp:cNvSpPr/>
      </dsp:nvSpPr>
      <dsp:spPr>
        <a:xfrm>
          <a:off x="7184045" y="1174758"/>
          <a:ext cx="2873126" cy="14365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Draama,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näytelmäkirjallisuus</a:t>
          </a:r>
          <a:endParaRPr lang="en-US" sz="2300" kern="1200" dirty="0"/>
        </a:p>
      </dsp:txBody>
      <dsp:txXfrm>
        <a:off x="7226120" y="1216833"/>
        <a:ext cx="2788976" cy="1352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0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266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0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4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61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52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96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55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38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4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7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26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2" r:id="rId6"/>
    <p:sldLayoutId id="2147483728" r:id="rId7"/>
    <p:sldLayoutId id="2147483729" r:id="rId8"/>
    <p:sldLayoutId id="2147483730" r:id="rId9"/>
    <p:sldLayoutId id="2147483731" r:id="rId10"/>
    <p:sldLayoutId id="214748373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yle.fi/a/3-1088461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eena.yle.fi/podcastit/1-4317925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i/books/edition/Sarasvatin_hiekkaa/4dCsCwAAQBAJ?hl=fi&amp;gbpv=1&amp;pg=PT8&amp;printsec=frontcover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4247571-B8A7-9881-483B-01CD9AF81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7"/>
            <a:ext cx="6253317" cy="3686015"/>
          </a:xfrm>
        </p:spPr>
        <p:txBody>
          <a:bodyPr>
            <a:normAutofit/>
          </a:bodyPr>
          <a:lstStyle/>
          <a:p>
            <a:r>
              <a:rPr lang="fi-FI" dirty="0"/>
              <a:t>Vaikuttava proosa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1AF43D3-E9ED-F8F0-2ECB-A343C1AD5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1021498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tx1">
                    <a:lumMod val="85000"/>
                    <a:lumOff val="15000"/>
                  </a:schemeClr>
                </a:solidFill>
              </a:rPr>
              <a:t>S25 12.11.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3DEC127-9EA4-E7DB-DCB2-1A4518EBCA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594" r="32852"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80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A96C8E7-C8E4-25EB-2987-069988143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Agustina </a:t>
            </a:r>
            <a:r>
              <a:rPr lang="en-US" sz="6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Bazterrica</a:t>
            </a:r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6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Rotukarja</a:t>
            </a:r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(2019)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A29C92-7A4F-AB66-8325-7AA59C6E3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899" y="4672739"/>
            <a:ext cx="6269347" cy="10214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cap="all" spc="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Ylen</a:t>
            </a:r>
            <a:r>
              <a:rPr lang="en-US" sz="2400" cap="all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cap="all" spc="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artikkeli</a:t>
            </a:r>
            <a:r>
              <a:rPr lang="en-US" sz="2400" cap="all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2400" cap="all" spc="2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https://yle.fi/a/3-10884616</a:t>
            </a:r>
            <a:r>
              <a:rPr lang="en-US" sz="2400" cap="all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teksti, juliste, karja, graafinen suunnittelu&#10;&#10;Kuvaus luotu automaattisesti">
            <a:extLst>
              <a:ext uri="{FF2B5EF4-FFF2-40B4-BE49-F238E27FC236}">
                <a16:creationId xmlns:a16="http://schemas.microsoft.com/office/drawing/2014/main" id="{239FFF93-C4E1-A3F7-AA5E-2BDF2B2E6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3"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07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6F1E82-F603-49E4-9641-09EEA98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E829F8-4029-44B9-FA51-4783E7C31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fi-FI" dirty="0"/>
              <a:t>Termit haltuun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1CFD00-FC30-4AFB-A61F-3127B2C90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D1595AB-90F6-488F-B5E3-F8CFCC8F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3B954BF2-E4C5-94C9-7EE3-6BD907D871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64449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4475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284CA7F-B696-4085-84C6-CD668817E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50278" cy="3400925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1827306 h 3400925"/>
              <a:gd name="connsiteX3" fmla="*/ 3892296 w 6050278"/>
              <a:gd name="connsiteY3" fmla="*/ 1827306 h 3400925"/>
              <a:gd name="connsiteX4" fmla="*/ 3892296 w 6050278"/>
              <a:gd name="connsiteY4" fmla="*/ 3400925 h 3400925"/>
              <a:gd name="connsiteX5" fmla="*/ 0 w 6050278"/>
              <a:gd name="connsiteY5" fmla="*/ 3400925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1827306"/>
                </a:lnTo>
                <a:lnTo>
                  <a:pt x="3892296" y="1827306"/>
                </a:lnTo>
                <a:lnTo>
                  <a:pt x="3892296" y="3400925"/>
                </a:lnTo>
                <a:lnTo>
                  <a:pt x="0" y="34009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6D63D30-A68A-AFA4-9979-67A10FFE3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89" y="199095"/>
            <a:ext cx="3526182" cy="2900284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58A10F4-B847-4777-BC82-782F6FB36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1722" y="1"/>
            <a:ext cx="6050278" cy="3400925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3400925 h 3400925"/>
              <a:gd name="connsiteX3" fmla="*/ 2157982 w 6050278"/>
              <a:gd name="connsiteY3" fmla="*/ 3400925 h 3400925"/>
              <a:gd name="connsiteX4" fmla="*/ 2157982 w 6050278"/>
              <a:gd name="connsiteY4" fmla="*/ 1827306 h 3400925"/>
              <a:gd name="connsiteX5" fmla="*/ 0 w 6050278"/>
              <a:gd name="connsiteY5" fmla="*/ 1827306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3400925"/>
                </a:lnTo>
                <a:lnTo>
                  <a:pt x="2157982" y="3400925"/>
                </a:lnTo>
                <a:lnTo>
                  <a:pt x="2157982" y="1827306"/>
                </a:lnTo>
                <a:lnTo>
                  <a:pt x="0" y="182730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883B597-C9A1-46EF-AB6B-71DF0B1ED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89159"/>
            <a:ext cx="6050278" cy="3368841"/>
          </a:xfrm>
          <a:custGeom>
            <a:avLst/>
            <a:gdLst>
              <a:gd name="connsiteX0" fmla="*/ 0 w 6050278"/>
              <a:gd name="connsiteY0" fmla="*/ 0 h 3368841"/>
              <a:gd name="connsiteX1" fmla="*/ 3892296 w 6050278"/>
              <a:gd name="connsiteY1" fmla="*/ 0 h 3368841"/>
              <a:gd name="connsiteX2" fmla="*/ 3892296 w 6050278"/>
              <a:gd name="connsiteY2" fmla="*/ 1541535 h 3368841"/>
              <a:gd name="connsiteX3" fmla="*/ 6050278 w 6050278"/>
              <a:gd name="connsiteY3" fmla="*/ 1541535 h 3368841"/>
              <a:gd name="connsiteX4" fmla="*/ 6050278 w 6050278"/>
              <a:gd name="connsiteY4" fmla="*/ 3368841 h 3368841"/>
              <a:gd name="connsiteX5" fmla="*/ 0 w 6050278"/>
              <a:gd name="connsiteY5" fmla="*/ 3368841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0" y="0"/>
                </a:moveTo>
                <a:lnTo>
                  <a:pt x="3892296" y="0"/>
                </a:lnTo>
                <a:lnTo>
                  <a:pt x="3892296" y="1541535"/>
                </a:lnTo>
                <a:lnTo>
                  <a:pt x="6050278" y="1541535"/>
                </a:lnTo>
                <a:lnTo>
                  <a:pt x="6050278" y="3368841"/>
                </a:lnTo>
                <a:lnTo>
                  <a:pt x="0" y="336884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CBF0D09D-FA25-8D99-4118-232E4ECB3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89" y="4593548"/>
            <a:ext cx="4883408" cy="1660358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0B38421-369F-445C-9543-5BC17BC09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1722" y="3489159"/>
            <a:ext cx="6050278" cy="3368841"/>
          </a:xfrm>
          <a:custGeom>
            <a:avLst/>
            <a:gdLst>
              <a:gd name="connsiteX0" fmla="*/ 2157982 w 6050278"/>
              <a:gd name="connsiteY0" fmla="*/ 0 h 3368841"/>
              <a:gd name="connsiteX1" fmla="*/ 6050278 w 6050278"/>
              <a:gd name="connsiteY1" fmla="*/ 0 h 3368841"/>
              <a:gd name="connsiteX2" fmla="*/ 6050278 w 6050278"/>
              <a:gd name="connsiteY2" fmla="*/ 3368841 h 3368841"/>
              <a:gd name="connsiteX3" fmla="*/ 0 w 6050278"/>
              <a:gd name="connsiteY3" fmla="*/ 3368841 h 3368841"/>
              <a:gd name="connsiteX4" fmla="*/ 0 w 6050278"/>
              <a:gd name="connsiteY4" fmla="*/ 1541535 h 3368841"/>
              <a:gd name="connsiteX5" fmla="*/ 2157982 w 6050278"/>
              <a:gd name="connsiteY5" fmla="*/ 1541535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2157982" y="0"/>
                </a:moveTo>
                <a:lnTo>
                  <a:pt x="6050278" y="0"/>
                </a:lnTo>
                <a:lnTo>
                  <a:pt x="6050278" y="3368841"/>
                </a:lnTo>
                <a:lnTo>
                  <a:pt x="0" y="3368841"/>
                </a:lnTo>
                <a:lnTo>
                  <a:pt x="0" y="1541535"/>
                </a:lnTo>
                <a:lnTo>
                  <a:pt x="2157982" y="15415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AA9CE81-CAF0-41E3-8E73-CAFA13A0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3736" y="1918638"/>
            <a:ext cx="4224528" cy="3020725"/>
          </a:xfrm>
          <a:custGeom>
            <a:avLst/>
            <a:gdLst>
              <a:gd name="connsiteX0" fmla="*/ 0 w 4224528"/>
              <a:gd name="connsiteY0" fmla="*/ 0 h 3020725"/>
              <a:gd name="connsiteX1" fmla="*/ 4224528 w 4224528"/>
              <a:gd name="connsiteY1" fmla="*/ 0 h 3020725"/>
              <a:gd name="connsiteX2" fmla="*/ 4224528 w 4224528"/>
              <a:gd name="connsiteY2" fmla="*/ 3020725 h 3020725"/>
              <a:gd name="connsiteX3" fmla="*/ 0 w 4224528"/>
              <a:gd name="connsiteY3" fmla="*/ 3020725 h 30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4528" h="3020725">
                <a:moveTo>
                  <a:pt x="0" y="0"/>
                </a:moveTo>
                <a:lnTo>
                  <a:pt x="4224528" y="0"/>
                </a:lnTo>
                <a:lnTo>
                  <a:pt x="4224528" y="3020725"/>
                </a:lnTo>
                <a:lnTo>
                  <a:pt x="0" y="30207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00DE286C-00CB-DF5A-E829-301F97BAB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469" y="2887365"/>
            <a:ext cx="3581061" cy="108327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83D3068-3B6C-8F3E-61F1-12D66FE92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7129" y="400050"/>
            <a:ext cx="3682121" cy="239337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EDEEED7-6BFB-113D-AC0C-11E3A64A0C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7129" y="4201797"/>
            <a:ext cx="3682121" cy="176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00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Vaaleanpunainen krysanteemi mustalla taustalla">
            <a:extLst>
              <a:ext uri="{FF2B5EF4-FFF2-40B4-BE49-F238E27FC236}">
                <a16:creationId xmlns:a16="http://schemas.microsoft.com/office/drawing/2014/main" id="{8702E825-CAF8-39A9-CB2D-6191B4671D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0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EFC1EB0-DB92-4E98-B3A9-0CD6FA5A8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38326" y="-341385"/>
            <a:ext cx="6858003" cy="754075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5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360AD4-50A2-BAB6-B30A-94A9A14A0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277" y="1475234"/>
            <a:ext cx="3214307" cy="29016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Margaret Atwood: </a:t>
            </a:r>
            <a:r>
              <a:rPr lang="en-US" sz="4400" i="1" dirty="0" err="1">
                <a:solidFill>
                  <a:schemeClr val="bg1"/>
                </a:solidFill>
              </a:rPr>
              <a:t>Orjattaresi</a:t>
            </a:r>
            <a:r>
              <a:rPr lang="en-US" sz="4400" i="1" dirty="0">
                <a:solidFill>
                  <a:schemeClr val="bg1"/>
                </a:solidFill>
              </a:rPr>
              <a:t> </a:t>
            </a:r>
            <a:r>
              <a:rPr lang="en-US" sz="4400" dirty="0">
                <a:solidFill>
                  <a:schemeClr val="bg1"/>
                </a:solidFill>
              </a:rPr>
              <a:t>(1985) </a:t>
            </a:r>
            <a:r>
              <a:rPr lang="en-US" sz="4400" dirty="0">
                <a:solidFill>
                  <a:schemeClr val="bg1"/>
                </a:solidFill>
                <a:hlinkClick r:id="rId3"/>
              </a:rPr>
              <a:t>(</a:t>
            </a:r>
            <a:r>
              <a:rPr lang="en-US" sz="4400" dirty="0" err="1">
                <a:solidFill>
                  <a:schemeClr val="bg1"/>
                </a:solidFill>
                <a:hlinkClick r:id="rId3"/>
              </a:rPr>
              <a:t>klik</a:t>
            </a:r>
            <a:r>
              <a:rPr lang="en-US" sz="4400" dirty="0">
                <a:solidFill>
                  <a:schemeClr val="bg1"/>
                </a:solidFill>
                <a:hlinkClick r:id="rId3"/>
              </a:rPr>
              <a:t>)</a:t>
            </a:r>
            <a:endParaRPr lang="en-US" sz="44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950" y="4508519"/>
            <a:ext cx="31089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337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C34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924F506-02E8-79AC-FF80-9DE2D9AC9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fi-FI" sz="2500">
                <a:solidFill>
                  <a:srgbClr val="FFFFFF"/>
                </a:solidFill>
              </a:rPr>
              <a:t>Ajankohtainen klassikkokirjallisuus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6D780D-8E7C-1B20-1D05-3EF302E03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r>
              <a:rPr lang="fi-FI" sz="1800">
                <a:solidFill>
                  <a:srgbClr val="FFFFFF"/>
                </a:solidFill>
              </a:rPr>
              <a:t>Atwoodin </a:t>
            </a:r>
            <a:r>
              <a:rPr lang="fi-FI" sz="1800" i="1">
                <a:solidFill>
                  <a:srgbClr val="FFFFFF"/>
                </a:solidFill>
              </a:rPr>
              <a:t>Orjattaresi</a:t>
            </a:r>
            <a:r>
              <a:rPr lang="fi-FI" sz="1800">
                <a:solidFill>
                  <a:srgbClr val="FFFFFF"/>
                </a:solidFill>
              </a:rPr>
              <a:t> kuvaa fundamentalistista yhteiskuntaa, jossa lisääntymiskykyiset naiset on jaettu lapsentekovälineiksi valtaapitäville miehille.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60A017E-87CF-84B6-F1C0-F117AE262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017" y="1032676"/>
            <a:ext cx="6798082" cy="479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71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C34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1282CFE-3C7C-1591-638C-071365933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FFFFFF"/>
                </a:solidFill>
              </a:rPr>
              <a:t>George Orwell: </a:t>
            </a:r>
            <a:r>
              <a:rPr lang="fi-FI" sz="4000" i="1" dirty="0">
                <a:solidFill>
                  <a:srgbClr val="FFFFFF"/>
                </a:solidFill>
              </a:rPr>
              <a:t>1984 </a:t>
            </a:r>
            <a:r>
              <a:rPr lang="fi-FI" sz="4000" dirty="0">
                <a:solidFill>
                  <a:srgbClr val="FFFFFF"/>
                </a:solidFill>
              </a:rPr>
              <a:t>(1950)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60B3F0A1-40CE-D64D-CCD2-51A2C0D0B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1800" dirty="0">
                <a:solidFill>
                  <a:srgbClr val="FFFFFF"/>
                </a:solidFill>
              </a:rPr>
              <a:t>Orwellin teos </a:t>
            </a:r>
            <a:r>
              <a:rPr lang="fi-FI" sz="1800" i="1" dirty="0">
                <a:solidFill>
                  <a:srgbClr val="FFFFFF"/>
                </a:solidFill>
              </a:rPr>
              <a:t>1984</a:t>
            </a:r>
            <a:r>
              <a:rPr lang="fi-FI" sz="1800" dirty="0">
                <a:solidFill>
                  <a:srgbClr val="FFFFFF"/>
                </a:solidFill>
              </a:rPr>
              <a:t> kuvaa valtiota, jossa kansalaisia ja heidän toimintaansa valvotaan äärimmäisyyksiin saakka. Totalitaristisen valtion valvontakoneisto syöttää kansalaisille propagandaa ja valvoo jopa heidän ajatteluaan. Väärin ajattelevat ovat valtion vihollisia.</a:t>
            </a:r>
          </a:p>
          <a:p>
            <a:pPr>
              <a:lnSpc>
                <a:spcPct val="100000"/>
              </a:lnSpc>
            </a:pPr>
            <a:endParaRPr lang="fi-FI" sz="1800" dirty="0">
              <a:solidFill>
                <a:srgbClr val="FFFFFF"/>
              </a:solidFill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8319C4C-D302-EDDA-E124-A7CE02248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017" y="2196848"/>
            <a:ext cx="6798082" cy="246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52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A80C164-353D-7F05-FD26-3ABD3B3BD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643467"/>
            <a:ext cx="625502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Mitkä</a:t>
            </a:r>
            <a:r>
              <a:rPr lang="en-US" sz="6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ovat</a:t>
            </a:r>
            <a:r>
              <a:rPr lang="en-US" sz="6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tällä</a:t>
            </a:r>
            <a:r>
              <a:rPr lang="en-US" sz="6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hetkellä</a:t>
            </a:r>
            <a:r>
              <a:rPr lang="en-US" sz="6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ajankohtaisia</a:t>
            </a:r>
            <a:r>
              <a:rPr lang="en-US" sz="6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puhuttavia</a:t>
            </a:r>
            <a:r>
              <a:rPr lang="en-US" sz="6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ilmiöitä</a:t>
            </a:r>
            <a:r>
              <a:rPr lang="en-US" sz="6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624C8D3-B9AD-4F4F-8554-4EAF3724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8178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Vihreä ja kuiva Land-">
            <a:extLst>
              <a:ext uri="{FF2B5EF4-FFF2-40B4-BE49-F238E27FC236}">
                <a16:creationId xmlns:a16="http://schemas.microsoft.com/office/drawing/2014/main" id="{489442C5-D088-5E0F-CBD0-7E0AFE317B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22" r="6357" b="1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ED5D19-3BB4-4D9F-61E5-9567BE1E3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Ympäristö</a:t>
            </a:r>
            <a:r>
              <a:rPr lang="en-US" sz="6000" dirty="0">
                <a:solidFill>
                  <a:schemeClr val="bg1"/>
                </a:solidFill>
              </a:rPr>
              <a:t>- ja </a:t>
            </a:r>
            <a:r>
              <a:rPr lang="en-US" sz="6000" dirty="0" err="1">
                <a:solidFill>
                  <a:schemeClr val="bg1"/>
                </a:solidFill>
              </a:rPr>
              <a:t>ilmastokriisi</a:t>
            </a:r>
            <a:r>
              <a:rPr lang="en-US" sz="6000" dirty="0">
                <a:solidFill>
                  <a:schemeClr val="bg1"/>
                </a:solidFill>
              </a:rPr>
              <a:t> ja </a:t>
            </a:r>
            <a:r>
              <a:rPr lang="en-US" sz="6000" dirty="0" err="1">
                <a:solidFill>
                  <a:schemeClr val="bg1"/>
                </a:solidFill>
              </a:rPr>
              <a:t>kaikki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mitä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siitä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seuraa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4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7AEE7AB-2ED7-64F2-F056-44A60CBCE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fi-FI" sz="4300"/>
              <a:t>Risto Isomäki: </a:t>
            </a:r>
            <a:r>
              <a:rPr lang="fi-FI" sz="4300" i="1"/>
              <a:t>Sarasvatin hiekkaa </a:t>
            </a:r>
            <a:r>
              <a:rPr lang="fi-FI" sz="4300"/>
              <a:t>(2005)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3C5479-0B62-42D3-6FD8-28005F6D62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043" r="26869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72A3A5-BE30-4081-0D8E-B6ADDA8E8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/>
          </a:bodyPr>
          <a:lstStyle/>
          <a:p>
            <a:r>
              <a:rPr lang="fi-FI" dirty="0"/>
              <a:t>Ekologinen trilleri sijoittuu tulevaisuuteen, jossa ympäristökatastrofin myötä valtaosa maapallosta on peittynyt veden alle. Teoksen kuvaamassa maailmassa jäätiköiden hidasta sulamista ei otettu vakavissaan ennen kuin oli liian myöhäistä.</a:t>
            </a:r>
          </a:p>
          <a:p>
            <a:r>
              <a:rPr lang="fi-FI" dirty="0">
                <a:hlinkClick r:id="rId3"/>
              </a:rPr>
              <a:t>(Tutustu näytteeseen, </a:t>
            </a:r>
            <a:r>
              <a:rPr lang="fi-FI" dirty="0" err="1">
                <a:hlinkClick r:id="rId3"/>
              </a:rPr>
              <a:t>klik</a:t>
            </a:r>
            <a:r>
              <a:rPr lang="fi-FI" dirty="0">
                <a:hlinkClick r:id="rId3"/>
              </a:rPr>
              <a:t>)</a:t>
            </a:r>
            <a:endParaRPr lang="fi-FI" dirty="0"/>
          </a:p>
          <a:p>
            <a:endParaRPr lang="fi-FI" dirty="0"/>
          </a:p>
          <a:p>
            <a:r>
              <a:rPr lang="fi-FI" b="1" dirty="0"/>
              <a:t>Vaikuttava kaunokirjallisuus ei saarnaa tai sanele – se puhuttelee.</a:t>
            </a:r>
          </a:p>
        </p:txBody>
      </p:sp>
    </p:spTree>
    <p:extLst>
      <p:ext uri="{BB962C8B-B14F-4D97-AF65-F5344CB8AC3E}">
        <p14:creationId xmlns:p14="http://schemas.microsoft.com/office/powerpoint/2010/main" val="53852636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311C24"/>
      </a:dk2>
      <a:lt2>
        <a:srgbClr val="F0F3F3"/>
      </a:lt2>
      <a:accent1>
        <a:srgbClr val="C34F4D"/>
      </a:accent1>
      <a:accent2>
        <a:srgbClr val="B13B69"/>
      </a:accent2>
      <a:accent3>
        <a:srgbClr val="C34DAD"/>
      </a:accent3>
      <a:accent4>
        <a:srgbClr val="963BB1"/>
      </a:accent4>
      <a:accent5>
        <a:srgbClr val="774DC3"/>
      </a:accent5>
      <a:accent6>
        <a:srgbClr val="3F46B3"/>
      </a:accent6>
      <a:hlink>
        <a:srgbClr val="823FBF"/>
      </a:hlink>
      <a:folHlink>
        <a:srgbClr val="7F7F7F"/>
      </a:folHlink>
    </a:clrScheme>
    <a:fontScheme name="Retrospect">
      <a:majorFont>
        <a:latin typeface="Avenir Next LT Pro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venir Next LT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174</Words>
  <Application>Microsoft Office PowerPoint</Application>
  <PresentationFormat>Laajakuva</PresentationFormat>
  <Paragraphs>21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Avenir Next LT Pro</vt:lpstr>
      <vt:lpstr>Avenir Next LT Pro Light</vt:lpstr>
      <vt:lpstr>Calibri</vt:lpstr>
      <vt:lpstr>RetrospectVTI</vt:lpstr>
      <vt:lpstr>Vaikuttava proosa</vt:lpstr>
      <vt:lpstr>Termit haltuun</vt:lpstr>
      <vt:lpstr>PowerPoint-esitys</vt:lpstr>
      <vt:lpstr>Margaret Atwood: Orjattaresi (1985) (klik)</vt:lpstr>
      <vt:lpstr>Ajankohtainen klassikkokirjallisuus</vt:lpstr>
      <vt:lpstr>George Orwell: 1984 (1950)</vt:lpstr>
      <vt:lpstr>Mitkä ovat tällä hetkellä ajankohtaisia puhuttavia ilmiöitä?</vt:lpstr>
      <vt:lpstr>Ympäristö- ja ilmastokriisi ja kaikki mitä siitä seuraa</vt:lpstr>
      <vt:lpstr>Risto Isomäki: Sarasvatin hiekkaa (2005)</vt:lpstr>
      <vt:lpstr>Agustina Bazterrica: Rotukarja (2019)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Kyllönen Sallamaari</dc:creator>
  <cp:lastModifiedBy>Kyllönen Sallamaari</cp:lastModifiedBy>
  <cp:revision>1</cp:revision>
  <dcterms:created xsi:type="dcterms:W3CDTF">2024-11-12T09:56:36Z</dcterms:created>
  <dcterms:modified xsi:type="dcterms:W3CDTF">2024-11-12T12:00:40Z</dcterms:modified>
</cp:coreProperties>
</file>