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
  </p:notesMasterIdLst>
  <p:sldIdLst>
    <p:sldId id="264" r:id="rId2"/>
    <p:sldId id="267" r:id="rId3"/>
    <p:sldId id="268" r:id="rId4"/>
    <p:sldId id="265" r:id="rId5"/>
    <p:sldId id="269" r:id="rId6"/>
    <p:sldId id="263" r:id="rId7"/>
    <p:sldId id="270" r:id="rId8"/>
    <p:sldId id="259" r:id="rId9"/>
    <p:sldId id="271" r:id="rId1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1C1C1C"/>
    <a:srgbClr val="CFC6AD"/>
    <a:srgbClr val="E6E6E6"/>
    <a:srgbClr val="ECCFB5"/>
    <a:srgbClr val="4C4C4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autoAdjust="0"/>
    <p:restoredTop sz="94693" autoAdjust="0"/>
  </p:normalViewPr>
  <p:slideViewPr>
    <p:cSldViewPr>
      <p:cViewPr>
        <p:scale>
          <a:sx n="100" d="100"/>
          <a:sy n="100" d="100"/>
        </p:scale>
        <p:origin x="-504" y="-78"/>
      </p:cViewPr>
      <p:guideLst>
        <p:guide orient="horz" pos="2160"/>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panose="020B0604020202020204" pitchFamily="34" charset="0"/>
              </a:defRPr>
            </a:lvl1pPr>
          </a:lstStyle>
          <a:p>
            <a:pPr>
              <a:defRPr/>
            </a:pPr>
            <a:endParaRPr lang="en-GB"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panose="020B0604020202020204" pitchFamily="34" charset="0"/>
              </a:defRPr>
            </a:lvl1pPr>
          </a:lstStyle>
          <a:p>
            <a:pPr>
              <a:defRPr/>
            </a:pPr>
            <a:endParaRPr lang="en-GB"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panose="020B0604020202020204" pitchFamily="34" charset="0"/>
              </a:defRPr>
            </a:lvl1pPr>
          </a:lstStyle>
          <a:p>
            <a:pPr>
              <a:defRPr/>
            </a:pPr>
            <a:endParaRPr lang="en-GB"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panose="020B0604020202020204" pitchFamily="34" charset="0"/>
              </a:defRPr>
            </a:lvl1pPr>
          </a:lstStyle>
          <a:p>
            <a:pPr>
              <a:defRPr/>
            </a:pPr>
            <a:fld id="{EA6BB80B-FB36-45C9-B45F-AD90709F2BFD}" type="slidenum">
              <a:rPr lang="en-GB" altLang="en-US"/>
              <a:pPr>
                <a:defRPr/>
              </a:pPr>
              <a:t>‹#›</a:t>
            </a:fld>
            <a:endParaRPr lang="en-GB" altLang="en-US"/>
          </a:p>
        </p:txBody>
      </p:sp>
    </p:spTree>
    <p:extLst>
      <p:ext uri="{BB962C8B-B14F-4D97-AF65-F5344CB8AC3E}">
        <p14:creationId xmlns:p14="http://schemas.microsoft.com/office/powerpoint/2010/main" xmlns="" val="19710282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92EBE136-8EDE-4537-BBD6-766486C6EA7C}" type="slidenum">
              <a:rPr lang="en-GB" altLang="en-US" sz="1200">
                <a:latin typeface="Arial" panose="020B0604020202020204" pitchFamily="34" charset="0"/>
              </a:rPr>
              <a:pPr/>
              <a:t>1</a:t>
            </a:fld>
            <a:endParaRPr lang="en-GB" altLang="en-US" sz="1200">
              <a:latin typeface="Arial" panose="020B0604020202020204"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xmlns="" val="143822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92EBE136-8EDE-4537-BBD6-766486C6EA7C}" type="slidenum">
              <a:rPr lang="en-GB" altLang="en-US" sz="1200">
                <a:latin typeface="Arial" panose="020B0604020202020204" pitchFamily="34" charset="0"/>
              </a:rPr>
              <a:pPr/>
              <a:t>2</a:t>
            </a:fld>
            <a:endParaRPr lang="en-GB" altLang="en-US" sz="1200">
              <a:latin typeface="Arial" panose="020B0604020202020204"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xmlns="" val="1438229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92EBE136-8EDE-4537-BBD6-766486C6EA7C}" type="slidenum">
              <a:rPr lang="en-GB" altLang="en-US" sz="1200">
                <a:latin typeface="Arial" panose="020B0604020202020204" pitchFamily="34" charset="0"/>
              </a:rPr>
              <a:pPr/>
              <a:t>3</a:t>
            </a:fld>
            <a:endParaRPr lang="en-GB" altLang="en-US" sz="1200">
              <a:latin typeface="Arial" panose="020B0604020202020204"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xmlns="" val="1438229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4</a:t>
            </a:fld>
            <a:endParaRPr lang="en-GB" altLang="en-US" sz="120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xmlns="" val="3553377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5</a:t>
            </a:fld>
            <a:endParaRPr lang="en-GB" altLang="en-US" sz="120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xmlns="" val="3553377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2900A26A-958B-4E52-8101-AEB32C9EC3A8}" type="slidenum">
              <a:rPr lang="en-GB" altLang="en-US" sz="1200">
                <a:latin typeface="Arial" panose="020B0604020202020204" pitchFamily="34" charset="0"/>
              </a:rPr>
              <a:pPr/>
              <a:t>6</a:t>
            </a:fld>
            <a:endParaRPr lang="en-GB" altLang="en-US" sz="1200">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xmlns="" val="2259639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2900A26A-958B-4E52-8101-AEB32C9EC3A8}" type="slidenum">
              <a:rPr lang="en-GB" altLang="en-US" sz="1200">
                <a:latin typeface="Arial" panose="020B0604020202020204" pitchFamily="34" charset="0"/>
              </a:rPr>
              <a:pPr/>
              <a:t>7</a:t>
            </a:fld>
            <a:endParaRPr lang="en-GB" altLang="en-US" sz="1200">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xmlns="" val="2259639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D68790F-5875-4778-8AC8-B3772ECCCC41}" type="slidenum">
              <a:rPr lang="en-GB" altLang="en-US" sz="1200">
                <a:latin typeface="Arial" panose="020B0604020202020204" pitchFamily="34" charset="0"/>
              </a:rPr>
              <a:pPr/>
              <a:t>8</a:t>
            </a:fld>
            <a:endParaRPr lang="en-GB" altLang="en-US" sz="120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xmlns="" val="2167423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D68790F-5875-4778-8AC8-B3772ECCCC41}" type="slidenum">
              <a:rPr lang="en-GB" altLang="en-US" sz="1200">
                <a:latin typeface="Arial" panose="020B0604020202020204" pitchFamily="34" charset="0"/>
              </a:rPr>
              <a:pPr/>
              <a:t>9</a:t>
            </a:fld>
            <a:endParaRPr lang="en-GB" altLang="en-US" sz="120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xmlns="" val="2167423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E71C539-9550-4966-A5F3-2F6D50786557}" type="slidenum">
              <a:rPr lang="en-US" altLang="en-US"/>
              <a:pPr>
                <a:defRPr/>
              </a:pPr>
              <a:t>‹#›</a:t>
            </a:fld>
            <a:endParaRPr lang="en-US" altLang="en-US"/>
          </a:p>
        </p:txBody>
      </p:sp>
    </p:spTree>
    <p:extLst>
      <p:ext uri="{BB962C8B-B14F-4D97-AF65-F5344CB8AC3E}">
        <p14:creationId xmlns:p14="http://schemas.microsoft.com/office/powerpoint/2010/main" xmlns="" val="248557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701F702-DEE5-4EF5-BA1B-16AA53185A1E}" type="slidenum">
              <a:rPr lang="en-US" altLang="en-US"/>
              <a:pPr>
                <a:defRPr/>
              </a:pPr>
              <a:t>‹#›</a:t>
            </a:fld>
            <a:endParaRPr lang="en-US" altLang="en-US"/>
          </a:p>
        </p:txBody>
      </p:sp>
    </p:spTree>
    <p:extLst>
      <p:ext uri="{BB962C8B-B14F-4D97-AF65-F5344CB8AC3E}">
        <p14:creationId xmlns:p14="http://schemas.microsoft.com/office/powerpoint/2010/main" xmlns="" val="446283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2CF5F55-78CB-455B-85D5-F1F8E213A3E2}" type="slidenum">
              <a:rPr lang="en-US" altLang="en-US"/>
              <a:pPr>
                <a:defRPr/>
              </a:pPr>
              <a:t>‹#›</a:t>
            </a:fld>
            <a:endParaRPr lang="en-US" altLang="en-US"/>
          </a:p>
        </p:txBody>
      </p:sp>
    </p:spTree>
    <p:extLst>
      <p:ext uri="{BB962C8B-B14F-4D97-AF65-F5344CB8AC3E}">
        <p14:creationId xmlns:p14="http://schemas.microsoft.com/office/powerpoint/2010/main" xmlns="" val="4172280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B271429-579B-422D-B179-C70D6C577ED6}" type="slidenum">
              <a:rPr lang="en-US" altLang="en-US"/>
              <a:pPr>
                <a:defRPr/>
              </a:pPr>
              <a:t>‹#›</a:t>
            </a:fld>
            <a:endParaRPr lang="en-US" altLang="en-US"/>
          </a:p>
        </p:txBody>
      </p:sp>
    </p:spTree>
    <p:extLst>
      <p:ext uri="{BB962C8B-B14F-4D97-AF65-F5344CB8AC3E}">
        <p14:creationId xmlns:p14="http://schemas.microsoft.com/office/powerpoint/2010/main" xmlns="" val="2670615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1A0D4B2-5D1C-4B78-AB7C-28EF4EF9F8D9}" type="slidenum">
              <a:rPr lang="en-US" altLang="en-US"/>
              <a:pPr>
                <a:defRPr/>
              </a:pPr>
              <a:t>‹#›</a:t>
            </a:fld>
            <a:endParaRPr lang="en-US" altLang="en-US"/>
          </a:p>
        </p:txBody>
      </p:sp>
    </p:spTree>
    <p:extLst>
      <p:ext uri="{BB962C8B-B14F-4D97-AF65-F5344CB8AC3E}">
        <p14:creationId xmlns:p14="http://schemas.microsoft.com/office/powerpoint/2010/main" xmlns="" val="363326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536841B-97C6-49A1-A2B4-B7AD8D4C193E}" type="slidenum">
              <a:rPr lang="en-US" altLang="en-US"/>
              <a:pPr>
                <a:defRPr/>
              </a:pPr>
              <a:t>‹#›</a:t>
            </a:fld>
            <a:endParaRPr lang="en-US" altLang="en-US"/>
          </a:p>
        </p:txBody>
      </p:sp>
    </p:spTree>
    <p:extLst>
      <p:ext uri="{BB962C8B-B14F-4D97-AF65-F5344CB8AC3E}">
        <p14:creationId xmlns:p14="http://schemas.microsoft.com/office/powerpoint/2010/main" xmlns="" val="3394773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EE21A61-AC2F-4167-9F13-305C99800DE9}" type="slidenum">
              <a:rPr lang="en-US" altLang="en-US"/>
              <a:pPr>
                <a:defRPr/>
              </a:pPr>
              <a:t>‹#›</a:t>
            </a:fld>
            <a:endParaRPr lang="en-US" altLang="en-US"/>
          </a:p>
        </p:txBody>
      </p:sp>
    </p:spTree>
    <p:extLst>
      <p:ext uri="{BB962C8B-B14F-4D97-AF65-F5344CB8AC3E}">
        <p14:creationId xmlns:p14="http://schemas.microsoft.com/office/powerpoint/2010/main" xmlns="" val="219801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74FD70C-3295-4326-B0C6-F7A6B20A5888}" type="slidenum">
              <a:rPr lang="en-US" altLang="en-US"/>
              <a:pPr>
                <a:defRPr/>
              </a:pPr>
              <a:t>‹#›</a:t>
            </a:fld>
            <a:endParaRPr lang="en-US" altLang="en-US"/>
          </a:p>
        </p:txBody>
      </p:sp>
    </p:spTree>
    <p:extLst>
      <p:ext uri="{BB962C8B-B14F-4D97-AF65-F5344CB8AC3E}">
        <p14:creationId xmlns:p14="http://schemas.microsoft.com/office/powerpoint/2010/main" xmlns="" val="1383986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68630F76-9924-47D9-86B4-546DB9187934}" type="slidenum">
              <a:rPr lang="en-US" altLang="en-US"/>
              <a:pPr>
                <a:defRPr/>
              </a:pPr>
              <a:t>‹#›</a:t>
            </a:fld>
            <a:endParaRPr lang="en-US" altLang="en-US"/>
          </a:p>
        </p:txBody>
      </p:sp>
    </p:spTree>
    <p:extLst>
      <p:ext uri="{BB962C8B-B14F-4D97-AF65-F5344CB8AC3E}">
        <p14:creationId xmlns:p14="http://schemas.microsoft.com/office/powerpoint/2010/main" xmlns="" val="3426628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38CD588-0FD9-4C33-B8C8-D1499D6EB6A4}" type="slidenum">
              <a:rPr lang="en-US" altLang="en-US"/>
              <a:pPr>
                <a:defRPr/>
              </a:pPr>
              <a:t>‹#›</a:t>
            </a:fld>
            <a:endParaRPr lang="en-US" altLang="en-US"/>
          </a:p>
        </p:txBody>
      </p:sp>
    </p:spTree>
    <p:extLst>
      <p:ext uri="{BB962C8B-B14F-4D97-AF65-F5344CB8AC3E}">
        <p14:creationId xmlns:p14="http://schemas.microsoft.com/office/powerpoint/2010/main" xmlns="" val="175636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E5ACC6B-69E0-48F6-AC45-63F5F5196D16}" type="slidenum">
              <a:rPr lang="en-US" altLang="en-US"/>
              <a:pPr>
                <a:defRPr/>
              </a:pPr>
              <a:t>‹#›</a:t>
            </a:fld>
            <a:endParaRPr lang="en-US" altLang="en-US"/>
          </a:p>
        </p:txBody>
      </p:sp>
    </p:spTree>
    <p:extLst>
      <p:ext uri="{BB962C8B-B14F-4D97-AF65-F5344CB8AC3E}">
        <p14:creationId xmlns:p14="http://schemas.microsoft.com/office/powerpoint/2010/main" xmlns="" val="2994632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04158A72-670A-46F2-BE9A-EFB861C74C9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3" Type="http://schemas.openxmlformats.org/officeDocument/2006/relationships/hyperlink" Target="https://el.wikipedia.org/wiki/%CE%99%CF%83%CF%81%CE%B1%CE%AE%CE%BB" TargetMode="External"/><Relationship Id="rId18" Type="http://schemas.openxmlformats.org/officeDocument/2006/relationships/hyperlink" Target="https://el.wikipedia.org/wiki/%CE%95%CE%B9%CE%B4%CF%89%CE%BB%CE%BF%CE%BB%CE%B1%CF%84%CF%81%CE%AF%CE%B1" TargetMode="External"/><Relationship Id="rId26" Type="http://schemas.openxmlformats.org/officeDocument/2006/relationships/hyperlink" Target="https://el.wikipedia.org/wiki/%CE%A4%CE%BF%CF%81%CE%AC" TargetMode="External"/><Relationship Id="rId39" Type="http://schemas.openxmlformats.org/officeDocument/2006/relationships/hyperlink" Target="https://el.wikipedia.org/w/index.php?title=%CE%9B%CE%B1%CF%8C%CF%82&amp;action=edit&amp;redlink=1" TargetMode="External"/><Relationship Id="rId21" Type="http://schemas.openxmlformats.org/officeDocument/2006/relationships/hyperlink" Target="https://el.wikipedia.org/wiki/%CE%93%CE%B7_%CF%84%CE%BF%CF%85_%CE%99%CF%83%CF%81%CE%B1%CE%AE%CE%BB" TargetMode="External"/><Relationship Id="rId34" Type="http://schemas.openxmlformats.org/officeDocument/2006/relationships/hyperlink" Target="https://el.wikipedia.org/wiki/%CE%99%CE%B7%CF%83%CE%BF%CF%8D%CF%82_%CF%84%CE%BF%CF%85_%CE%9D%CE%B1%CF%85%CE%AE" TargetMode="External"/><Relationship Id="rId42" Type="http://schemas.openxmlformats.org/officeDocument/2006/relationships/hyperlink" Target="https://el.wikipedia.org/wiki/%CE%91%CE%B3%CE%AF%CE%B1_%CE%93%CF%81%CE%B1%CF%86%CE%AE" TargetMode="External"/><Relationship Id="rId47" Type="http://schemas.openxmlformats.org/officeDocument/2006/relationships/hyperlink" Target="https://el.wikipedia.org/w/index.php?title=%CE%A0%CE%B1%CE%BD%CF%84%CE%BF%CE%B4%CF%85%CE%BD%CE%B1%CE%BC%CE%AF%CE%B1&amp;action=edit&amp;redlink=1" TargetMode="External"/><Relationship Id="rId50" Type="http://schemas.openxmlformats.org/officeDocument/2006/relationships/hyperlink" Target="https://el.wikipedia.org/wiki/%CE%93%CE%B9%CE%B1%CF%87%CE%B2%CE%AD" TargetMode="External"/><Relationship Id="rId55" Type="http://schemas.openxmlformats.org/officeDocument/2006/relationships/hyperlink" Target="https://el.wikipedia.org/wiki/%CE%A3%CE%BF%CE%BB%CE%BF%CE%BC%CF%8E%CE%BD" TargetMode="External"/><Relationship Id="rId7" Type="http://schemas.openxmlformats.org/officeDocument/2006/relationships/hyperlink" Target="https://el.wikipedia.org/wiki/%CE%99%CF%83%CF%84%CE%BF%CF%81%CE%AF%CE%B1" TargetMode="External"/><Relationship Id="rId12" Type="http://schemas.openxmlformats.org/officeDocument/2006/relationships/hyperlink" Target="https://el.wikipedia.org/wiki/%CE%99%CE%B1%CE%BA%CF%8E%CE%B2" TargetMode="External"/><Relationship Id="rId17" Type="http://schemas.openxmlformats.org/officeDocument/2006/relationships/hyperlink" Target="https://el.wikipedia.org/wiki/%CE%9D%CF%8E%CE%B5" TargetMode="External"/><Relationship Id="rId25" Type="http://schemas.openxmlformats.org/officeDocument/2006/relationships/hyperlink" Target="https://el.wikipedia.org/wiki/%CE%8C%CF%81%CE%BF%CF%82_%CE%A3%CE%B9%CE%BD%CE%AC" TargetMode="External"/><Relationship Id="rId33" Type="http://schemas.openxmlformats.org/officeDocument/2006/relationships/hyperlink" Target="https://el.wikipedia.org/wiki/%CE%88%CE%B8%CE%BD%CE%BF%CF%82_(%CE%BA%CE%BF%CE%B9%CE%BD%CF%89%CE%BD%CE%B9%CE%BF%CE%BB%CE%BF%CE%B3%CE%AF%CE%B1)" TargetMode="External"/><Relationship Id="rId38" Type="http://schemas.openxmlformats.org/officeDocument/2006/relationships/hyperlink" Target="https://el.wikipedia.org/w/index.php?title=%CE%A3%CE%B1%CE%BF%CF%8D%CE%BB&amp;action=edit&amp;redlink=1" TargetMode="External"/><Relationship Id="rId46" Type="http://schemas.openxmlformats.org/officeDocument/2006/relationships/hyperlink" Target="https://el.wikipedia.org/w/index.php?title=%CE%A0%CE%B1%CE%BD%CF%84%CE%BF%CE%B3%CE%BD%CF%89%CF%83%CE%AF%CE%B1&amp;action=edit&amp;redlink=1" TargetMode="External"/><Relationship Id="rId59" Type="http://schemas.openxmlformats.org/officeDocument/2006/relationships/image" Target="../media/image17.jpeg"/><Relationship Id="rId2" Type="http://schemas.openxmlformats.org/officeDocument/2006/relationships/notesSlide" Target="../notesSlides/notesSlide9.xml"/><Relationship Id="rId16" Type="http://schemas.openxmlformats.org/officeDocument/2006/relationships/hyperlink" Target="https://el.wikipedia.org/w/index.php?title=%CE%A1%CE%B1%CE%B2%CE%B2%CE%B9%CE%BD%CE%B9%CE%BA%CE%AE_%CF%86%CE%B9%CE%BB%CE%BF%CE%BB%CE%BF%CE%B3%CE%AF%CE%B1&amp;action=edit&amp;redlink=1" TargetMode="External"/><Relationship Id="rId20" Type="http://schemas.openxmlformats.org/officeDocument/2006/relationships/hyperlink" Target="https://el.wikipedia.org/wiki/%CE%99%CF%83%CE%B1%CE%AC%CE%BA" TargetMode="External"/><Relationship Id="rId29" Type="http://schemas.openxmlformats.org/officeDocument/2006/relationships/hyperlink" Target="https://el.wikipedia.org/wiki/%CE%9A%CE%BF%CE%B9%CE%BD%CF%8C%CF%84%CE%B7%CF%84%CE%B1" TargetMode="External"/><Relationship Id="rId41" Type="http://schemas.openxmlformats.org/officeDocument/2006/relationships/hyperlink" Target="https://el.wikipedia.org/wiki/%CE%98%CE%B5%CE%BF%CE%BB%CE%BF%CE%B3%CE%AF%CE%B1" TargetMode="External"/><Relationship Id="rId54" Type="http://schemas.openxmlformats.org/officeDocument/2006/relationships/hyperlink" Target="https://el.wikipedia.org/wiki/%CE%9D%CE%AC%CE%B8%CE%B1%CE%BD" TargetMode="External"/><Relationship Id="rId1" Type="http://schemas.openxmlformats.org/officeDocument/2006/relationships/slideLayout" Target="../slideLayouts/slideLayout2.xml"/><Relationship Id="rId6" Type="http://schemas.openxmlformats.org/officeDocument/2006/relationships/hyperlink" Target="https://el.wikipedia.org/wiki/%CE%98%CE%B5%CF%8C%CF%82" TargetMode="External"/><Relationship Id="rId11" Type="http://schemas.openxmlformats.org/officeDocument/2006/relationships/hyperlink" Target="https://el.wikipedia.org/wiki/%CE%91%CE%B2%CF%81%CE%B1%CE%AC%CE%BC" TargetMode="External"/><Relationship Id="rId24" Type="http://schemas.openxmlformats.org/officeDocument/2006/relationships/hyperlink" Target="https://el.wikipedia.org/w/index.php?title=%CE%88%CE%BE%CE%BF%CE%B4%CE%BF%CF%82_%CF%84%CF%89%CE%BD_%CE%99%CF%83%CF%81%CE%B1%CE%B7%CE%BB%CE%B9%CF%84%CF%8E%CE%BD&amp;action=edit&amp;redlink=1" TargetMode="External"/><Relationship Id="rId32" Type="http://schemas.openxmlformats.org/officeDocument/2006/relationships/hyperlink" Target="https://el.wikipedia.org/w/index.php?title=%CE%A3%CE%B7%CE%BB%CF%8E_(%CF%80%CF%8C%CE%BB%CE%B7)&amp;action=edit&amp;redlink=1" TargetMode="External"/><Relationship Id="rId37" Type="http://schemas.openxmlformats.org/officeDocument/2006/relationships/hyperlink" Target="https://el.wikipedia.org/wiki/%CE%A3%CE%B1%CE%BC%CE%BF%CF%85%CE%AE%CE%BB" TargetMode="External"/><Relationship Id="rId40" Type="http://schemas.openxmlformats.org/officeDocument/2006/relationships/hyperlink" Target="https://el.wikipedia.org/wiki/%CE%94%CE%B1%CE%B2%CE%AF%CE%B4" TargetMode="External"/><Relationship Id="rId45" Type="http://schemas.openxmlformats.org/officeDocument/2006/relationships/hyperlink" Target="https://el.wikipedia.org/w/index.php?title=%CE%A7%CE%B1%CE%BB%CE%B1%CE%BA%CE%AC&amp;action=edit&amp;redlink=1" TargetMode="External"/><Relationship Id="rId53" Type="http://schemas.openxmlformats.org/officeDocument/2006/relationships/hyperlink" Target="https://el.wikipedia.org/w/index.php?title=%CE%94%CE%B9%CE%B1%CE%B8%CE%AE%CE%BA%CE%B7_(%CE%99%CF%83%CF%81%CE%B1%CE%AE%CE%BB)&amp;action=edit&amp;redlink=1" TargetMode="External"/><Relationship Id="rId58" Type="http://schemas.openxmlformats.org/officeDocument/2006/relationships/hyperlink" Target="https://el.wikipedia.org/w/index.php?title=%CE%92%CE%B1%CF%83%CE%B9%CE%BB%CE%AD%CF%89%CE%BD_(%CE%B2%CE%B9%CE%B2%CE%BB%CE%AF%CE%B1)&amp;action=edit&amp;redlink=1" TargetMode="External"/><Relationship Id="rId5" Type="http://schemas.openxmlformats.org/officeDocument/2006/relationships/hyperlink" Target="https://el.wikipedia.org/wiki/%CE%99%CF%83%CF%81%CE%B1%CE%B7%CE%BB%CE%AF%CF%84%CE%B5%CF%82" TargetMode="External"/><Relationship Id="rId15" Type="http://schemas.openxmlformats.org/officeDocument/2006/relationships/hyperlink" Target="https://el.wikipedia.org/w/index.php?title=%CE%9F%CF%81%CE%B8%CF%8C%CE%B4%CE%BF%CE%BE%CE%BF%CF%82_%CE%99%CE%BF%CF%85%CE%B4%CE%B1%CF%8A%CF%83%CE%BC%CF%8C%CF%82&amp;action=edit&amp;redlink=1" TargetMode="External"/><Relationship Id="rId23" Type="http://schemas.openxmlformats.org/officeDocument/2006/relationships/hyperlink" Target="https://el.wikipedia.org/wiki/%CE%91%CF%81%CF%87%CE%B1%CE%AF%CE%B1_%CE%91%CE%AF%CE%B3%CF%85%CF%80%CF%84%CE%BF%CF%82" TargetMode="External"/><Relationship Id="rId28" Type="http://schemas.openxmlformats.org/officeDocument/2006/relationships/hyperlink" Target="https://el.wikipedia.org/w/index.php?title=%CE%9A%CE%BF%CE%AD%CE%BD&amp;action=edit&amp;redlink=1" TargetMode="External"/><Relationship Id="rId36" Type="http://schemas.openxmlformats.org/officeDocument/2006/relationships/hyperlink" Target="https://el.wikipedia.org/wiki/%CE%A6%CE%B9%CE%BB%CE%B9%CF%83%CF%84%CE%B1%CE%AF%CE%BF%CE%B9" TargetMode="External"/><Relationship Id="rId49" Type="http://schemas.openxmlformats.org/officeDocument/2006/relationships/hyperlink" Target="https://el.wikipedia.org/wiki/%CE%99%CE%B5%CF%87%CF%89%CE%B2%CE%AC" TargetMode="External"/><Relationship Id="rId57" Type="http://schemas.openxmlformats.org/officeDocument/2006/relationships/hyperlink" Target="https://el.wikipedia.org/wiki/%CE%99%CE%B5%CF%81%CE%BF%CF%85%CF%83%CE%B1%CE%BB%CE%AE%CE%BC" TargetMode="External"/><Relationship Id="rId10" Type="http://schemas.openxmlformats.org/officeDocument/2006/relationships/hyperlink" Target="https://el.wikipedia.org/wiki/%CE%A0.%CE%A7." TargetMode="External"/><Relationship Id="rId19" Type="http://schemas.openxmlformats.org/officeDocument/2006/relationships/hyperlink" Target="https://el.wikipedia.org/wiki/%CE%99%CF%83%CE%BC%CE%B1%CE%AE%CE%BB" TargetMode="External"/><Relationship Id="rId31" Type="http://schemas.openxmlformats.org/officeDocument/2006/relationships/hyperlink" Target="https://el.wikipedia.org/w/index.php?title=%CE%9D%CE%B1%CF%8C%CF%82_%CF%84%CE%B7%CF%82_%CE%B9%CE%B5%CF%81%CE%BF%CF%85%CF%83%CE%B1%CE%BB%CE%AE%CE%BC&amp;action=edit&amp;redlink=1" TargetMode="External"/><Relationship Id="rId44" Type="http://schemas.openxmlformats.org/officeDocument/2006/relationships/hyperlink" Target="https://el.wikipedia.org/w/index.php?title=%CE%A0%CE%B1%CF%81%CE%B1%CE%B4%CF%8C%CF%83%CE%B5%CE%B9%CF%82_(%CE%B8%CF%81%CE%B7%CF%83%CE%BA%CE%B5%CF%85%CF%84%CE%B9%CE%BA%CE%AD%CF%82)&amp;action=edit&amp;redlink=1" TargetMode="External"/><Relationship Id="rId52" Type="http://schemas.openxmlformats.org/officeDocument/2006/relationships/hyperlink" Target="https://el.wikipedia.org/wiki/%CE%A3%CF%8D%CE%BC%CF%80%CE%B1%CE%BD" TargetMode="External"/><Relationship Id="rId4" Type="http://schemas.openxmlformats.org/officeDocument/2006/relationships/hyperlink" Target="https://el.wikipedia.org/wiki/%CE%95%CE%B2%CF%81%CE%B1%CF%8A%CE%BA%CE%AD%CF%82_%CE%93%CF%81%CE%B1%CF%86%CE%AD%CF%82" TargetMode="External"/><Relationship Id="rId9" Type="http://schemas.openxmlformats.org/officeDocument/2006/relationships/hyperlink" Target="https://el.wikipedia.org/wiki/%CE%A0.%CE%9A.%CE%95." TargetMode="External"/><Relationship Id="rId14" Type="http://schemas.openxmlformats.org/officeDocument/2006/relationships/hyperlink" Target="https://el.wikipedia.org/wiki/%CE%9C%CF%89%CF%85%CF%83%CE%AE%CF%82" TargetMode="External"/><Relationship Id="rId22" Type="http://schemas.openxmlformats.org/officeDocument/2006/relationships/hyperlink" Target="https://el.wikipedia.org/wiki/%CE%A7%CE%B1%CE%BD%CE%B1%CE%AC%CE%BD" TargetMode="External"/><Relationship Id="rId27" Type="http://schemas.openxmlformats.org/officeDocument/2006/relationships/hyperlink" Target="https://el.wikipedia.org/wiki/%CE%91%CE%B1%CF%81%CF%8E%CE%BD" TargetMode="External"/><Relationship Id="rId30" Type="http://schemas.openxmlformats.org/officeDocument/2006/relationships/hyperlink" Target="https://el.wikipedia.org/wiki/%CE%A3%CE%BA%CE%B7%CE%BD%CE%BF%CF%80%CE%B7%CE%B3%CE%AF%CE%B1" TargetMode="External"/><Relationship Id="rId35" Type="http://schemas.openxmlformats.org/officeDocument/2006/relationships/hyperlink" Target="https://el.wikipedia.org/wiki/%CE%9A%CF%81%CE%B9%CF%84%CE%AD%CF%82_(%CE%B2%CE%B9%CE%B2%CE%BB%CE%AF%CE%BF)" TargetMode="External"/><Relationship Id="rId43" Type="http://schemas.openxmlformats.org/officeDocument/2006/relationships/hyperlink" Target="https://el.wikipedia.org/wiki/%CE%A4%CE%B1%CE%BD%CE%AC%CE%BA" TargetMode="External"/><Relationship Id="rId48" Type="http://schemas.openxmlformats.org/officeDocument/2006/relationships/hyperlink" Target="https://el.wikipedia.org/wiki/%CE%A4%CE%B5%CF%84%CF%81%CE%B1%CE%B3%CF%81%CE%AC%CE%BC%CE%BC%CE%B1%CF%84%CE%BF" TargetMode="External"/><Relationship Id="rId56" Type="http://schemas.openxmlformats.org/officeDocument/2006/relationships/hyperlink" Target="https://el.wikipedia.org/w/index.php?title=%CE%9D%CE%B1%CF%8C%CF%82_%CF%84%CE%BF%CF%85_%CE%A3%CE%BF%CE%BB%CE%BF%CE%BC%CF%8E%CE%BD%CF%84%CE%BF%CF%82&amp;action=edit&amp;redlink=1" TargetMode="External"/><Relationship Id="rId8" Type="http://schemas.openxmlformats.org/officeDocument/2006/relationships/hyperlink" Target="https://el.wikipedia.org/wiki/%CE%A7%CF%81%CF%8C%CE%BD%CE%BF%CF%82" TargetMode="External"/><Relationship Id="rId51" Type="http://schemas.openxmlformats.org/officeDocument/2006/relationships/hyperlink" Target="https://el.wikipedia.org/wiki/%CE%93%CE%AD%CE%BD%CE%B5%CF%83%CE%B7_(%CE%B2%CE%B9%CE%B2%CE%BB%CE%AF%CE%BF)" TargetMode="Externa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647564" y="2168860"/>
            <a:ext cx="8359853" cy="8002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l-GR" altLang="en-US" sz="3600" b="1" dirty="0" smtClean="0">
                <a:latin typeface="Arial" panose="020B0604020202020204" pitchFamily="34" charset="0"/>
              </a:rPr>
              <a:t>ΠΑΡΑΔΟΣΙΑΚΗ ΚΙΝΕΖΙΚΗ ΘΡΗΣΚΕΙΑ</a:t>
            </a:r>
          </a:p>
          <a:p>
            <a:r>
              <a:rPr lang="el-GR" altLang="en-US" sz="1000" b="1" dirty="0" smtClean="0">
                <a:latin typeface="Arial" panose="020B0604020202020204" pitchFamily="34" charset="0"/>
              </a:rPr>
              <a:t>Μαρία </a:t>
            </a:r>
            <a:r>
              <a:rPr lang="el-GR" altLang="en-US" sz="1000" b="1" dirty="0" err="1" smtClean="0">
                <a:latin typeface="Arial" panose="020B0604020202020204" pitchFamily="34" charset="0"/>
              </a:rPr>
              <a:t>Γκιζδάκη</a:t>
            </a:r>
            <a:endParaRPr lang="en-US" altLang="en-US" sz="1000" b="1" dirty="0">
              <a:latin typeface="Arial" panose="020B0604020202020204" pitchFamily="34" charset="0"/>
            </a:endParaRPr>
          </a:p>
        </p:txBody>
      </p:sp>
      <p:sp>
        <p:nvSpPr>
          <p:cNvPr id="3076" name="Rectangle 4"/>
          <p:cNvSpPr>
            <a:spLocks noChangeArrowheads="1"/>
          </p:cNvSpPr>
          <p:nvPr/>
        </p:nvSpPr>
        <p:spPr bwMode="auto">
          <a:xfrm>
            <a:off x="685800" y="3048000"/>
            <a:ext cx="3562164" cy="318931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3077"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3078" name="Text Box 6"/>
          <p:cNvSpPr txBox="1">
            <a:spLocks noChangeArrowheads="1"/>
          </p:cNvSpPr>
          <p:nvPr/>
        </p:nvSpPr>
        <p:spPr bwMode="auto">
          <a:xfrm>
            <a:off x="4648200" y="2971800"/>
            <a:ext cx="2133600" cy="38164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r>
              <a:rPr lang="el-GR" sz="1100" dirty="0" smtClean="0"/>
              <a:t>Αν και ορισμένοι εντάσσουν τους πιστούς σε διάφορες θρησκείες, υπάρχει η άποψη ότι η θρησκεία στην Κίνα αποτελεί μια κατηγορία μόνη της και ονομάζεται </a:t>
            </a:r>
            <a:r>
              <a:rPr lang="el-GR" sz="1100" dirty="0" err="1" smtClean="0"/>
              <a:t>Shenism</a:t>
            </a:r>
            <a:r>
              <a:rPr lang="el-GR" sz="1100" dirty="0" smtClean="0"/>
              <a:t>. </a:t>
            </a:r>
          </a:p>
          <a:p>
            <a:pPr algn="just"/>
            <a:endParaRPr lang="el-GR" sz="1100" dirty="0" smtClean="0"/>
          </a:p>
          <a:p>
            <a:pPr algn="just"/>
            <a:r>
              <a:rPr lang="el-GR" sz="1100" dirty="0" smtClean="0"/>
              <a:t>Περιγράφεται ως «η κοινή θρησκεία της κινεζικής κουλτούρας» και αποτελεί ένα συνδυασμό Κομφουκιανισμού, Βουδισμού και Ταοϊσμού, καθώς και των παραδοσιακών, μη καταγεγραμμένων πρακτικών και πεποιθήσεων.</a:t>
            </a:r>
          </a:p>
          <a:p>
            <a:pPr algn="just"/>
            <a:endParaRPr lang="el-GR" sz="1100" dirty="0" smtClean="0"/>
          </a:p>
          <a:p>
            <a:pPr algn="just"/>
            <a:r>
              <a:rPr lang="el-GR" sz="1100" dirty="0" smtClean="0"/>
              <a:t>Η θρησκεία αυτή βασίζεται στη λατρεία του «Σεν» (</a:t>
            </a:r>
            <a:r>
              <a:rPr lang="el-GR" sz="1100" dirty="0" err="1" smtClean="0"/>
              <a:t>shen</a:t>
            </a:r>
            <a:r>
              <a:rPr lang="el-GR" sz="1100" dirty="0" smtClean="0"/>
              <a:t>) που μπορεί να είναι είτε φυσικές θεότητες της πόλης ή άλλες θεότητες των ανθρώπινων οικισμών, πρόγονοι και θεότητες συγγενών. </a:t>
            </a:r>
          </a:p>
        </p:txBody>
      </p:sp>
      <p:sp>
        <p:nvSpPr>
          <p:cNvPr id="3079" name="Text Box 7"/>
          <p:cNvSpPr txBox="1">
            <a:spLocks noChangeArrowheads="1"/>
          </p:cNvSpPr>
          <p:nvPr/>
        </p:nvSpPr>
        <p:spPr bwMode="auto">
          <a:xfrm>
            <a:off x="7010400" y="2960948"/>
            <a:ext cx="2133600" cy="22313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r>
              <a:rPr lang="en-US" altLang="en-US" sz="1100" dirty="0" smtClean="0">
                <a:solidFill>
                  <a:srgbClr val="4C4C4C"/>
                </a:solidFill>
                <a:latin typeface="Arial" panose="020B0604020202020204" pitchFamily="34" charset="0"/>
              </a:rPr>
              <a:t>. </a:t>
            </a:r>
            <a:r>
              <a:rPr lang="el-GR" sz="1100" dirty="0" smtClean="0"/>
              <a:t>Οι ιερές αφηγήσεις σχετικά με ορισμένες από αυτές τις θεότητες έχουν κωδικοποιηθεί στο σύνολο της κινεζικής μυθολογίας.</a:t>
            </a:r>
          </a:p>
          <a:p>
            <a:pPr algn="just">
              <a:spcBef>
                <a:spcPct val="50000"/>
              </a:spcBef>
            </a:pPr>
            <a:endParaRPr lang="el-GR" sz="1100" dirty="0" smtClean="0"/>
          </a:p>
          <a:p>
            <a:pPr algn="just">
              <a:spcBef>
                <a:spcPct val="50000"/>
              </a:spcBef>
            </a:pPr>
            <a:r>
              <a:rPr lang="el-GR" sz="1100" dirty="0" smtClean="0"/>
              <a:t>Για την επίτευξη μιας καλής μεταθανάτιας ζωής, οι Κινέζοι στρέφονται σ' εκείνους τους Βούδες και </a:t>
            </a:r>
            <a:r>
              <a:rPr lang="el-GR" sz="1100" dirty="0" err="1" smtClean="0"/>
              <a:t>Μποντισάτβες</a:t>
            </a:r>
            <a:r>
              <a:rPr lang="el-GR" sz="1100" dirty="0" smtClean="0"/>
              <a:t> που βοηθούν σ' αυτό τον τομέα</a:t>
            </a:r>
          </a:p>
          <a:p>
            <a:pPr>
              <a:spcBef>
                <a:spcPct val="50000"/>
              </a:spcBef>
            </a:pPr>
            <a:endParaRPr lang="en-US" altLang="en-US" sz="1200" dirty="0" smtClean="0">
              <a:solidFill>
                <a:srgbClr val="4C4C4C"/>
              </a:solidFill>
              <a:latin typeface="Arial" panose="020B0604020202020204" pitchFamily="34" charset="0"/>
            </a:endParaRPr>
          </a:p>
        </p:txBody>
      </p:sp>
      <p:pic>
        <p:nvPicPr>
          <p:cNvPr id="3080" name="Picture 8" descr="shadow"/>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22350" y="3187700"/>
            <a:ext cx="3168650" cy="345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81" name="Text Box 10"/>
          <p:cNvSpPr txBox="1">
            <a:spLocks noChangeArrowheads="1"/>
          </p:cNvSpPr>
          <p:nvPr/>
        </p:nvSpPr>
        <p:spPr bwMode="auto">
          <a:xfrm>
            <a:off x="1727684" y="188640"/>
            <a:ext cx="5396029" cy="11387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l-GR" altLang="en-US" sz="6800" b="1" dirty="0" smtClean="0">
                <a:solidFill>
                  <a:srgbClr val="4C4C4C"/>
                </a:solidFill>
              </a:rPr>
              <a:t>ΘΡΗΣΚΕΙΕΣ</a:t>
            </a:r>
            <a:endParaRPr lang="en-GB" altLang="en-US" sz="6800" b="1" dirty="0">
              <a:solidFill>
                <a:srgbClr val="4C4C4C"/>
              </a:solidFill>
            </a:endParaRPr>
          </a:p>
        </p:txBody>
      </p:sp>
      <p:sp>
        <p:nvSpPr>
          <p:cNvPr id="3082" name="Text Box 11"/>
          <p:cNvSpPr txBox="1">
            <a:spLocks noChangeArrowheads="1"/>
          </p:cNvSpPr>
          <p:nvPr/>
        </p:nvSpPr>
        <p:spPr bwMode="auto">
          <a:xfrm>
            <a:off x="663575" y="1893888"/>
            <a:ext cx="2331087"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000" b="1" dirty="0" smtClean="0">
                <a:solidFill>
                  <a:srgbClr val="4C4C4C"/>
                </a:solidFill>
                <a:latin typeface="Arial Black" panose="020B0A04020102020204" pitchFamily="34" charset="0"/>
              </a:rPr>
              <a:t>www.</a:t>
            </a:r>
            <a:r>
              <a:rPr lang="en-US" altLang="en-US" sz="1000" b="1" dirty="0" err="1" smtClean="0">
                <a:solidFill>
                  <a:srgbClr val="4C4C4C"/>
                </a:solidFill>
                <a:latin typeface="Arial Black" panose="020B0A04020102020204" pitchFamily="34" charset="0"/>
              </a:rPr>
              <a:t>mikroidimosiografoi</a:t>
            </a:r>
            <a:r>
              <a:rPr lang="en-GB" altLang="en-US" sz="1000" b="1" dirty="0" smtClean="0">
                <a:solidFill>
                  <a:srgbClr val="4C4C4C"/>
                </a:solidFill>
                <a:latin typeface="Arial Black" panose="020B0A04020102020204" pitchFamily="34" charset="0"/>
              </a:rPr>
              <a:t>.com</a:t>
            </a:r>
            <a:endParaRPr lang="en-GB" altLang="en-US" sz="1000" b="1" dirty="0">
              <a:solidFill>
                <a:srgbClr val="4C4C4C"/>
              </a:solidFill>
              <a:latin typeface="Arial Black" panose="020B0A04020102020204" pitchFamily="34" charset="0"/>
            </a:endParaRPr>
          </a:p>
        </p:txBody>
      </p:sp>
      <p:sp>
        <p:nvSpPr>
          <p:cNvPr id="3083" name="Text Box 12"/>
          <p:cNvSpPr txBox="1">
            <a:spLocks noChangeArrowheads="1"/>
          </p:cNvSpPr>
          <p:nvPr/>
        </p:nvSpPr>
        <p:spPr bwMode="auto">
          <a:xfrm>
            <a:off x="3203848" y="1448780"/>
            <a:ext cx="410445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l-GR" altLang="en-US" sz="1800" b="1" dirty="0" smtClean="0">
                <a:solidFill>
                  <a:srgbClr val="FF0000"/>
                </a:solidFill>
                <a:latin typeface="Arial Black" panose="020B0A04020102020204" pitchFamily="34" charset="0"/>
              </a:rPr>
              <a:t>ΟΙ ΜΙΚΡΟΙ ΔΗΜΟΣΙΟΓΡΑΦΟΙ</a:t>
            </a:r>
            <a:endParaRPr lang="en-GB" altLang="en-US" sz="1800" b="1" dirty="0">
              <a:solidFill>
                <a:srgbClr val="FF0000"/>
              </a:solidFill>
              <a:latin typeface="Arial Black" panose="020B0A04020102020204" pitchFamily="34" charset="0"/>
            </a:endParaRPr>
          </a:p>
        </p:txBody>
      </p:sp>
      <p:sp>
        <p:nvSpPr>
          <p:cNvPr id="3084" name="Text Box 13"/>
          <p:cNvSpPr txBox="1">
            <a:spLocks noChangeArrowheads="1"/>
          </p:cNvSpPr>
          <p:nvPr/>
        </p:nvSpPr>
        <p:spPr bwMode="auto">
          <a:xfrm>
            <a:off x="7567613" y="1903413"/>
            <a:ext cx="737702"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l-GR" altLang="en-US" sz="1000" b="1" dirty="0" smtClean="0">
                <a:solidFill>
                  <a:srgbClr val="4C4C4C"/>
                </a:solidFill>
                <a:latin typeface="Arial Black" panose="020B0A04020102020204" pitchFamily="34" charset="0"/>
              </a:rPr>
              <a:t>2017-18</a:t>
            </a:r>
            <a:endParaRPr lang="en-GB" altLang="en-US" sz="1000" b="1" dirty="0">
              <a:solidFill>
                <a:srgbClr val="4C4C4C"/>
              </a:solidFill>
              <a:latin typeface="Arial Black" panose="020B0A04020102020204" pitchFamily="34" charset="0"/>
            </a:endParaRPr>
          </a:p>
        </p:txBody>
      </p:sp>
      <p:pic>
        <p:nvPicPr>
          <p:cNvPr id="13" name="12 - Εικόνα" descr="https://www.newsbeast.gr/files/1/2015/04/02/religious7.jpg"/>
          <p:cNvPicPr/>
          <p:nvPr/>
        </p:nvPicPr>
        <p:blipFill>
          <a:blip r:embed="rId4" cstate="print"/>
          <a:srcRect/>
          <a:stretch>
            <a:fillRect/>
          </a:stretch>
        </p:blipFill>
        <p:spPr bwMode="auto">
          <a:xfrm>
            <a:off x="683568" y="3068960"/>
            <a:ext cx="3744416" cy="316835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395536" y="728700"/>
            <a:ext cx="2880917" cy="3693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l-GR" altLang="en-US" sz="1800" b="1" dirty="0" smtClean="0">
                <a:latin typeface="Arial" panose="020B0604020202020204" pitchFamily="34" charset="0"/>
              </a:rPr>
              <a:t>Η ΘΡΗΣΚΕΙΑ ΤΗΣ ΚΙΝΑΣ</a:t>
            </a:r>
            <a:endParaRPr lang="en-US" altLang="en-US" sz="1800" b="1" dirty="0">
              <a:latin typeface="Arial" panose="020B0604020202020204" pitchFamily="34" charset="0"/>
            </a:endParaRPr>
          </a:p>
        </p:txBody>
      </p:sp>
      <p:sp>
        <p:nvSpPr>
          <p:cNvPr id="3077"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3078" name="Text Box 6"/>
          <p:cNvSpPr txBox="1">
            <a:spLocks noChangeArrowheads="1"/>
          </p:cNvSpPr>
          <p:nvPr/>
        </p:nvSpPr>
        <p:spPr bwMode="auto">
          <a:xfrm>
            <a:off x="4535996" y="1484784"/>
            <a:ext cx="2133600" cy="38164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r>
              <a:rPr lang="el-GR" sz="1100" dirty="0" smtClean="0"/>
              <a:t>Επιπροσθέτως, για την επίτευξη σκοπών όπως η καλή υγεία, π.χ. η επαγγελματική προκοπή, η απόκτηση παιδιών, η προστασία από συμφορές κτλ. οι Κινέζοι στρέφονται σ' ένα πλούσιο πάνθεο, που αποτελείται από τα θεία όντα όλων των παραπάνω θρησκειών.</a:t>
            </a:r>
          </a:p>
          <a:p>
            <a:pPr algn="just"/>
            <a:endParaRPr lang="el-GR" sz="1100" dirty="0" smtClean="0"/>
          </a:p>
          <a:p>
            <a:pPr algn="just"/>
            <a:r>
              <a:rPr lang="el-GR" sz="1100" dirty="0" smtClean="0"/>
              <a:t>Μια κύρια κατηγορία θείων όντων, που κατά κανόνα θεωρείται ότι βρίσκονται σε κάποιο από τους βουδιστικούς κόσμους, είναι τα πνεύματα των προγόνων, που πιστεύεται ότι επηρεάζουν θετικά ή αρνητικά τη ζωή της οικογένειας των απογόνων τους. Από τα μέλη της οικογένειας αυτής γίνονται σ' αυτούς προσφορές, απευθύνονται αιτήματα κτλ. </a:t>
            </a:r>
          </a:p>
        </p:txBody>
      </p:sp>
      <p:sp>
        <p:nvSpPr>
          <p:cNvPr id="3079" name="Text Box 7"/>
          <p:cNvSpPr txBox="1">
            <a:spLocks noChangeArrowheads="1"/>
          </p:cNvSpPr>
          <p:nvPr/>
        </p:nvSpPr>
        <p:spPr bwMode="auto">
          <a:xfrm>
            <a:off x="6876256" y="1628801"/>
            <a:ext cx="2133600" cy="44627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r>
              <a:rPr lang="el-GR" sz="1000" dirty="0" smtClean="0"/>
              <a:t>Σημαντική κατηγορία είναι επίσης τα κακά πνεύματα, για προστασία από τα οποία χρησιμοποιούνται διάφορα μέσα.</a:t>
            </a:r>
          </a:p>
          <a:p>
            <a:pPr algn="just">
              <a:spcBef>
                <a:spcPct val="50000"/>
              </a:spcBef>
            </a:pPr>
            <a:r>
              <a:rPr lang="el-GR" sz="1000" dirty="0" smtClean="0"/>
              <a:t>Αυτή η όψη της κινέζικης θρησκείας, που έχει ως αντικείμενο λατρείας </a:t>
            </a:r>
            <a:r>
              <a:rPr lang="el-GR" sz="1000" dirty="0" err="1" smtClean="0"/>
              <a:t>όλ</a:t>
            </a:r>
            <a:r>
              <a:rPr lang="el-GR" sz="1000" dirty="0" smtClean="0"/>
              <a:t>' αυτά τα θεία όντα, συγκεντρώνει το μεγαλύτερο ποσοστό της θρησκευτικής δραστηριότητας του κινεζικού λαού. Από αυτή την άποψη είναι λοιπόν η επικρατέστερη και εμφανέστερη. </a:t>
            </a:r>
          </a:p>
          <a:p>
            <a:pPr algn="just">
              <a:spcBef>
                <a:spcPct val="50000"/>
              </a:spcBef>
            </a:pPr>
            <a:r>
              <a:rPr lang="el-GR" sz="1000" dirty="0" smtClean="0"/>
              <a:t>Η αυριανή κινεζική Πρωτοχρονιά που αποκαλείται επίσης σεληνιακό έτος, ή Εαρινό Φεστιβάλ, θα γιορτάσει την αρχή του </a:t>
            </a:r>
            <a:r>
              <a:rPr lang="el-GR" sz="1000" dirty="0" err="1" smtClean="0"/>
              <a:t>Ετους</a:t>
            </a:r>
            <a:r>
              <a:rPr lang="el-GR" sz="1000" dirty="0" smtClean="0"/>
              <a:t> του Πιθήκου. Οι εκδηλώσεις για το νέο κινεζικό έτος θα </a:t>
            </a:r>
            <a:r>
              <a:rPr lang="el-GR" sz="1000" dirty="0" err="1" smtClean="0"/>
              <a:t>διαρκεσουν</a:t>
            </a:r>
            <a:r>
              <a:rPr lang="el-GR" sz="1000" dirty="0" smtClean="0"/>
              <a:t> όχι μια αλλά 15 ημέρες. Δεν το γνωρίζατε; Παρακάτω ακολουθούν όλα όσα θα πρέπει να ξέρετε για αυτή τη μεγάλη γιορτή της Κίνας. </a:t>
            </a:r>
          </a:p>
          <a:p>
            <a:pPr>
              <a:spcBef>
                <a:spcPct val="50000"/>
              </a:spcBef>
            </a:pPr>
            <a:endParaRPr lang="el-GR" sz="1200" dirty="0" smtClean="0"/>
          </a:p>
          <a:p>
            <a:pPr>
              <a:spcBef>
                <a:spcPct val="50000"/>
              </a:spcBef>
            </a:pPr>
            <a:endParaRPr lang="el-GR" sz="1200" dirty="0" smtClean="0"/>
          </a:p>
          <a:p>
            <a:pPr>
              <a:spcBef>
                <a:spcPct val="50000"/>
              </a:spcBef>
            </a:pPr>
            <a:endParaRPr lang="en-US" altLang="en-US" sz="1200" dirty="0" smtClean="0">
              <a:solidFill>
                <a:srgbClr val="4C4C4C"/>
              </a:solidFill>
              <a:latin typeface="Arial" panose="020B0604020202020204" pitchFamily="34" charset="0"/>
            </a:endParaRPr>
          </a:p>
        </p:txBody>
      </p:sp>
      <p:sp>
        <p:nvSpPr>
          <p:cNvPr id="3082" name="Text Box 11"/>
          <p:cNvSpPr txBox="1">
            <a:spLocks noChangeArrowheads="1"/>
          </p:cNvSpPr>
          <p:nvPr/>
        </p:nvSpPr>
        <p:spPr bwMode="auto">
          <a:xfrm>
            <a:off x="323528" y="152636"/>
            <a:ext cx="2331087"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000" b="1" dirty="0" smtClean="0">
                <a:solidFill>
                  <a:srgbClr val="4C4C4C"/>
                </a:solidFill>
                <a:latin typeface="Arial Black" panose="020B0A04020102020204" pitchFamily="34" charset="0"/>
              </a:rPr>
              <a:t>www.</a:t>
            </a:r>
            <a:r>
              <a:rPr lang="en-US" altLang="en-US" sz="1000" b="1" dirty="0" err="1" smtClean="0">
                <a:solidFill>
                  <a:srgbClr val="4C4C4C"/>
                </a:solidFill>
                <a:latin typeface="Arial Black" panose="020B0A04020102020204" pitchFamily="34" charset="0"/>
              </a:rPr>
              <a:t>mikroidimosiografoi</a:t>
            </a:r>
            <a:r>
              <a:rPr lang="en-GB" altLang="en-US" sz="1000" b="1" dirty="0" smtClean="0">
                <a:solidFill>
                  <a:srgbClr val="4C4C4C"/>
                </a:solidFill>
                <a:latin typeface="Arial Black" panose="020B0A04020102020204" pitchFamily="34" charset="0"/>
              </a:rPr>
              <a:t>.com</a:t>
            </a:r>
            <a:endParaRPr lang="en-GB" altLang="en-US" sz="1000" b="1" dirty="0">
              <a:solidFill>
                <a:srgbClr val="4C4C4C"/>
              </a:solidFill>
              <a:latin typeface="Arial Black" panose="020B0A04020102020204" pitchFamily="34" charset="0"/>
            </a:endParaRPr>
          </a:p>
        </p:txBody>
      </p:sp>
      <p:sp>
        <p:nvSpPr>
          <p:cNvPr id="3083" name="Text Box 12"/>
          <p:cNvSpPr txBox="1">
            <a:spLocks noChangeArrowheads="1"/>
          </p:cNvSpPr>
          <p:nvPr/>
        </p:nvSpPr>
        <p:spPr bwMode="auto">
          <a:xfrm>
            <a:off x="3059832" y="116632"/>
            <a:ext cx="379623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l-GR" altLang="en-US" sz="1800" b="1" dirty="0" smtClean="0">
                <a:solidFill>
                  <a:srgbClr val="FF0000"/>
                </a:solidFill>
                <a:latin typeface="Arial Black" panose="020B0A04020102020204" pitchFamily="34" charset="0"/>
              </a:rPr>
              <a:t>ΟΙ ΜΙΚΡΟΙ ΔΗΜΟΣΙΟΓΡΑΦΟΙ</a:t>
            </a:r>
            <a:endParaRPr lang="en-GB" altLang="en-US" sz="1800" b="1" dirty="0">
              <a:solidFill>
                <a:srgbClr val="FF0000"/>
              </a:solidFill>
              <a:latin typeface="Arial Black" panose="020B0A04020102020204" pitchFamily="34" charset="0"/>
            </a:endParaRPr>
          </a:p>
        </p:txBody>
      </p:sp>
      <p:sp>
        <p:nvSpPr>
          <p:cNvPr id="3084" name="Text Box 13"/>
          <p:cNvSpPr txBox="1">
            <a:spLocks noChangeArrowheads="1"/>
          </p:cNvSpPr>
          <p:nvPr/>
        </p:nvSpPr>
        <p:spPr bwMode="auto">
          <a:xfrm>
            <a:off x="7884368" y="152636"/>
            <a:ext cx="737702"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l-GR" altLang="en-US" sz="1000" b="1" dirty="0" smtClean="0">
                <a:solidFill>
                  <a:srgbClr val="4C4C4C"/>
                </a:solidFill>
                <a:latin typeface="Arial Black" panose="020B0A04020102020204" pitchFamily="34" charset="0"/>
              </a:rPr>
              <a:t>2017-18</a:t>
            </a:r>
            <a:endParaRPr lang="en-GB" altLang="en-US" sz="1000" b="1" dirty="0">
              <a:solidFill>
                <a:srgbClr val="4C4C4C"/>
              </a:solidFill>
              <a:latin typeface="Arial Black" panose="020B0A04020102020204" pitchFamily="34" charset="0"/>
            </a:endParaRPr>
          </a:p>
        </p:txBody>
      </p:sp>
      <p:pic>
        <p:nvPicPr>
          <p:cNvPr id="14" name="13 - Εικόνα" descr="Το Γιν, το Γιανγκ και οι συνδυασμοί τους."/>
          <p:cNvPicPr/>
          <p:nvPr/>
        </p:nvPicPr>
        <p:blipFill>
          <a:blip r:embed="rId3" cstate="print"/>
          <a:srcRect/>
          <a:stretch>
            <a:fillRect/>
          </a:stretch>
        </p:blipFill>
        <p:spPr bwMode="auto">
          <a:xfrm>
            <a:off x="6840252" y="0"/>
            <a:ext cx="2088232" cy="1647564"/>
          </a:xfrm>
          <a:prstGeom prst="rect">
            <a:avLst/>
          </a:prstGeom>
          <a:noFill/>
          <a:ln w="9525">
            <a:noFill/>
            <a:miter lim="800000"/>
            <a:headEnd/>
            <a:tailEnd/>
          </a:ln>
        </p:spPr>
      </p:pic>
      <p:sp>
        <p:nvSpPr>
          <p:cNvPr id="12290" name="AutoShape 2" descr="Αποτέλεσμα εικόνας για Η ΘΡΗΣΚΕΙΑ ΤΗΣ ΚΙΝΑΣ"/>
          <p:cNvSpPr>
            <a:spLocks noChangeAspect="1" noChangeArrowheads="1"/>
          </p:cNvSpPr>
          <p:nvPr/>
        </p:nvSpPr>
        <p:spPr bwMode="auto">
          <a:xfrm>
            <a:off x="155575" y="-1790700"/>
            <a:ext cx="2505075" cy="3743325"/>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2292" name="AutoShape 4" descr="Αποτέλεσμα εικόνας για Η ΘΡΗΣΚΕΙΑ ΤΗΣ ΚΙΝΑΣ"/>
          <p:cNvSpPr>
            <a:spLocks noChangeAspect="1" noChangeArrowheads="1"/>
          </p:cNvSpPr>
          <p:nvPr/>
        </p:nvSpPr>
        <p:spPr bwMode="auto">
          <a:xfrm>
            <a:off x="155575" y="-1790700"/>
            <a:ext cx="2505075" cy="3743325"/>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2294" name="AutoShape 6" descr="Αποτέλεσμα εικόνας για Η ΘΡΗΣΚΕΙΑ ΤΗΣ ΚΙΝΑΣ"/>
          <p:cNvSpPr>
            <a:spLocks noChangeAspect="1" noChangeArrowheads="1"/>
          </p:cNvSpPr>
          <p:nvPr/>
        </p:nvSpPr>
        <p:spPr bwMode="auto">
          <a:xfrm>
            <a:off x="155575" y="-1790700"/>
            <a:ext cx="2505075" cy="3743325"/>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2296" name="Picture 8" descr="https://vatopaidi.files.wordpress.com/2010/08/mitrofanis1.jpg?w=263&amp;h=393"/>
          <p:cNvPicPr>
            <a:picLocks noChangeAspect="1" noChangeArrowheads="1"/>
          </p:cNvPicPr>
          <p:nvPr/>
        </p:nvPicPr>
        <p:blipFill>
          <a:blip r:embed="rId4" cstate="print"/>
          <a:srcRect/>
          <a:stretch>
            <a:fillRect/>
          </a:stretch>
        </p:blipFill>
        <p:spPr bwMode="auto">
          <a:xfrm>
            <a:off x="719572" y="1448780"/>
            <a:ext cx="2700300" cy="374332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3078" name="Text Box 6"/>
          <p:cNvSpPr txBox="1">
            <a:spLocks noChangeArrowheads="1"/>
          </p:cNvSpPr>
          <p:nvPr/>
        </p:nvSpPr>
        <p:spPr bwMode="auto">
          <a:xfrm>
            <a:off x="5076056" y="944724"/>
            <a:ext cx="1764196" cy="45781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r>
              <a:rPr lang="el-GR" sz="1100" dirty="0" smtClean="0"/>
              <a:t>Το παραδοσιακό κινεζικό ημερολόγιο είναι σεληνιακό, κάτι το οποίο σημαίνει ότι βασίζεται στις κινήσεις του φεγγαριού και του ήλιου. Η ακριβής ημερομηνία της Κινεζικής Πρωτοχρονιάς στο γρηγοριανό ημερολόγιο πέφτει από τις 21 Ιανουαρίου έως τις 20 Φεβρουαρίου. </a:t>
            </a:r>
          </a:p>
          <a:p>
            <a:pPr algn="just">
              <a:spcBef>
                <a:spcPct val="50000"/>
              </a:spcBef>
            </a:pPr>
            <a:r>
              <a:rPr lang="el-GR" sz="1100" dirty="0" smtClean="0"/>
              <a:t>Η γιορτή της Κινεζικής Πρωτοχρονιάς έχει τις απαρχές της στη δυναστεία των </a:t>
            </a:r>
            <a:r>
              <a:rPr lang="el-GR" sz="1100" dirty="0" err="1" smtClean="0"/>
              <a:t>Σανγκ</a:t>
            </a:r>
            <a:r>
              <a:rPr lang="el-GR" sz="1100" dirty="0" smtClean="0"/>
              <a:t> (μεταξύ 1600 και 1100 </a:t>
            </a:r>
            <a:r>
              <a:rPr lang="el-GR" sz="1100" dirty="0" err="1" smtClean="0"/>
              <a:t>π.Χ.</a:t>
            </a:r>
            <a:r>
              <a:rPr lang="el-GR" sz="1100" dirty="0" smtClean="0"/>
              <a:t>), όταν οι άνθρωποι προσέφεραν θυσίες στους θεούς και στους προγόνους τους για να σηματοδοτήσουν το τέλος της παλιάς εποχής και την αρχή του νέου έτους. </a:t>
            </a:r>
          </a:p>
          <a:p>
            <a:pPr>
              <a:spcBef>
                <a:spcPct val="50000"/>
              </a:spcBef>
            </a:pPr>
            <a:endParaRPr lang="el-GR" sz="1100" dirty="0" smtClean="0"/>
          </a:p>
          <a:p>
            <a:pPr>
              <a:spcBef>
                <a:spcPct val="50000"/>
              </a:spcBef>
            </a:pPr>
            <a:endParaRPr lang="el-GR" sz="1100" dirty="0" smtClean="0"/>
          </a:p>
        </p:txBody>
      </p:sp>
      <p:sp>
        <p:nvSpPr>
          <p:cNvPr id="3079" name="Text Box 7"/>
          <p:cNvSpPr txBox="1">
            <a:spLocks noChangeArrowheads="1"/>
          </p:cNvSpPr>
          <p:nvPr/>
        </p:nvSpPr>
        <p:spPr bwMode="auto">
          <a:xfrm>
            <a:off x="7056276" y="1340768"/>
            <a:ext cx="1872208" cy="28007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r>
              <a:rPr lang="el-GR" sz="1100" dirty="0" smtClean="0"/>
              <a:t>  </a:t>
            </a:r>
            <a:r>
              <a:rPr lang="el-GR" sz="1100" dirty="0" err="1" smtClean="0"/>
              <a:t>Ενα</a:t>
            </a:r>
            <a:r>
              <a:rPr lang="el-GR" sz="1100" dirty="0" smtClean="0"/>
              <a:t> θρυλικό άγριο θηρία το οποίο ονομάζεται </a:t>
            </a:r>
            <a:r>
              <a:rPr lang="el-GR" sz="1100" dirty="0" err="1" smtClean="0"/>
              <a:t>Nien</a:t>
            </a:r>
            <a:r>
              <a:rPr lang="el-GR" sz="1100" dirty="0" smtClean="0"/>
              <a:t> («</a:t>
            </a:r>
            <a:r>
              <a:rPr lang="el-GR" sz="1100" dirty="0" err="1" smtClean="0"/>
              <a:t>Ετος</a:t>
            </a:r>
            <a:r>
              <a:rPr lang="el-GR" sz="1100" dirty="0" smtClean="0"/>
              <a:t>») θεωρούνταν ότι επιτίθεντο στους ανθρώπους, στο τέλος κάθε χρόνου. Και για αυτό οι χωρικοί έκαναν δυνατούς θορύβους και χρησιμοποιούσαν λαμπερά φώτα για να το τρομάξει και να το διώξουν μακριά. Και κάπως έτσι καταλήξαμε στους σημερινούς εορτασμούς της κινεζικής Πρωτοχρονιάς στις οποίες υπάρχουν στοιχεία από όλες αυτές τις... θρυλικές ιστορίες.</a:t>
            </a:r>
            <a:endParaRPr lang="el-GR" sz="1100" dirty="0"/>
          </a:p>
        </p:txBody>
      </p:sp>
      <p:sp>
        <p:nvSpPr>
          <p:cNvPr id="3082" name="Text Box 11"/>
          <p:cNvSpPr txBox="1">
            <a:spLocks noChangeArrowheads="1"/>
          </p:cNvSpPr>
          <p:nvPr/>
        </p:nvSpPr>
        <p:spPr bwMode="auto">
          <a:xfrm>
            <a:off x="179512" y="116632"/>
            <a:ext cx="2331087"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000" b="1" dirty="0" smtClean="0">
                <a:solidFill>
                  <a:srgbClr val="4C4C4C"/>
                </a:solidFill>
                <a:latin typeface="Arial Black" panose="020B0A04020102020204" pitchFamily="34" charset="0"/>
              </a:rPr>
              <a:t>www.</a:t>
            </a:r>
            <a:r>
              <a:rPr lang="en-US" altLang="en-US" sz="1000" b="1" dirty="0" err="1" smtClean="0">
                <a:solidFill>
                  <a:srgbClr val="4C4C4C"/>
                </a:solidFill>
                <a:latin typeface="Arial Black" panose="020B0A04020102020204" pitchFamily="34" charset="0"/>
              </a:rPr>
              <a:t>mikroidimosiografoi</a:t>
            </a:r>
            <a:r>
              <a:rPr lang="en-GB" altLang="en-US" sz="1000" b="1" dirty="0" smtClean="0">
                <a:solidFill>
                  <a:srgbClr val="4C4C4C"/>
                </a:solidFill>
                <a:latin typeface="Arial Black" panose="020B0A04020102020204" pitchFamily="34" charset="0"/>
              </a:rPr>
              <a:t>.com</a:t>
            </a:r>
            <a:endParaRPr lang="en-GB" altLang="en-US" sz="1000" b="1" dirty="0">
              <a:solidFill>
                <a:srgbClr val="4C4C4C"/>
              </a:solidFill>
              <a:latin typeface="Arial Black" panose="020B0A04020102020204" pitchFamily="34" charset="0"/>
            </a:endParaRPr>
          </a:p>
        </p:txBody>
      </p:sp>
      <p:sp>
        <p:nvSpPr>
          <p:cNvPr id="3083" name="Text Box 12"/>
          <p:cNvSpPr txBox="1">
            <a:spLocks noChangeArrowheads="1"/>
          </p:cNvSpPr>
          <p:nvPr/>
        </p:nvSpPr>
        <p:spPr bwMode="auto">
          <a:xfrm>
            <a:off x="2699792" y="260648"/>
            <a:ext cx="379623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l-GR" altLang="en-US" sz="1800" b="1" dirty="0" smtClean="0">
                <a:solidFill>
                  <a:srgbClr val="FF0000"/>
                </a:solidFill>
                <a:latin typeface="Arial Black" panose="020B0A04020102020204" pitchFamily="34" charset="0"/>
              </a:rPr>
              <a:t>ΟΙ ΜΙΚΡΟΙ ΔΗΜΟΣΙΟΓΡΑΦΟΙ</a:t>
            </a:r>
            <a:endParaRPr lang="en-GB" altLang="en-US" sz="1800" b="1" dirty="0">
              <a:solidFill>
                <a:srgbClr val="FF0000"/>
              </a:solidFill>
              <a:latin typeface="Arial Black" panose="020B0A04020102020204" pitchFamily="34" charset="0"/>
            </a:endParaRPr>
          </a:p>
        </p:txBody>
      </p:sp>
      <p:sp>
        <p:nvSpPr>
          <p:cNvPr id="3084" name="Text Box 13"/>
          <p:cNvSpPr txBox="1">
            <a:spLocks noChangeArrowheads="1"/>
          </p:cNvSpPr>
          <p:nvPr/>
        </p:nvSpPr>
        <p:spPr bwMode="auto">
          <a:xfrm>
            <a:off x="8172400" y="224644"/>
            <a:ext cx="737702"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l-GR" altLang="en-US" sz="1000" b="1" dirty="0" smtClean="0">
                <a:solidFill>
                  <a:srgbClr val="4C4C4C"/>
                </a:solidFill>
                <a:latin typeface="Arial Black" panose="020B0A04020102020204" pitchFamily="34" charset="0"/>
              </a:rPr>
              <a:t>2017-18</a:t>
            </a:r>
            <a:endParaRPr lang="en-GB" altLang="en-US" sz="1000" b="1" dirty="0">
              <a:solidFill>
                <a:srgbClr val="4C4C4C"/>
              </a:solidFill>
              <a:latin typeface="Arial Black" panose="020B0A04020102020204" pitchFamily="34" charset="0"/>
            </a:endParaRPr>
          </a:p>
        </p:txBody>
      </p:sp>
      <p:pic>
        <p:nvPicPr>
          <p:cNvPr id="10242" name="Picture 2" descr="Η κινεζική θρησκεία&#10;&#10; "/>
          <p:cNvPicPr>
            <a:picLocks noChangeAspect="1" noChangeArrowheads="1"/>
          </p:cNvPicPr>
          <p:nvPr/>
        </p:nvPicPr>
        <p:blipFill>
          <a:blip r:embed="rId3" cstate="print"/>
          <a:srcRect/>
          <a:stretch>
            <a:fillRect/>
          </a:stretch>
        </p:blipFill>
        <p:spPr bwMode="auto">
          <a:xfrm>
            <a:off x="251520" y="872716"/>
            <a:ext cx="4680520" cy="351405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9238" y="-169863"/>
            <a:ext cx="9393238" cy="702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2" name="Rectangle 4"/>
          <p:cNvSpPr>
            <a:spLocks noChangeArrowheads="1"/>
          </p:cNvSpPr>
          <p:nvPr/>
        </p:nvSpPr>
        <p:spPr bwMode="auto">
          <a:xfrm>
            <a:off x="685800" y="3048000"/>
            <a:ext cx="3733800" cy="3581400"/>
          </a:xfrm>
          <a:prstGeom prst="rect">
            <a:avLst/>
          </a:prstGeom>
          <a:solidFill>
            <a:srgbClr val="CFC6AD"/>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7174" name="Text Box 6"/>
          <p:cNvSpPr txBox="1">
            <a:spLocks noChangeArrowheads="1"/>
          </p:cNvSpPr>
          <p:nvPr/>
        </p:nvSpPr>
        <p:spPr bwMode="auto">
          <a:xfrm>
            <a:off x="4648200" y="2971800"/>
            <a:ext cx="2133600" cy="32316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l-GR" dirty="0" err="1" smtClean="0"/>
              <a:t>Σιντάρτα</a:t>
            </a:r>
            <a:r>
              <a:rPr lang="el-GR" dirty="0" smtClean="0"/>
              <a:t> </a:t>
            </a:r>
            <a:r>
              <a:rPr lang="el-GR" dirty="0" err="1" smtClean="0"/>
              <a:t>Γκαουτάμα</a:t>
            </a:r>
            <a:endParaRPr lang="el-GR" dirty="0" smtClean="0"/>
          </a:p>
          <a:p>
            <a:pPr algn="just"/>
            <a:r>
              <a:rPr lang="el-GR" dirty="0" smtClean="0"/>
              <a:t> </a:t>
            </a:r>
            <a:r>
              <a:rPr lang="el-GR" sz="1100" dirty="0" smtClean="0"/>
              <a:t>Θεμελιωτής του βουδισμού είναι ο </a:t>
            </a:r>
            <a:r>
              <a:rPr lang="el-GR" sz="1100" dirty="0" err="1" smtClean="0"/>
              <a:t>Σιντάρτα</a:t>
            </a:r>
            <a:r>
              <a:rPr lang="el-GR" sz="1100" dirty="0" smtClean="0"/>
              <a:t> </a:t>
            </a:r>
            <a:r>
              <a:rPr lang="el-GR" sz="1100" dirty="0" err="1" smtClean="0"/>
              <a:t>Γκαουτάμα</a:t>
            </a:r>
            <a:r>
              <a:rPr lang="el-GR" sz="1100" dirty="0" smtClean="0"/>
              <a:t> πρίγκιπας της Ινδίας που έζησε 600 χρόνια πριν από τον Χριστό. Οι γονείς του φρόντισαν να μην έχει επαφή με τον έξω κόσμο προσπαθώντας να τον προστατέψουν από τον πόνο και τα βάσανα και του εξασφάλισαν μια πολυτελή ζωή. Ο </a:t>
            </a:r>
            <a:r>
              <a:rPr lang="el-GR" sz="1100" dirty="0" err="1" smtClean="0"/>
              <a:t>πρίκγιπας</a:t>
            </a:r>
            <a:r>
              <a:rPr lang="el-GR" sz="1100" dirty="0" smtClean="0"/>
              <a:t> όμως είχε τρία οράματα με έναν γέρο, έναν άρρωστο άνθρωπο και έναν νεκρό. </a:t>
            </a:r>
            <a:endParaRPr lang="el-GR" sz="1100" dirty="0"/>
          </a:p>
        </p:txBody>
      </p:sp>
      <p:sp>
        <p:nvSpPr>
          <p:cNvPr id="7175" name="Text Box 7"/>
          <p:cNvSpPr txBox="1">
            <a:spLocks noChangeArrowheads="1"/>
          </p:cNvSpPr>
          <p:nvPr/>
        </p:nvSpPr>
        <p:spPr bwMode="auto">
          <a:xfrm>
            <a:off x="6804248" y="2492896"/>
            <a:ext cx="2133600" cy="3477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r>
              <a:rPr lang="el-GR" sz="1100" dirty="0" smtClean="0"/>
              <a:t>Ακολούθησε ένα τέταρτο όραμα για έναν ειρηνικό μοναχό που είχε απαρνηθεί τα πλούτη και τις ανέσεις. Έτσι ο </a:t>
            </a:r>
            <a:r>
              <a:rPr lang="el-GR" sz="1100" dirty="0" err="1" smtClean="0"/>
              <a:t>Γκαουτάμα</a:t>
            </a:r>
            <a:r>
              <a:rPr lang="el-GR" sz="1100" dirty="0" smtClean="0"/>
              <a:t> αποφάσισε να γίνει ασκητής και να αναζητήσει την φώτιση μέσω διαλογισμού και ταπεινοφροσύνης. Διαλογιζόμενος κάτω από μια συκιά, αντιμετώπισε σειρά από πειρασμούς στους οποίους αντιστάθηκε και έφτασε στην πολυπόθητη φώτιση που οι βουδιστές αποκαλούν Νιρβάνα – εξάλειψη του πόνου και των επιθυμιών. Από αυτήν την στιγμή ο </a:t>
            </a:r>
            <a:r>
              <a:rPr lang="el-GR" sz="1100" dirty="0" err="1" smtClean="0"/>
              <a:t>Σιντάρτα</a:t>
            </a:r>
            <a:r>
              <a:rPr lang="el-GR" sz="1100" dirty="0" smtClean="0"/>
              <a:t> ονομάστηκε Βούδας που σημαίνει φωτισμένος και κέρδισε τον σεβασμό άλλων ασκητών που άρχισαν να μαθητεύουν κοντά του.</a:t>
            </a:r>
            <a:r>
              <a:rPr lang="en-US" altLang="en-US" sz="1100" dirty="0" smtClean="0">
                <a:solidFill>
                  <a:srgbClr val="4C4C4C"/>
                </a:solidFill>
              </a:rPr>
              <a:t>. </a:t>
            </a:r>
            <a:endParaRPr lang="en-US" altLang="en-US" sz="1100" dirty="0">
              <a:solidFill>
                <a:srgbClr val="4C4C4C"/>
              </a:solidFill>
            </a:endParaRPr>
          </a:p>
        </p:txBody>
      </p:sp>
      <p:pic>
        <p:nvPicPr>
          <p:cNvPr id="7176" name="Picture 8" descr="shadow"/>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22350" y="3187700"/>
            <a:ext cx="3168650" cy="345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7" name="Text Box 10"/>
          <p:cNvSpPr txBox="1">
            <a:spLocks noChangeArrowheads="1"/>
          </p:cNvSpPr>
          <p:nvPr/>
        </p:nvSpPr>
        <p:spPr bwMode="auto">
          <a:xfrm>
            <a:off x="2015716" y="908720"/>
            <a:ext cx="6372708"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l-GR" altLang="en-US" sz="4800" b="1" dirty="0" smtClean="0">
                <a:solidFill>
                  <a:srgbClr val="4C4C4C"/>
                </a:solidFill>
              </a:rPr>
              <a:t>ΒΟΥΔΙΣΜΟΣ </a:t>
            </a:r>
            <a:r>
              <a:rPr lang="el-GR" altLang="en-US" sz="1200" b="1" dirty="0" smtClean="0">
                <a:solidFill>
                  <a:srgbClr val="4C4C4C"/>
                </a:solidFill>
              </a:rPr>
              <a:t>Μυρτώ </a:t>
            </a:r>
            <a:r>
              <a:rPr lang="el-GR" altLang="en-US" sz="1200" b="1" dirty="0" err="1" smtClean="0">
                <a:solidFill>
                  <a:srgbClr val="4C4C4C"/>
                </a:solidFill>
              </a:rPr>
              <a:t>Γούβαλη</a:t>
            </a:r>
            <a:r>
              <a:rPr lang="el-GR" altLang="en-US" sz="1200" b="1" dirty="0" smtClean="0">
                <a:solidFill>
                  <a:srgbClr val="4C4C4C"/>
                </a:solidFill>
              </a:rPr>
              <a:t>, Ορέστης Ιωάννου</a:t>
            </a:r>
            <a:endParaRPr lang="en-GB" altLang="en-US" sz="1200" b="1" dirty="0">
              <a:solidFill>
                <a:srgbClr val="4C4C4C"/>
              </a:solidFill>
            </a:endParaRPr>
          </a:p>
        </p:txBody>
      </p:sp>
      <p:sp>
        <p:nvSpPr>
          <p:cNvPr id="7178" name="Text Box 11"/>
          <p:cNvSpPr txBox="1">
            <a:spLocks noChangeArrowheads="1"/>
          </p:cNvSpPr>
          <p:nvPr/>
        </p:nvSpPr>
        <p:spPr bwMode="auto">
          <a:xfrm>
            <a:off x="1655676" y="1736812"/>
            <a:ext cx="4192173" cy="7078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l-GR" altLang="en-US" sz="2000" b="1" dirty="0" smtClean="0">
                <a:solidFill>
                  <a:srgbClr val="FF0000"/>
                </a:solidFill>
                <a:latin typeface="Arial Black" panose="020B0A04020102020204" pitchFamily="34" charset="0"/>
              </a:rPr>
              <a:t>ΟΙ ΜΙΚΡΟΙ ΔΗΜΟΣΙΟΓΡΑΦΟΙ</a:t>
            </a:r>
          </a:p>
          <a:p>
            <a:endParaRPr lang="en-GB" altLang="en-US" sz="2000" b="1" dirty="0">
              <a:solidFill>
                <a:srgbClr val="FF0000"/>
              </a:solidFill>
              <a:latin typeface="Arial Black" panose="020B0A04020102020204" pitchFamily="34" charset="0"/>
            </a:endParaRPr>
          </a:p>
        </p:txBody>
      </p:sp>
      <p:pic>
        <p:nvPicPr>
          <p:cNvPr id="12" name="11 - Εικόνα" descr="Αποτέλεσμα εικόνας για τι κάνουν κατά την διαρκεια της ζωής τους οι βουδιστές"/>
          <p:cNvPicPr/>
          <p:nvPr/>
        </p:nvPicPr>
        <p:blipFill>
          <a:blip r:embed="rId5" cstate="print"/>
          <a:srcRect/>
          <a:stretch>
            <a:fillRect/>
          </a:stretch>
        </p:blipFill>
        <p:spPr bwMode="auto">
          <a:xfrm>
            <a:off x="719572" y="3032956"/>
            <a:ext cx="3708412" cy="3626693"/>
          </a:xfrm>
          <a:prstGeom prst="rect">
            <a:avLst/>
          </a:prstGeom>
          <a:noFill/>
          <a:ln w="9525">
            <a:noFill/>
            <a:miter lim="800000"/>
            <a:headEnd/>
            <a:tailEnd/>
          </a:ln>
        </p:spPr>
      </p:pic>
      <p:sp>
        <p:nvSpPr>
          <p:cNvPr id="11" name="Text Box 11"/>
          <p:cNvSpPr txBox="1">
            <a:spLocks noChangeArrowheads="1"/>
          </p:cNvSpPr>
          <p:nvPr/>
        </p:nvSpPr>
        <p:spPr bwMode="auto">
          <a:xfrm>
            <a:off x="6228184" y="728700"/>
            <a:ext cx="2331087"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000" b="1" dirty="0" smtClean="0">
                <a:solidFill>
                  <a:srgbClr val="4C4C4C"/>
                </a:solidFill>
                <a:latin typeface="Arial Black" panose="020B0A04020102020204" pitchFamily="34" charset="0"/>
              </a:rPr>
              <a:t>www.</a:t>
            </a:r>
            <a:r>
              <a:rPr lang="en-US" altLang="en-US" sz="1000" b="1" dirty="0" err="1" smtClean="0">
                <a:solidFill>
                  <a:srgbClr val="4C4C4C"/>
                </a:solidFill>
                <a:latin typeface="Arial Black" panose="020B0A04020102020204" pitchFamily="34" charset="0"/>
              </a:rPr>
              <a:t>mikroidimosiografoi</a:t>
            </a:r>
            <a:r>
              <a:rPr lang="en-GB" altLang="en-US" sz="1000" b="1" dirty="0" smtClean="0">
                <a:solidFill>
                  <a:srgbClr val="4C4C4C"/>
                </a:solidFill>
                <a:latin typeface="Arial Black" panose="020B0A04020102020204" pitchFamily="34" charset="0"/>
              </a:rPr>
              <a:t>.com</a:t>
            </a:r>
            <a:endParaRPr lang="en-GB" altLang="en-US" sz="1000" b="1" dirty="0">
              <a:solidFill>
                <a:srgbClr val="4C4C4C"/>
              </a:solidFill>
              <a:latin typeface="Arial Black" panose="020B0A040201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9238" y="-169863"/>
            <a:ext cx="9393238" cy="702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2" name="Rectangle 4"/>
          <p:cNvSpPr>
            <a:spLocks noChangeArrowheads="1"/>
          </p:cNvSpPr>
          <p:nvPr/>
        </p:nvSpPr>
        <p:spPr bwMode="auto">
          <a:xfrm>
            <a:off x="685800" y="3048000"/>
            <a:ext cx="3733800" cy="3581400"/>
          </a:xfrm>
          <a:prstGeom prst="rect">
            <a:avLst/>
          </a:prstGeom>
          <a:solidFill>
            <a:srgbClr val="CFC6AD"/>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7174" name="Text Box 6"/>
          <p:cNvSpPr txBox="1">
            <a:spLocks noChangeArrowheads="1"/>
          </p:cNvSpPr>
          <p:nvPr/>
        </p:nvSpPr>
        <p:spPr bwMode="auto">
          <a:xfrm>
            <a:off x="4608004" y="2348880"/>
            <a:ext cx="2133600" cy="43165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r>
              <a:rPr lang="el-GR" sz="900" dirty="0" smtClean="0">
                <a:latin typeface="+mj-lt"/>
              </a:rPr>
              <a:t>Ο βουδισμός είναι μια από τις ηγετικές ανά τον κόσμο θρησκείες από την άποψη οπαδών, γεωγραφικής κατανομής και </a:t>
            </a:r>
            <a:r>
              <a:rPr lang="el-GR" sz="900" dirty="0" err="1" smtClean="0">
                <a:latin typeface="+mj-lt"/>
              </a:rPr>
              <a:t>κοινωνικο</a:t>
            </a:r>
            <a:r>
              <a:rPr lang="el-GR" sz="900" dirty="0" smtClean="0">
                <a:latin typeface="+mj-lt"/>
              </a:rPr>
              <a:t>-πολιτιστικής επιρροής. Αν και είναι κυρίως «ανατολική» θρησκεία ο βουδισμός εξαπλώνεται στη Δύση. Έχει πολλά κοινά με τον Ινδουισμό γιατί και οι δυο χρησιμοποιούν τους όρους «κάρμα» (ηθική που βασίζεται στη σχέση αιτία-αποτέλεσμα), «</a:t>
            </a:r>
            <a:r>
              <a:rPr lang="el-GR" sz="900" dirty="0" err="1" smtClean="0">
                <a:latin typeface="+mj-lt"/>
              </a:rPr>
              <a:t>μάια</a:t>
            </a:r>
            <a:r>
              <a:rPr lang="el-GR" sz="900" dirty="0" smtClean="0">
                <a:latin typeface="+mj-lt"/>
              </a:rPr>
              <a:t>» (απατηλή φύση του κόσμου) και «</a:t>
            </a:r>
            <a:r>
              <a:rPr lang="el-GR" sz="900" dirty="0" err="1" smtClean="0">
                <a:latin typeface="+mj-lt"/>
              </a:rPr>
              <a:t>σαμσάρα</a:t>
            </a:r>
            <a:r>
              <a:rPr lang="el-GR" sz="900" dirty="0" smtClean="0">
                <a:latin typeface="+mj-lt"/>
              </a:rPr>
              <a:t>» (κύκλος μετενσάρκωσης). Οι βουδιστές πιστεύουν πως ο τελικός σκοπός της ζωής είναι να επιτευχθεί «φώτιση» όπως εκείνοι την καταλαβαίνουν</a:t>
            </a:r>
          </a:p>
          <a:p>
            <a:pPr algn="just">
              <a:spcBef>
                <a:spcPct val="50000"/>
              </a:spcBef>
            </a:pPr>
            <a:endParaRPr lang="el-GR" sz="900" dirty="0" smtClean="0">
              <a:latin typeface="+mj-lt"/>
            </a:endParaRPr>
          </a:p>
          <a:p>
            <a:pPr algn="just">
              <a:spcBef>
                <a:spcPct val="50000"/>
              </a:spcBef>
            </a:pPr>
            <a:r>
              <a:rPr lang="el-GR" sz="900" dirty="0" smtClean="0"/>
              <a:t>Σύντομα μετά το θάνατο του Βούδα ( </a:t>
            </a:r>
            <a:r>
              <a:rPr lang="el-GR" sz="900" dirty="0" err="1" smtClean="0"/>
              <a:t>παρινιρβάνα</a:t>
            </a:r>
            <a:r>
              <a:rPr lang="el-GR" sz="900" dirty="0" smtClean="0"/>
              <a:t> )πεντακόσιοι μοναχοί εμπνευσμένοι από τις ιδέες του Βούδα συναντήθηκαν στο συμβούλιο και έβαλαν κανόνες για τη ζωή που πρέπει να κάνουν οι βουδιστές . Λένε πως πρέπει να προσεύχονται καθημερινά, να κάνουν θυσίες και να μην κακολογούν . Τουλάχιστον μέχρι να φτάσουν στη απόλυτη γαλήνη και αρμονία ( νιρβάνα ) της μεταθανάτιας ζωής .</a:t>
            </a:r>
          </a:p>
          <a:p>
            <a:pPr algn="just">
              <a:spcBef>
                <a:spcPct val="50000"/>
              </a:spcBef>
            </a:pPr>
            <a:endParaRPr lang="el-GR" sz="900" dirty="0">
              <a:latin typeface="+mj-lt"/>
            </a:endParaRPr>
          </a:p>
        </p:txBody>
      </p:sp>
      <p:sp>
        <p:nvSpPr>
          <p:cNvPr id="7175" name="Text Box 7"/>
          <p:cNvSpPr txBox="1">
            <a:spLocks noChangeArrowheads="1"/>
          </p:cNvSpPr>
          <p:nvPr/>
        </p:nvSpPr>
        <p:spPr bwMode="auto">
          <a:xfrm>
            <a:off x="6804248" y="2528900"/>
            <a:ext cx="2133600" cy="32778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r>
              <a:rPr lang="el-GR" sz="900" dirty="0" smtClean="0"/>
              <a:t>Η πιο σημαντική γιορτή για τους Βουδιστές είναι το Μάιο που γιορτάζεται η γέννηση του Βούδα στη γενέτειρά του . Κατά τη διάρκεια της γιορτής γίνονται λιτανείες που διαρκούν όλη τη νύχτα, με τους πιστούς να κρατούν ομοιώματα του Βούδα και μικρές λάμπες. Όπως γιορτάζεται η γέννηση του Βούδα το Μάιο έτσι γίνονται και παρόμοιες λιτανείες για το θάνατό του τον ίδιο μήνα .</a:t>
            </a:r>
          </a:p>
          <a:p>
            <a:pPr algn="just"/>
            <a:r>
              <a:rPr lang="el-GR" sz="900" dirty="0" smtClean="0"/>
              <a:t>Ο Βούδας μας διδάσκει για τη σχετική και την απόλυτη ύπαρξη με έναν τρόπο που συνδέει άμεσα τον Βουδισμό με την καθημερινή μας ζωή. Αυτή η κατανόηση κάνει την εμπειρία της διαρκούς ευτυχίας εφικτή. Ο Βουδισμός δεν κηρύττει δόγματα, αντίθετα ενθαρρύνει την κριτική σκέψη. Ο στόχος των διδασκαλιών του Βούδα είναι η πλήρης ανάπτυξη του έμφυτου δυναμικού του</a:t>
            </a:r>
          </a:p>
          <a:p>
            <a:pPr algn="just"/>
            <a:r>
              <a:rPr lang="el-GR" sz="900" dirty="0" smtClean="0"/>
              <a:t>Σώματος, του λόγου και του πνεύματός μας.</a:t>
            </a:r>
            <a:endParaRPr lang="el-GR" sz="900" dirty="0"/>
          </a:p>
        </p:txBody>
      </p:sp>
      <p:pic>
        <p:nvPicPr>
          <p:cNvPr id="7176" name="Picture 8" descr="shadow"/>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22350" y="3187700"/>
            <a:ext cx="3168650" cy="345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10 - Εικόνα" descr="C:\Users\Administrator\Desktop\agori boud.png"/>
          <p:cNvPicPr/>
          <p:nvPr/>
        </p:nvPicPr>
        <p:blipFill>
          <a:blip r:embed="rId5" cstate="print"/>
          <a:srcRect/>
          <a:stretch>
            <a:fillRect/>
          </a:stretch>
        </p:blipFill>
        <p:spPr bwMode="auto">
          <a:xfrm>
            <a:off x="683568" y="2996952"/>
            <a:ext cx="3816424" cy="3636404"/>
          </a:xfrm>
          <a:prstGeom prst="rect">
            <a:avLst/>
          </a:prstGeom>
          <a:noFill/>
          <a:ln w="9525">
            <a:noFill/>
            <a:miter lim="800000"/>
            <a:headEnd/>
            <a:tailEnd/>
          </a:ln>
        </p:spPr>
      </p:pic>
      <p:sp>
        <p:nvSpPr>
          <p:cNvPr id="10" name="Text Box 11"/>
          <p:cNvSpPr txBox="1">
            <a:spLocks noChangeArrowheads="1"/>
          </p:cNvSpPr>
          <p:nvPr/>
        </p:nvSpPr>
        <p:spPr bwMode="auto">
          <a:xfrm>
            <a:off x="6444208" y="728700"/>
            <a:ext cx="2331087"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000" b="1" dirty="0" smtClean="0">
                <a:solidFill>
                  <a:srgbClr val="4C4C4C"/>
                </a:solidFill>
                <a:latin typeface="Arial Black" panose="020B0A04020102020204" pitchFamily="34" charset="0"/>
              </a:rPr>
              <a:t>www.</a:t>
            </a:r>
            <a:r>
              <a:rPr lang="en-US" altLang="en-US" sz="1000" b="1" dirty="0" err="1" smtClean="0">
                <a:solidFill>
                  <a:srgbClr val="4C4C4C"/>
                </a:solidFill>
                <a:latin typeface="Arial Black" panose="020B0A04020102020204" pitchFamily="34" charset="0"/>
              </a:rPr>
              <a:t>mikroidimosiografoi</a:t>
            </a:r>
            <a:r>
              <a:rPr lang="en-GB" altLang="en-US" sz="1000" b="1" dirty="0" smtClean="0">
                <a:solidFill>
                  <a:srgbClr val="4C4C4C"/>
                </a:solidFill>
                <a:latin typeface="Arial Black" panose="020B0A04020102020204" pitchFamily="34" charset="0"/>
              </a:rPr>
              <a:t>.com</a:t>
            </a:r>
            <a:endParaRPr lang="en-GB" altLang="en-US" sz="1000" b="1" dirty="0">
              <a:solidFill>
                <a:srgbClr val="4C4C4C"/>
              </a:solidFill>
              <a:latin typeface="Arial Black" panose="020B0A04020102020204" pitchFamily="34" charset="0"/>
            </a:endParaRPr>
          </a:p>
        </p:txBody>
      </p:sp>
      <p:sp>
        <p:nvSpPr>
          <p:cNvPr id="13" name="Text Box 11"/>
          <p:cNvSpPr txBox="1">
            <a:spLocks noChangeArrowheads="1"/>
          </p:cNvSpPr>
          <p:nvPr/>
        </p:nvSpPr>
        <p:spPr bwMode="auto">
          <a:xfrm>
            <a:off x="1655676" y="1736812"/>
            <a:ext cx="4192173" cy="7078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l-GR" altLang="en-US" sz="2000" b="1" dirty="0" smtClean="0">
                <a:solidFill>
                  <a:srgbClr val="FF0000"/>
                </a:solidFill>
                <a:latin typeface="Arial Black" panose="020B0A04020102020204" pitchFamily="34" charset="0"/>
              </a:rPr>
              <a:t>ΟΙ ΜΙΚΡΟΙ ΔΗΜΟΣΙΟΓΡΑΦΟΙ</a:t>
            </a:r>
          </a:p>
          <a:p>
            <a:endParaRPr lang="en-GB" altLang="en-US" sz="2000" b="1" dirty="0">
              <a:solidFill>
                <a:srgbClr val="FF0000"/>
              </a:solidFill>
              <a:latin typeface="Arial Black" panose="020B0A040201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descr="newspaper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0"/>
            <a:ext cx="9139237"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9" name="Text Box 3"/>
          <p:cNvSpPr txBox="1">
            <a:spLocks noChangeArrowheads="1"/>
          </p:cNvSpPr>
          <p:nvPr/>
        </p:nvSpPr>
        <p:spPr bwMode="auto">
          <a:xfrm>
            <a:off x="251521" y="2636912"/>
            <a:ext cx="8460940" cy="523220"/>
          </a:xfrm>
          <a:prstGeom prst="rect">
            <a:avLst/>
          </a:prstGeom>
          <a:solidFill>
            <a:schemeClr val="accent5"/>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l-GR" sz="1400" dirty="0" smtClean="0"/>
              <a:t>Έχετε αναρωτηθεί ποτέ πόσες θρησκείες υπάρχουν ;;; εγώ ναι και σίγουρα ενδιαφέρομαι !! Ας δούμε λοιπόν μια από τις πιο αρχαίες και σπουδαιότερες   θρησκείες στο κόσμο. </a:t>
            </a:r>
            <a:endParaRPr lang="en-US" altLang="en-US" sz="1400" b="1" dirty="0"/>
          </a:p>
        </p:txBody>
      </p:sp>
      <p:sp>
        <p:nvSpPr>
          <p:cNvPr id="9220" name="Rectangle 4"/>
          <p:cNvSpPr>
            <a:spLocks noChangeArrowheads="1"/>
          </p:cNvSpPr>
          <p:nvPr/>
        </p:nvSpPr>
        <p:spPr bwMode="auto">
          <a:xfrm>
            <a:off x="228600" y="3429000"/>
            <a:ext cx="4191000" cy="3289300"/>
          </a:xfrm>
          <a:prstGeom prst="rect">
            <a:avLst/>
          </a:prstGeom>
          <a:solidFill>
            <a:srgbClr val="CFC6AD"/>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9221"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9222" name="Text Box 6"/>
          <p:cNvSpPr txBox="1">
            <a:spLocks noChangeArrowheads="1"/>
          </p:cNvSpPr>
          <p:nvPr/>
        </p:nvSpPr>
        <p:spPr bwMode="auto">
          <a:xfrm>
            <a:off x="4572000" y="3429000"/>
            <a:ext cx="2133600" cy="21236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l-GR" dirty="0" smtClean="0"/>
              <a:t>Τον</a:t>
            </a:r>
            <a:r>
              <a:rPr lang="el-GR" b="1" u="sng" dirty="0" smtClean="0"/>
              <a:t> Ινδουισμό</a:t>
            </a:r>
          </a:p>
          <a:p>
            <a:pPr>
              <a:spcBef>
                <a:spcPct val="50000"/>
              </a:spcBef>
            </a:pPr>
            <a:r>
              <a:rPr lang="el-GR" b="1" u="sng" dirty="0" smtClean="0"/>
              <a:t> </a:t>
            </a:r>
            <a:r>
              <a:rPr lang="el-GR" sz="1200" dirty="0" smtClean="0"/>
              <a:t>Ο Ινδουισμός αναπτύχθηκε το 500 </a:t>
            </a:r>
            <a:r>
              <a:rPr lang="el-GR" sz="1200" dirty="0" err="1" smtClean="0"/>
              <a:t>π.Χ</a:t>
            </a:r>
            <a:r>
              <a:rPr lang="el-GR" sz="1200" dirty="0" smtClean="0"/>
              <a:t>, αλλά η ιστορία της συγκεκριμένης θρησκείας ξεκινάει πριν από 4000 χρόνια και έχει σχέση με μια άλλη μεγάλη ανατολική θρησκεία, τον Βραχμανισμό</a:t>
            </a:r>
            <a:endParaRPr lang="el-GR" sz="1200" dirty="0"/>
          </a:p>
        </p:txBody>
      </p:sp>
      <p:sp>
        <p:nvSpPr>
          <p:cNvPr id="9223" name="Text Box 7"/>
          <p:cNvSpPr txBox="1">
            <a:spLocks noChangeArrowheads="1"/>
          </p:cNvSpPr>
          <p:nvPr/>
        </p:nvSpPr>
        <p:spPr bwMode="auto">
          <a:xfrm>
            <a:off x="6588224" y="3212976"/>
            <a:ext cx="2133600" cy="37625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r>
              <a:rPr lang="el-GR" sz="900" dirty="0" smtClean="0">
                <a:latin typeface="Times New Roman" pitchFamily="18" charset="0"/>
                <a:cs typeface="Times New Roman" pitchFamily="18" charset="0"/>
              </a:rPr>
              <a:t>Οι πιστοί ονομάζονται </a:t>
            </a:r>
            <a:r>
              <a:rPr lang="el-GR" sz="900" dirty="0" err="1" smtClean="0">
                <a:latin typeface="Times New Roman" pitchFamily="18" charset="0"/>
                <a:cs typeface="Times New Roman" pitchFamily="18" charset="0"/>
              </a:rPr>
              <a:t>Iνδουιστές</a:t>
            </a:r>
            <a:r>
              <a:rPr lang="el-GR" sz="900" dirty="0" smtClean="0">
                <a:latin typeface="Times New Roman" pitchFamily="18" charset="0"/>
                <a:cs typeface="Times New Roman" pitchFamily="18" charset="0"/>
              </a:rPr>
              <a:t> και πιστεύουν σε πολλούς θεούς όπως: Ο Ουρανός πατέρας, η Γη μητέρα, ο Ήλιος αδερφός ή ο </a:t>
            </a:r>
            <a:r>
              <a:rPr lang="el-GR" sz="900" dirty="0" err="1" smtClean="0">
                <a:latin typeface="Times New Roman" pitchFamily="18" charset="0"/>
                <a:cs typeface="Times New Roman" pitchFamily="18" charset="0"/>
              </a:rPr>
              <a:t>Άγκνι</a:t>
            </a:r>
            <a:r>
              <a:rPr lang="el-GR" sz="900" dirty="0" smtClean="0">
                <a:latin typeface="Times New Roman" pitchFamily="18" charset="0"/>
                <a:cs typeface="Times New Roman" pitchFamily="18" charset="0"/>
              </a:rPr>
              <a:t> που είναι θεός της φωτιάς. </a:t>
            </a:r>
            <a:r>
              <a:rPr lang="el-GR" sz="900" dirty="0" err="1" smtClean="0">
                <a:latin typeface="Times New Roman" pitchFamily="18" charset="0"/>
                <a:cs typeface="Times New Roman" pitchFamily="18" charset="0"/>
              </a:rPr>
              <a:t>Καμάλα</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Ούμαλλαβή</a:t>
            </a:r>
            <a:r>
              <a:rPr lang="el-GR" sz="900" dirty="0" smtClean="0">
                <a:latin typeface="Times New Roman" pitchFamily="18" charset="0"/>
                <a:cs typeface="Times New Roman" pitchFamily="18" charset="0"/>
              </a:rPr>
              <a:t> και σύμβολο του </a:t>
            </a:r>
            <a:r>
              <a:rPr lang="el-GR" sz="900" dirty="0" err="1" smtClean="0">
                <a:latin typeface="Times New Roman" pitchFamily="18" charset="0"/>
                <a:cs typeface="Times New Roman" pitchFamily="18" charset="0"/>
              </a:rPr>
              <a:t>Ινδουισμος</a:t>
            </a:r>
            <a:r>
              <a:rPr lang="el-GR" sz="900" dirty="0" smtClean="0">
                <a:latin typeface="Times New Roman" pitchFamily="18" charset="0"/>
                <a:cs typeface="Times New Roman" pitchFamily="18" charset="0"/>
              </a:rPr>
              <a:t/>
            </a:r>
            <a:br>
              <a:rPr lang="el-GR" sz="900" dirty="0" smtClean="0">
                <a:latin typeface="Times New Roman" pitchFamily="18" charset="0"/>
                <a:cs typeface="Times New Roman" pitchFamily="18" charset="0"/>
              </a:rPr>
            </a:br>
            <a:r>
              <a:rPr lang="el-GR" sz="900" dirty="0" smtClean="0">
                <a:latin typeface="Times New Roman" pitchFamily="18" charset="0"/>
                <a:cs typeface="Times New Roman" pitchFamily="18" charset="0"/>
              </a:rPr>
              <a:t>Κατά τη διάρκεια της ζωής τους πρέπει να κάνουν καλές πράξεις, ειδάλλως στην επόμενή τους ζωή θα γίνουν ζώα ή φυτά. Οι Ινδουιστές πιστεύουν στην μετενσάρκωση, που κυριολεκτικά σημαίνει "να γεννηθείς με άλλη σάρκα«. Είναι ένα δόγμα ή μεταφυσική πίστη ότι κάποιο ουσιώδες τμήμα ενός ανθρώπου επιβιώνει μετά τον  θάνατο για  να ξαναγεννηθεί σε ένα άλλο σώμα </a:t>
            </a:r>
            <a:br>
              <a:rPr lang="el-GR" sz="900" dirty="0" smtClean="0">
                <a:latin typeface="Times New Roman" pitchFamily="18" charset="0"/>
                <a:cs typeface="Times New Roman" pitchFamily="18" charset="0"/>
              </a:rPr>
            </a:br>
            <a:r>
              <a:rPr lang="el-GR" sz="900" dirty="0" smtClean="0">
                <a:latin typeface="Times New Roman" pitchFamily="18" charset="0"/>
                <a:cs typeface="Times New Roman" pitchFamily="18" charset="0"/>
              </a:rPr>
              <a:t>Τα βασικά χαρακτηριστικά του Ινδουισμού είναι: το κάρμα που δηλώνει μια </a:t>
            </a:r>
            <a:r>
              <a:rPr lang="el-GR" sz="900" dirty="0" smtClean="0"/>
              <a:t>συγκεκριμένη πράξη, οι συνέπειες της οποίας προσδιορίζουν την ευτυχία ή τη δυστυχία της ανθρώπινης ζωής (πεπρωμένο). η πίστη στην μετενσάρκωση. η οργάνωση σε κάστες οι οποίες είναι κοινωνικές τάξεις που είναι χωρισμένοι οι λαοί των Ινδών. </a:t>
            </a:r>
          </a:p>
          <a:p>
            <a:pPr algn="just">
              <a:spcBef>
                <a:spcPct val="50000"/>
              </a:spcBef>
            </a:pPr>
            <a:endParaRPr lang="en-US" altLang="en-US" sz="900" dirty="0">
              <a:solidFill>
                <a:srgbClr val="4C4C4C"/>
              </a:solidFill>
              <a:latin typeface="Times New Roman" pitchFamily="18" charset="0"/>
              <a:cs typeface="Times New Roman" pitchFamily="18" charset="0"/>
            </a:endParaRPr>
          </a:p>
        </p:txBody>
      </p:sp>
      <p:pic>
        <p:nvPicPr>
          <p:cNvPr id="9224" name="Picture 8" descr="shadow"/>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00" y="3557588"/>
            <a:ext cx="2911475" cy="317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5" name="Text Box 11"/>
          <p:cNvSpPr txBox="1">
            <a:spLocks noChangeArrowheads="1"/>
          </p:cNvSpPr>
          <p:nvPr/>
        </p:nvSpPr>
        <p:spPr bwMode="auto">
          <a:xfrm>
            <a:off x="231775" y="2168525"/>
            <a:ext cx="299312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l-GR" altLang="en-US" sz="1400" b="1" dirty="0" smtClean="0">
                <a:solidFill>
                  <a:srgbClr val="FF0000"/>
                </a:solidFill>
                <a:latin typeface="Arial Black" panose="020B0A04020102020204" pitchFamily="34" charset="0"/>
              </a:rPr>
              <a:t>ΟΙ ΜΙΚΡΟΙ ΔΗΜΟΣΙΟΓΡΑΦΟΙ</a:t>
            </a:r>
            <a:endParaRPr lang="en-GB" altLang="en-US" sz="1400" b="1" dirty="0">
              <a:solidFill>
                <a:srgbClr val="FF0000"/>
              </a:solidFill>
              <a:latin typeface="Arial Black" panose="020B0A04020102020204" pitchFamily="34" charset="0"/>
            </a:endParaRPr>
          </a:p>
        </p:txBody>
      </p:sp>
      <p:sp>
        <p:nvSpPr>
          <p:cNvPr id="9226" name="Text Box 12"/>
          <p:cNvSpPr txBox="1">
            <a:spLocks noChangeArrowheads="1"/>
          </p:cNvSpPr>
          <p:nvPr/>
        </p:nvSpPr>
        <p:spPr bwMode="auto">
          <a:xfrm>
            <a:off x="6660232" y="2168860"/>
            <a:ext cx="2114681"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900" b="1" dirty="0" smtClean="0">
                <a:solidFill>
                  <a:srgbClr val="4C4C4C"/>
                </a:solidFill>
                <a:latin typeface="Arial Black" panose="020B0A04020102020204" pitchFamily="34" charset="0"/>
              </a:rPr>
              <a:t>www.</a:t>
            </a:r>
            <a:r>
              <a:rPr lang="en-US" altLang="en-US" sz="900" b="1" dirty="0" err="1" smtClean="0">
                <a:solidFill>
                  <a:srgbClr val="4C4C4C"/>
                </a:solidFill>
                <a:latin typeface="Arial Black" panose="020B0A04020102020204" pitchFamily="34" charset="0"/>
              </a:rPr>
              <a:t>mikroidimosiografoi</a:t>
            </a:r>
            <a:r>
              <a:rPr lang="en-GB" altLang="en-US" sz="900" b="1" dirty="0" smtClean="0">
                <a:solidFill>
                  <a:srgbClr val="4C4C4C"/>
                </a:solidFill>
                <a:latin typeface="Arial Black" panose="020B0A04020102020204" pitchFamily="34" charset="0"/>
              </a:rPr>
              <a:t>.com</a:t>
            </a:r>
            <a:endParaRPr lang="en-GB" altLang="en-US" sz="900" b="1" dirty="0">
              <a:solidFill>
                <a:srgbClr val="4C4C4C"/>
              </a:solidFill>
              <a:latin typeface="Arial Black" panose="020B0A04020102020204" pitchFamily="34" charset="0"/>
            </a:endParaRPr>
          </a:p>
        </p:txBody>
      </p:sp>
      <p:sp>
        <p:nvSpPr>
          <p:cNvPr id="9228" name="Text Box 14"/>
          <p:cNvSpPr txBox="1">
            <a:spLocks noChangeArrowheads="1"/>
          </p:cNvSpPr>
          <p:nvPr/>
        </p:nvSpPr>
        <p:spPr bwMode="auto">
          <a:xfrm>
            <a:off x="1403648" y="296652"/>
            <a:ext cx="5535490" cy="16619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l-GR" sz="8800" dirty="0" smtClean="0"/>
              <a:t>Ινδουισμός </a:t>
            </a:r>
          </a:p>
          <a:p>
            <a:r>
              <a:rPr lang="el-GR" sz="1400" dirty="0" smtClean="0"/>
              <a:t>Ελευθερία </a:t>
            </a:r>
            <a:r>
              <a:rPr lang="el-GR" sz="1400" dirty="0" err="1" smtClean="0"/>
              <a:t>Γκουτζιάμπαση</a:t>
            </a:r>
            <a:endParaRPr lang="el-GR" sz="1400" dirty="0"/>
          </a:p>
        </p:txBody>
      </p:sp>
      <p:pic>
        <p:nvPicPr>
          <p:cNvPr id="13" name="0 - Εικόνα" descr="images (3).jpg"/>
          <p:cNvPicPr/>
          <p:nvPr/>
        </p:nvPicPr>
        <p:blipFill>
          <a:blip r:embed="rId5" cstate="print">
            <a:lum bright="10000"/>
          </a:blip>
          <a:stretch>
            <a:fillRect/>
          </a:stretch>
        </p:blipFill>
        <p:spPr>
          <a:xfrm>
            <a:off x="179512" y="3392996"/>
            <a:ext cx="4320480" cy="3348372"/>
          </a:xfrm>
          <a:prstGeom prst="rect">
            <a:avLst/>
          </a:prstGeom>
          <a:scene3d>
            <a:camera prst="orthographicFront"/>
            <a:lightRig rig="threePt" dir="t"/>
          </a:scene3d>
          <a:sp3d>
            <a:bevelT prst="slope"/>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827584" y="1088740"/>
            <a:ext cx="4680520" cy="1200329"/>
          </a:xfrm>
          <a:prstGeom prst="rect">
            <a:avLst/>
          </a:prstGeom>
          <a:solidFill>
            <a:schemeClr val="accent5"/>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l-GR" sz="3600" i="1" dirty="0" smtClean="0"/>
              <a:t>Η πιο σημαντική γιορτή τους είναι…</a:t>
            </a:r>
            <a:endParaRPr lang="en-US" altLang="en-US" sz="3600" b="1" i="1" dirty="0"/>
          </a:p>
        </p:txBody>
      </p:sp>
      <p:sp>
        <p:nvSpPr>
          <p:cNvPr id="9220" name="Rectangle 4"/>
          <p:cNvSpPr>
            <a:spLocks noChangeArrowheads="1"/>
          </p:cNvSpPr>
          <p:nvPr/>
        </p:nvSpPr>
        <p:spPr bwMode="auto">
          <a:xfrm>
            <a:off x="228600" y="3429000"/>
            <a:ext cx="4191000" cy="3289300"/>
          </a:xfrm>
          <a:prstGeom prst="rect">
            <a:avLst/>
          </a:prstGeom>
          <a:solidFill>
            <a:srgbClr val="CFC6AD"/>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9221" name="Text Box 5"/>
          <p:cNvSpPr txBox="1">
            <a:spLocks noChangeArrowheads="1"/>
          </p:cNvSpPr>
          <p:nvPr/>
        </p:nvSpPr>
        <p:spPr bwMode="auto">
          <a:xfrm>
            <a:off x="6156176" y="2132856"/>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9222" name="Text Box 6"/>
          <p:cNvSpPr txBox="1">
            <a:spLocks noChangeArrowheads="1"/>
          </p:cNvSpPr>
          <p:nvPr/>
        </p:nvSpPr>
        <p:spPr bwMode="auto">
          <a:xfrm>
            <a:off x="4572000" y="3429000"/>
            <a:ext cx="2133600" cy="28007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numCol="1">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l-GR" dirty="0" smtClean="0"/>
              <a:t>Το </a:t>
            </a:r>
            <a:r>
              <a:rPr lang="el-GR" dirty="0" err="1" smtClean="0"/>
              <a:t>Ντιβάλι</a:t>
            </a:r>
            <a:r>
              <a:rPr lang="el-GR" b="1" u="sng" dirty="0" smtClean="0"/>
              <a:t> </a:t>
            </a:r>
          </a:p>
          <a:p>
            <a:pPr algn="just">
              <a:spcBef>
                <a:spcPct val="50000"/>
              </a:spcBef>
            </a:pPr>
            <a:r>
              <a:rPr lang="el-GR" sz="1200" dirty="0" smtClean="0"/>
              <a:t> </a:t>
            </a:r>
            <a:r>
              <a:rPr lang="el-GR" sz="1600" dirty="0" smtClean="0"/>
              <a:t>που δοξάζει τη νίκη του καλού ενάντια στο κακό, ενώ ιδιαίτερα εντυπωσιακό είναι το γεγονός που έχουν τις αγελάδες ως ιερό ζώο και κυκλοφορούν ελεύθερες σε όλες τις πόλεις.</a:t>
            </a:r>
            <a:endParaRPr lang="el-GR" sz="1600" dirty="0"/>
          </a:p>
        </p:txBody>
      </p:sp>
      <p:sp>
        <p:nvSpPr>
          <p:cNvPr id="9223" name="Text Box 7"/>
          <p:cNvSpPr txBox="1">
            <a:spLocks noChangeArrowheads="1"/>
          </p:cNvSpPr>
          <p:nvPr/>
        </p:nvSpPr>
        <p:spPr bwMode="auto">
          <a:xfrm>
            <a:off x="7164288" y="3429000"/>
            <a:ext cx="1394792" cy="31700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r>
              <a:rPr lang="el-GR" sz="1000" dirty="0" smtClean="0"/>
              <a:t> </a:t>
            </a:r>
            <a:r>
              <a:rPr lang="el-GR" sz="1000" dirty="0" err="1" smtClean="0"/>
              <a:t>Χόλι</a:t>
            </a:r>
            <a:r>
              <a:rPr lang="el-GR" sz="1000" dirty="0" smtClean="0"/>
              <a:t> γνωστή και ως η γιορτή των </a:t>
            </a:r>
            <a:r>
              <a:rPr lang="el-GR" sz="1000" dirty="0" err="1" smtClean="0"/>
              <a:t>χρωματων</a:t>
            </a:r>
            <a:r>
              <a:rPr lang="el-GR" sz="1000" dirty="0" smtClean="0"/>
              <a:t> είναι ένα ινδουιστικό θρησκευτικό φεστιβάλ το </a:t>
            </a:r>
            <a:r>
              <a:rPr lang="el-GR" sz="1000" dirty="0" err="1" smtClean="0"/>
              <a:t>οποιο</a:t>
            </a:r>
            <a:r>
              <a:rPr lang="el-GR" sz="1000" dirty="0" smtClean="0"/>
              <a:t> λαμβάνει χώρα στις </a:t>
            </a:r>
            <a:r>
              <a:rPr lang="el-GR" sz="1000" dirty="0" err="1" smtClean="0"/>
              <a:t>αρχες</a:t>
            </a:r>
            <a:r>
              <a:rPr lang="el-GR" sz="1000" dirty="0" smtClean="0"/>
              <a:t> της άνοιξης . Το φεστιβάλ αυτό γιορτάζεται κυρίως </a:t>
            </a:r>
            <a:r>
              <a:rPr lang="el-GR" sz="1000" dirty="0" err="1" smtClean="0"/>
              <a:t>στηνΙνδία,Μπανγκλαντες,Πακισταν</a:t>
            </a:r>
            <a:r>
              <a:rPr lang="el-GR" sz="1000" dirty="0" smtClean="0"/>
              <a:t> </a:t>
            </a:r>
            <a:r>
              <a:rPr lang="el-GR" sz="1000" dirty="0" err="1" smtClean="0"/>
              <a:t>Νεπαλ</a:t>
            </a:r>
            <a:r>
              <a:rPr lang="el-GR" sz="1000" dirty="0" smtClean="0"/>
              <a:t> </a:t>
            </a:r>
            <a:r>
              <a:rPr lang="el-GR" sz="1000" dirty="0" err="1" smtClean="0"/>
              <a:t>αλλα</a:t>
            </a:r>
            <a:r>
              <a:rPr lang="el-GR" sz="1000" dirty="0" smtClean="0"/>
              <a:t> και σε άλλες χώρες που υπάρχει διασπορά </a:t>
            </a:r>
            <a:r>
              <a:rPr lang="el-GR" sz="1000" dirty="0" err="1" smtClean="0"/>
              <a:t>ινδών.Η</a:t>
            </a:r>
            <a:r>
              <a:rPr lang="el-GR" sz="1000" dirty="0" smtClean="0"/>
              <a:t> κύρια χώρα που το φεστιβάλ λαμβάνει χώρα </a:t>
            </a:r>
            <a:r>
              <a:rPr lang="el-GR" sz="1000" dirty="0" err="1" smtClean="0"/>
              <a:t>ειναι</a:t>
            </a:r>
            <a:r>
              <a:rPr lang="el-GR" sz="1000" dirty="0" smtClean="0"/>
              <a:t> η περιοχή </a:t>
            </a:r>
            <a:r>
              <a:rPr lang="el-GR" sz="1000" dirty="0" err="1" smtClean="0"/>
              <a:t>Μπραζ</a:t>
            </a:r>
            <a:r>
              <a:rPr lang="el-GR" sz="1000" dirty="0" smtClean="0"/>
              <a:t> .Εκεί </a:t>
            </a:r>
            <a:r>
              <a:rPr lang="el-GR" sz="1000" dirty="0" err="1" smtClean="0"/>
              <a:t>ολοι</a:t>
            </a:r>
            <a:r>
              <a:rPr lang="el-GR" sz="1000" dirty="0" smtClean="0"/>
              <a:t> οι δρόμοι </a:t>
            </a:r>
            <a:r>
              <a:rPr lang="el-GR" sz="1000" dirty="0" err="1" smtClean="0"/>
              <a:t>γεμιζουν</a:t>
            </a:r>
            <a:r>
              <a:rPr lang="el-GR" sz="1000" dirty="0" smtClean="0"/>
              <a:t> πολύχρωμες </a:t>
            </a:r>
            <a:r>
              <a:rPr lang="el-GR" sz="1000" dirty="0" err="1" smtClean="0"/>
              <a:t>σκονες</a:t>
            </a:r>
            <a:r>
              <a:rPr lang="el-GR" sz="1000" dirty="0" smtClean="0"/>
              <a:t> !!!</a:t>
            </a:r>
            <a:endParaRPr lang="el-GR" sz="1000" dirty="0"/>
          </a:p>
        </p:txBody>
      </p:sp>
      <p:pic>
        <p:nvPicPr>
          <p:cNvPr id="9224" name="Picture 8" descr="shadow"/>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00" y="3557588"/>
            <a:ext cx="2911475" cy="317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5" name="Text Box 11"/>
          <p:cNvSpPr txBox="1">
            <a:spLocks noChangeArrowheads="1"/>
          </p:cNvSpPr>
          <p:nvPr/>
        </p:nvSpPr>
        <p:spPr bwMode="auto">
          <a:xfrm>
            <a:off x="5004048" y="152636"/>
            <a:ext cx="3636404"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l-GR" altLang="en-US" sz="1400" b="1" dirty="0" smtClean="0">
                <a:solidFill>
                  <a:srgbClr val="FF0000"/>
                </a:solidFill>
                <a:latin typeface="Arial Black" panose="020B0A04020102020204" pitchFamily="34" charset="0"/>
              </a:rPr>
              <a:t>ΟΙ ΜΙΚΡΟΙ ΔΗΜΟΣΙΟΓΡΑΦΟΙ</a:t>
            </a:r>
            <a:endParaRPr lang="en-GB" altLang="en-US" sz="1400" b="1" dirty="0">
              <a:solidFill>
                <a:srgbClr val="FF0000"/>
              </a:solidFill>
              <a:latin typeface="Arial Black" panose="020B0A04020102020204" pitchFamily="34" charset="0"/>
            </a:endParaRPr>
          </a:p>
        </p:txBody>
      </p:sp>
      <p:sp>
        <p:nvSpPr>
          <p:cNvPr id="9226" name="Text Box 12"/>
          <p:cNvSpPr txBox="1">
            <a:spLocks noChangeArrowheads="1"/>
          </p:cNvSpPr>
          <p:nvPr/>
        </p:nvSpPr>
        <p:spPr bwMode="auto">
          <a:xfrm>
            <a:off x="143508" y="188640"/>
            <a:ext cx="2114681"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900" b="1" dirty="0" smtClean="0">
                <a:solidFill>
                  <a:srgbClr val="4C4C4C"/>
                </a:solidFill>
                <a:latin typeface="Arial Black" panose="020B0A04020102020204" pitchFamily="34" charset="0"/>
              </a:rPr>
              <a:t>www.</a:t>
            </a:r>
            <a:r>
              <a:rPr lang="en-US" altLang="en-US" sz="900" b="1" dirty="0" err="1" smtClean="0">
                <a:solidFill>
                  <a:srgbClr val="4C4C4C"/>
                </a:solidFill>
                <a:latin typeface="Arial Black" panose="020B0A04020102020204" pitchFamily="34" charset="0"/>
              </a:rPr>
              <a:t>mikroidimosiografoi</a:t>
            </a:r>
            <a:r>
              <a:rPr lang="en-GB" altLang="en-US" sz="900" b="1" dirty="0" smtClean="0">
                <a:solidFill>
                  <a:srgbClr val="4C4C4C"/>
                </a:solidFill>
                <a:latin typeface="Arial Black" panose="020B0A04020102020204" pitchFamily="34" charset="0"/>
              </a:rPr>
              <a:t>.com</a:t>
            </a:r>
            <a:endParaRPr lang="en-GB" altLang="en-US" sz="900" b="1" dirty="0">
              <a:solidFill>
                <a:srgbClr val="4C4C4C"/>
              </a:solidFill>
              <a:latin typeface="Arial Black" panose="020B0A04020102020204" pitchFamily="34" charset="0"/>
            </a:endParaRPr>
          </a:p>
        </p:txBody>
      </p:sp>
      <p:pic>
        <p:nvPicPr>
          <p:cNvPr id="14" name="5 - Εικόνα" descr="αρχείο λήψης.jpg"/>
          <p:cNvPicPr/>
          <p:nvPr/>
        </p:nvPicPr>
        <p:blipFill>
          <a:blip r:embed="rId4" cstate="print"/>
          <a:stretch>
            <a:fillRect/>
          </a:stretch>
        </p:blipFill>
        <p:spPr>
          <a:xfrm>
            <a:off x="251520" y="3392996"/>
            <a:ext cx="4176464" cy="3320988"/>
          </a:xfrm>
          <a:prstGeom prst="rect">
            <a:avLst/>
          </a:prstGeom>
        </p:spPr>
      </p:pic>
      <p:sp>
        <p:nvSpPr>
          <p:cNvPr id="28674" name="Oval 2" descr="images (1)"/>
          <p:cNvSpPr>
            <a:spLocks noChangeArrowheads="1"/>
          </p:cNvSpPr>
          <p:nvPr/>
        </p:nvSpPr>
        <p:spPr bwMode="auto">
          <a:xfrm>
            <a:off x="5868144" y="872716"/>
            <a:ext cx="2763577" cy="2052228"/>
          </a:xfrm>
          <a:prstGeom prst="ellipse">
            <a:avLst/>
          </a:prstGeom>
          <a:blipFill dpi="0" rotWithShape="0">
            <a:blip r:embed="rId5" cstate="print"/>
            <a:srcRect/>
            <a:stretch>
              <a:fillRect/>
            </a:stretch>
          </a:blipFill>
          <a:ln w="38100">
            <a:solidFill>
              <a:srgbClr val="F2F2F2"/>
            </a:solidFill>
            <a:round/>
            <a:headEnd/>
            <a:tailEnd/>
          </a:ln>
          <a:effectLst>
            <a:outerShdw dist="107763" dir="18900000"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newspaperpage"/>
          <p:cNvPicPr>
            <a:picLocks noChangeAspect="1" noChangeArrowheads="1"/>
          </p:cNvPicPr>
          <p:nvPr/>
        </p:nvPicPr>
        <p:blipFill>
          <a:blip r:embed="rId3" cstate="print">
            <a:extLst>
              <a:ext uri="{28A0092B-C50C-407E-A947-70E740481C1C}">
                <a14:useLocalDpi xmlns:a14="http://schemas.microsoft.com/office/drawing/2010/main" xmlns="" val="0"/>
              </a:ext>
            </a:extLst>
          </a:blip>
          <a:srcRect b="-25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7" name="Line 5"/>
          <p:cNvSpPr>
            <a:spLocks noChangeShapeType="1"/>
          </p:cNvSpPr>
          <p:nvPr/>
        </p:nvSpPr>
        <p:spPr bwMode="auto">
          <a:xfrm>
            <a:off x="304800" y="457200"/>
            <a:ext cx="8534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11268" name="Line 6"/>
          <p:cNvSpPr>
            <a:spLocks noChangeShapeType="1"/>
          </p:cNvSpPr>
          <p:nvPr/>
        </p:nvSpPr>
        <p:spPr bwMode="auto">
          <a:xfrm>
            <a:off x="251520" y="512676"/>
            <a:ext cx="8534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11269" name="Line 7"/>
          <p:cNvSpPr>
            <a:spLocks noChangeShapeType="1"/>
          </p:cNvSpPr>
          <p:nvPr/>
        </p:nvSpPr>
        <p:spPr bwMode="auto">
          <a:xfrm>
            <a:off x="304800" y="1066800"/>
            <a:ext cx="8534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11270" name="Text Box 8"/>
          <p:cNvSpPr txBox="1">
            <a:spLocks noChangeArrowheads="1"/>
          </p:cNvSpPr>
          <p:nvPr/>
        </p:nvSpPr>
        <p:spPr bwMode="auto">
          <a:xfrm>
            <a:off x="1295636" y="548680"/>
            <a:ext cx="6912768" cy="5232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l-GR" altLang="en-US" sz="2800" dirty="0" smtClean="0">
                <a:solidFill>
                  <a:srgbClr val="4C4C4C"/>
                </a:solidFill>
                <a:latin typeface="Arial Black" panose="020B0A04020102020204" pitchFamily="34" charset="0"/>
              </a:rPr>
              <a:t>ΧΡΙΣΤΙΑΝΙΣΜΟΣ</a:t>
            </a:r>
            <a:r>
              <a:rPr lang="el-GR" altLang="en-US" dirty="0" smtClean="0">
                <a:solidFill>
                  <a:srgbClr val="4C4C4C"/>
                </a:solidFill>
                <a:latin typeface="Arial Black" panose="020B0A04020102020204" pitchFamily="34" charset="0"/>
              </a:rPr>
              <a:t>  	</a:t>
            </a:r>
            <a:r>
              <a:rPr lang="el-GR" altLang="en-US" sz="1100" b="1" dirty="0" smtClean="0">
                <a:solidFill>
                  <a:srgbClr val="4C4C4C"/>
                </a:solidFill>
                <a:latin typeface="Arial Black" panose="020B0A04020102020204" pitchFamily="34" charset="0"/>
              </a:rPr>
              <a:t>Στέλιος </a:t>
            </a:r>
            <a:r>
              <a:rPr lang="el-GR" altLang="en-US" sz="1100" b="1" dirty="0" err="1" smtClean="0">
                <a:solidFill>
                  <a:srgbClr val="4C4C4C"/>
                </a:solidFill>
                <a:latin typeface="Arial Black" panose="020B0A04020102020204" pitchFamily="34" charset="0"/>
              </a:rPr>
              <a:t>Δοντάς</a:t>
            </a:r>
            <a:r>
              <a:rPr lang="el-GR" altLang="en-US" sz="1100" b="1" dirty="0" smtClean="0">
                <a:solidFill>
                  <a:srgbClr val="4C4C4C"/>
                </a:solidFill>
                <a:latin typeface="Arial Black" panose="020B0A04020102020204" pitchFamily="34" charset="0"/>
              </a:rPr>
              <a:t>, Θεοφανία Δελλή  </a:t>
            </a:r>
            <a:endParaRPr lang="en-US" altLang="en-US" sz="1100" b="1" dirty="0"/>
          </a:p>
        </p:txBody>
      </p:sp>
      <p:sp>
        <p:nvSpPr>
          <p:cNvPr id="11271" name="Line 9"/>
          <p:cNvSpPr>
            <a:spLocks noChangeShapeType="1"/>
          </p:cNvSpPr>
          <p:nvPr/>
        </p:nvSpPr>
        <p:spPr bwMode="auto">
          <a:xfrm>
            <a:off x="3167844" y="1160748"/>
            <a:ext cx="0" cy="5334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11275" name="Text Box 14"/>
          <p:cNvSpPr txBox="1">
            <a:spLocks noChangeArrowheads="1"/>
          </p:cNvSpPr>
          <p:nvPr/>
        </p:nvSpPr>
        <p:spPr bwMode="auto">
          <a:xfrm>
            <a:off x="5112060" y="1124744"/>
            <a:ext cx="2016224" cy="35548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r>
              <a:rPr lang="el-GR" sz="900" dirty="0" smtClean="0"/>
              <a:t>Ο Χριστιανισμός ξεκίνησε πριν από 2 χιλιάδες χρόνια στην περιοχή της Παλαιστίνης. Μεταδόθηκε η πίστη στη Ρώμη όπου μετά τους πρώτους διωγμούς καθιερώθηκε ως η επίσημη θρησκεία της αυτοκρατορίας. Τα μεσαιωνικά χρόνια επεκτάθηκε σε όλη την Ευρώπη. Εκείνο το διάστημα, η πίστη στο χριστιανισμό ήταν υποχρεωτική και η απιστία θεωρούταν αμάρτημα.</a:t>
            </a:r>
          </a:p>
          <a:p>
            <a:pPr algn="just">
              <a:spcBef>
                <a:spcPct val="50000"/>
              </a:spcBef>
            </a:pPr>
            <a:r>
              <a:rPr lang="el-GR" sz="900" dirty="0" smtClean="0"/>
              <a:t>Οι πιστοί της θρησκείας αυτής ονομάζονται χριστιανοί από το όνομα του Ιησού [Χριστού].</a:t>
            </a:r>
          </a:p>
          <a:p>
            <a:pPr algn="just">
              <a:spcBef>
                <a:spcPct val="50000"/>
              </a:spcBef>
            </a:pPr>
            <a:r>
              <a:rPr lang="el-GR" sz="900" dirty="0" smtClean="0"/>
              <a:t>Οι χριστιανοί πιστεύουν σε ένα θεό αγάπης, ο οποίος αποκάλυψε τον εαυτό του και μπορεί κάποιος να τον γνωρίσει προσωπικά σε αυτή τη ζωή. </a:t>
            </a:r>
          </a:p>
          <a:p>
            <a:pPr algn="just">
              <a:spcBef>
                <a:spcPct val="50000"/>
              </a:spcBef>
            </a:pPr>
            <a:endParaRPr lang="el-GR" sz="1200" dirty="0" smtClean="0"/>
          </a:p>
          <a:p>
            <a:pPr>
              <a:spcBef>
                <a:spcPct val="50000"/>
              </a:spcBef>
            </a:pPr>
            <a:endParaRPr lang="en-US" altLang="en-US" b="1" dirty="0">
              <a:solidFill>
                <a:srgbClr val="4383B4"/>
              </a:solidFill>
              <a:latin typeface="Arial" panose="020B0604020202020204" pitchFamily="34" charset="0"/>
            </a:endParaRPr>
          </a:p>
        </p:txBody>
      </p:sp>
      <p:sp>
        <p:nvSpPr>
          <p:cNvPr id="11276" name="Text Box 15"/>
          <p:cNvSpPr txBox="1">
            <a:spLocks noChangeArrowheads="1"/>
          </p:cNvSpPr>
          <p:nvPr/>
        </p:nvSpPr>
        <p:spPr bwMode="auto">
          <a:xfrm>
            <a:off x="7164288" y="1232756"/>
            <a:ext cx="1822648" cy="16004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r>
              <a:rPr lang="en-US" altLang="en-US" sz="1000" dirty="0" smtClean="0">
                <a:solidFill>
                  <a:srgbClr val="4C4C4C"/>
                </a:solidFill>
                <a:latin typeface="Times New Roman" pitchFamily="18" charset="0"/>
                <a:cs typeface="Times New Roman" pitchFamily="18" charset="0"/>
              </a:rPr>
              <a:t>I</a:t>
            </a:r>
            <a:r>
              <a:rPr lang="el-GR" sz="900" dirty="0" smtClean="0">
                <a:latin typeface="Times New Roman" pitchFamily="18" charset="0"/>
                <a:cs typeface="Times New Roman" pitchFamily="18" charset="0"/>
              </a:rPr>
              <a:t>Με τον Ιησού Χριστό το επίκεντρο στη ζωή ενός ανθρώπου δεν είναι να ακολουθεί κάποιους θρησκευτικούς κανόνες ή να κάνει καλά έργα, αλλά να απολαμβάνει μια σχέση με τον Θεό και να τον γνωρίζει όλο και περισσότερο</a:t>
            </a:r>
            <a:r>
              <a:rPr lang="el-GR" sz="1000" dirty="0" smtClean="0">
                <a:latin typeface="Times New Roman" pitchFamily="18" charset="0"/>
                <a:cs typeface="Times New Roman" pitchFamily="18" charset="0"/>
              </a:rPr>
              <a:t>.</a:t>
            </a:r>
          </a:p>
          <a:p>
            <a:pPr algn="just">
              <a:spcBef>
                <a:spcPct val="50000"/>
              </a:spcBef>
            </a:pPr>
            <a:endParaRPr lang="el-GR" sz="1000" dirty="0" smtClean="0">
              <a:latin typeface="Times New Roman" pitchFamily="18" charset="0"/>
              <a:cs typeface="Times New Roman" pitchFamily="18" charset="0"/>
            </a:endParaRPr>
          </a:p>
          <a:p>
            <a:pPr>
              <a:spcBef>
                <a:spcPct val="50000"/>
              </a:spcBef>
            </a:pPr>
            <a:endParaRPr lang="en-US" altLang="en-US" sz="1200" dirty="0">
              <a:solidFill>
                <a:srgbClr val="4C4C4C"/>
              </a:solidFill>
            </a:endParaRPr>
          </a:p>
        </p:txBody>
      </p:sp>
      <p:sp>
        <p:nvSpPr>
          <p:cNvPr id="11277" name="Line 16"/>
          <p:cNvSpPr>
            <a:spLocks noChangeShapeType="1"/>
          </p:cNvSpPr>
          <p:nvPr/>
        </p:nvSpPr>
        <p:spPr bwMode="auto">
          <a:xfrm>
            <a:off x="4724400" y="4267200"/>
            <a:ext cx="4038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11278" name="Rectangle 20"/>
          <p:cNvSpPr>
            <a:spLocks noGrp="1" noChangeArrowheads="1"/>
          </p:cNvSpPr>
          <p:nvPr>
            <p:ph type="body" idx="1"/>
          </p:nvPr>
        </p:nvSpPr>
        <p:spPr>
          <a:xfrm>
            <a:off x="3887924" y="4365104"/>
            <a:ext cx="4191000" cy="1447800"/>
          </a:xfrm>
          <a:noFill/>
        </p:spPr>
        <p:txBody>
          <a:bodyPr/>
          <a:lstStyle/>
          <a:p>
            <a:pPr>
              <a:spcBef>
                <a:spcPct val="0"/>
              </a:spcBef>
              <a:buFontTx/>
              <a:buNone/>
            </a:pPr>
            <a:r>
              <a:rPr lang="el-GR" altLang="en-US" b="1" dirty="0" smtClean="0">
                <a:solidFill>
                  <a:srgbClr val="4C4C4C"/>
                </a:solidFill>
              </a:rPr>
              <a:t>Η ΜΟΝΑΔΙΚΟΤΗΤΑ ΤΗΣ ΘΡΗΣΚΕΙΑΣ </a:t>
            </a:r>
            <a:endParaRPr lang="en-US" altLang="en-US" b="1" dirty="0" smtClean="0">
              <a:solidFill>
                <a:srgbClr val="4C4C4C"/>
              </a:solidFill>
            </a:endParaRPr>
          </a:p>
        </p:txBody>
      </p:sp>
      <p:sp>
        <p:nvSpPr>
          <p:cNvPr id="11279" name="Rectangle 21"/>
          <p:cNvSpPr>
            <a:spLocks noChangeArrowheads="1"/>
          </p:cNvSpPr>
          <p:nvPr/>
        </p:nvSpPr>
        <p:spPr bwMode="auto">
          <a:xfrm>
            <a:off x="3887924" y="5445224"/>
            <a:ext cx="4428492" cy="15542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r>
              <a:rPr lang="el-GR" sz="1100" dirty="0" smtClean="0"/>
              <a:t>Χριστιανισμός είναι περισσότερο πράγμα σχέσης παρά θρησκευτικών συνηθειών. Αντί να μείνει σταθερά σε λίστα κάνε και μη κάνε, ο στόχος των Χριστιανών είναι να καλλιεργούν στενή σχέση με το Θεό πατέρα. Αυτή η σχέση έγινε δυνατή εξαιτίας του  γιο του Ιησού Χριστού, και εξαιτίας υπηρεσίας του </a:t>
            </a:r>
            <a:r>
              <a:rPr lang="el-GR" sz="1100" dirty="0" err="1" smtClean="0"/>
              <a:t>Αγιού</a:t>
            </a:r>
            <a:r>
              <a:rPr lang="el-GR" sz="1100" dirty="0" smtClean="0"/>
              <a:t> Πνεύματος στην ζωή των Χριστιανών. Η πιο σημαντική γιορτή είναι το Πάσχα το οποίο το γιορτάζουμε επειδή ο Ιησούς Χριστός αναστήθηκε.    </a:t>
            </a:r>
          </a:p>
          <a:p>
            <a:pPr>
              <a:spcBef>
                <a:spcPct val="50000"/>
              </a:spcBef>
            </a:pPr>
            <a:r>
              <a:rPr lang="en-US" altLang="en-US" sz="1200" dirty="0" smtClean="0">
                <a:solidFill>
                  <a:srgbClr val="4C4C4C"/>
                </a:solidFill>
                <a:latin typeface="Arial" panose="020B0604020202020204" pitchFamily="34" charset="0"/>
              </a:rPr>
              <a:t>. </a:t>
            </a:r>
            <a:endParaRPr lang="en-US" altLang="en-US" sz="1200" dirty="0">
              <a:solidFill>
                <a:srgbClr val="4C4C4C"/>
              </a:solidFill>
              <a:latin typeface="Arial" panose="020B0604020202020204" pitchFamily="34" charset="0"/>
            </a:endParaRPr>
          </a:p>
        </p:txBody>
      </p:sp>
      <p:sp>
        <p:nvSpPr>
          <p:cNvPr id="11280" name="Text Box 22"/>
          <p:cNvSpPr txBox="1">
            <a:spLocks noChangeArrowheads="1"/>
          </p:cNvSpPr>
          <p:nvPr/>
        </p:nvSpPr>
        <p:spPr bwMode="auto">
          <a:xfrm>
            <a:off x="304800" y="609600"/>
            <a:ext cx="3276600" cy="336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600" dirty="0" smtClean="0">
                <a:solidFill>
                  <a:srgbClr val="4C4C4C"/>
                </a:solidFill>
                <a:latin typeface="Arial" panose="020B0604020202020204" pitchFamily="34" charset="0"/>
              </a:rPr>
              <a:t> </a:t>
            </a:r>
            <a:r>
              <a:rPr lang="el-GR" altLang="en-US" sz="1600" dirty="0" smtClean="0">
                <a:solidFill>
                  <a:srgbClr val="4C4C4C"/>
                </a:solidFill>
                <a:latin typeface="Arial" panose="020B0604020202020204" pitchFamily="34" charset="0"/>
              </a:rPr>
              <a:t>15</a:t>
            </a:r>
            <a:r>
              <a:rPr lang="en-US" altLang="en-US" sz="1600" dirty="0" smtClean="0">
                <a:solidFill>
                  <a:srgbClr val="4C4C4C"/>
                </a:solidFill>
                <a:latin typeface="Arial" panose="020B0604020202020204" pitchFamily="34" charset="0"/>
              </a:rPr>
              <a:t>/</a:t>
            </a:r>
            <a:r>
              <a:rPr lang="el-GR" altLang="en-US" sz="1600" dirty="0" smtClean="0">
                <a:solidFill>
                  <a:srgbClr val="4C4C4C"/>
                </a:solidFill>
                <a:latin typeface="Arial" panose="020B0604020202020204" pitchFamily="34" charset="0"/>
              </a:rPr>
              <a:t>12</a:t>
            </a:r>
            <a:r>
              <a:rPr lang="en-US" altLang="en-US" sz="1600" dirty="0" smtClean="0">
                <a:solidFill>
                  <a:srgbClr val="4C4C4C"/>
                </a:solidFill>
                <a:latin typeface="Arial" panose="020B0604020202020204" pitchFamily="34" charset="0"/>
              </a:rPr>
              <a:t>/</a:t>
            </a:r>
            <a:r>
              <a:rPr lang="el-GR" altLang="en-US" sz="1600" dirty="0" smtClean="0">
                <a:solidFill>
                  <a:srgbClr val="4C4C4C"/>
                </a:solidFill>
                <a:latin typeface="Arial" panose="020B0604020202020204" pitchFamily="34" charset="0"/>
              </a:rPr>
              <a:t>17</a:t>
            </a:r>
            <a:endParaRPr lang="en-US" altLang="en-US" sz="1600" dirty="0"/>
          </a:p>
        </p:txBody>
      </p:sp>
      <p:sp>
        <p:nvSpPr>
          <p:cNvPr id="11281" name="Rectangle 23"/>
          <p:cNvSpPr>
            <a:spLocks noChangeArrowheads="1"/>
          </p:cNvSpPr>
          <p:nvPr/>
        </p:nvSpPr>
        <p:spPr bwMode="auto">
          <a:xfrm>
            <a:off x="381000" y="5608638"/>
            <a:ext cx="3962400" cy="5539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US" altLang="en-US" sz="1200" dirty="0">
              <a:solidFill>
                <a:srgbClr val="4C4C4C"/>
              </a:solidFill>
              <a:latin typeface="Arial" panose="020B0604020202020204" pitchFamily="34" charset="0"/>
            </a:endParaRPr>
          </a:p>
          <a:p>
            <a:pPr>
              <a:spcBef>
                <a:spcPct val="50000"/>
              </a:spcBef>
            </a:pPr>
            <a:endParaRPr lang="en-US" altLang="en-US" sz="1200" dirty="0">
              <a:solidFill>
                <a:srgbClr val="4C4C4C"/>
              </a:solidFill>
              <a:latin typeface="Arial" panose="020B0604020202020204" pitchFamily="34" charset="0"/>
            </a:endParaRPr>
          </a:p>
        </p:txBody>
      </p:sp>
      <p:pic>
        <p:nvPicPr>
          <p:cNvPr id="4098" name="Picture 2" descr="Αποτέλεσμα εικόνας για ΧΡΙΣΤΙΑΝΙΣΜΟΣ"/>
          <p:cNvPicPr>
            <a:picLocks noChangeAspect="1" noChangeArrowheads="1"/>
          </p:cNvPicPr>
          <p:nvPr/>
        </p:nvPicPr>
        <p:blipFill>
          <a:blip r:embed="rId4" cstate="print"/>
          <a:srcRect/>
          <a:stretch>
            <a:fillRect/>
          </a:stretch>
        </p:blipFill>
        <p:spPr bwMode="auto">
          <a:xfrm>
            <a:off x="395536" y="1772816"/>
            <a:ext cx="2428875" cy="3743325"/>
          </a:xfrm>
          <a:prstGeom prst="rect">
            <a:avLst/>
          </a:prstGeom>
          <a:noFill/>
        </p:spPr>
      </p:pic>
      <p:sp>
        <p:nvSpPr>
          <p:cNvPr id="20" name="Text Box 14"/>
          <p:cNvSpPr txBox="1">
            <a:spLocks noChangeArrowheads="1"/>
          </p:cNvSpPr>
          <p:nvPr/>
        </p:nvSpPr>
        <p:spPr bwMode="auto">
          <a:xfrm>
            <a:off x="3275856" y="1196752"/>
            <a:ext cx="1125488" cy="8309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endParaRPr lang="el-GR" sz="1200" dirty="0" smtClean="0"/>
          </a:p>
          <a:p>
            <a:pPr>
              <a:spcBef>
                <a:spcPct val="50000"/>
              </a:spcBef>
            </a:pPr>
            <a:endParaRPr lang="en-US" altLang="en-US" b="1" dirty="0">
              <a:solidFill>
                <a:srgbClr val="4383B4"/>
              </a:solidFill>
              <a:latin typeface="Arial" panose="020B0604020202020204" pitchFamily="34" charset="0"/>
            </a:endParaRPr>
          </a:p>
        </p:txBody>
      </p:sp>
      <p:pic>
        <p:nvPicPr>
          <p:cNvPr id="4100" name="Picture 4" descr="Αποτέλεσμα εικόνας για ΧΡΙΣΤΙΑΝΙΣΜΟΣ"/>
          <p:cNvPicPr>
            <a:picLocks noChangeAspect="1" noChangeArrowheads="1"/>
          </p:cNvPicPr>
          <p:nvPr/>
        </p:nvPicPr>
        <p:blipFill>
          <a:blip r:embed="rId5" cstate="print"/>
          <a:srcRect/>
          <a:stretch>
            <a:fillRect/>
          </a:stretch>
        </p:blipFill>
        <p:spPr bwMode="auto">
          <a:xfrm>
            <a:off x="7272300" y="2780928"/>
            <a:ext cx="1584176" cy="1042388"/>
          </a:xfrm>
          <a:prstGeom prst="rect">
            <a:avLst/>
          </a:prstGeom>
          <a:noFill/>
        </p:spPr>
      </p:pic>
      <p:pic>
        <p:nvPicPr>
          <p:cNvPr id="4102" name="Picture 6" descr="Αποτέλεσμα εικόνας για ΧΡΙΣΤΙΑΝΙΣΜΟΣ"/>
          <p:cNvPicPr>
            <a:picLocks noChangeAspect="1" noChangeArrowheads="1"/>
          </p:cNvPicPr>
          <p:nvPr/>
        </p:nvPicPr>
        <p:blipFill>
          <a:blip r:embed="rId6" cstate="print"/>
          <a:srcRect/>
          <a:stretch>
            <a:fillRect/>
          </a:stretch>
        </p:blipFill>
        <p:spPr bwMode="auto">
          <a:xfrm>
            <a:off x="3419872" y="1448780"/>
            <a:ext cx="1451653" cy="1088740"/>
          </a:xfrm>
          <a:prstGeom prst="rect">
            <a:avLst/>
          </a:prstGeom>
          <a:noFill/>
        </p:spPr>
      </p:pic>
      <p:sp>
        <p:nvSpPr>
          <p:cNvPr id="23" name="Text Box 11"/>
          <p:cNvSpPr txBox="1">
            <a:spLocks noChangeArrowheads="1"/>
          </p:cNvSpPr>
          <p:nvPr/>
        </p:nvSpPr>
        <p:spPr bwMode="auto">
          <a:xfrm>
            <a:off x="431540" y="1196752"/>
            <a:ext cx="2331087"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000" b="1" dirty="0" smtClean="0">
                <a:solidFill>
                  <a:srgbClr val="4C4C4C"/>
                </a:solidFill>
                <a:latin typeface="Arial Black" panose="020B0A04020102020204" pitchFamily="34" charset="0"/>
              </a:rPr>
              <a:t>www.</a:t>
            </a:r>
            <a:r>
              <a:rPr lang="en-US" altLang="en-US" sz="1000" b="1" dirty="0" err="1" smtClean="0">
                <a:solidFill>
                  <a:srgbClr val="4C4C4C"/>
                </a:solidFill>
                <a:latin typeface="Arial Black" panose="020B0A04020102020204" pitchFamily="34" charset="0"/>
              </a:rPr>
              <a:t>mikroidimosiografoi</a:t>
            </a:r>
            <a:r>
              <a:rPr lang="en-GB" altLang="en-US" sz="1000" b="1" dirty="0" smtClean="0">
                <a:solidFill>
                  <a:srgbClr val="4C4C4C"/>
                </a:solidFill>
                <a:latin typeface="Arial Black" panose="020B0A04020102020204" pitchFamily="34" charset="0"/>
              </a:rPr>
              <a:t>.com</a:t>
            </a:r>
            <a:endParaRPr lang="en-GB" altLang="en-US" sz="1000" b="1" dirty="0">
              <a:solidFill>
                <a:srgbClr val="4C4C4C"/>
              </a:solidFill>
              <a:latin typeface="Arial Black" panose="020B0A040201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newspaperpage"/>
          <p:cNvPicPr>
            <a:picLocks noChangeAspect="1" noChangeArrowheads="1"/>
          </p:cNvPicPr>
          <p:nvPr/>
        </p:nvPicPr>
        <p:blipFill>
          <a:blip r:embed="rId3" cstate="print">
            <a:extLst>
              <a:ext uri="{28A0092B-C50C-407E-A947-70E740481C1C}">
                <a14:useLocalDpi xmlns:a14="http://schemas.microsoft.com/office/drawing/2010/main" xmlns="" val="0"/>
              </a:ext>
            </a:extLst>
          </a:blip>
          <a:srcRect b="-255"/>
          <a:stretch>
            <a:fillRect/>
          </a:stretch>
        </p:blipFill>
        <p:spPr bwMode="auto">
          <a:xfrm>
            <a:off x="0" y="512676"/>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7" name="Line 5"/>
          <p:cNvSpPr>
            <a:spLocks noChangeShapeType="1"/>
          </p:cNvSpPr>
          <p:nvPr/>
        </p:nvSpPr>
        <p:spPr bwMode="auto">
          <a:xfrm>
            <a:off x="304800" y="457200"/>
            <a:ext cx="8534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11268" name="Line 6"/>
          <p:cNvSpPr>
            <a:spLocks noChangeShapeType="1"/>
          </p:cNvSpPr>
          <p:nvPr/>
        </p:nvSpPr>
        <p:spPr bwMode="auto">
          <a:xfrm>
            <a:off x="251520" y="512676"/>
            <a:ext cx="8534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11269" name="Line 7"/>
          <p:cNvSpPr>
            <a:spLocks noChangeShapeType="1"/>
          </p:cNvSpPr>
          <p:nvPr/>
        </p:nvSpPr>
        <p:spPr bwMode="auto">
          <a:xfrm>
            <a:off x="304800" y="1066800"/>
            <a:ext cx="8534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11270" name="Text Box 8"/>
          <p:cNvSpPr txBox="1">
            <a:spLocks noChangeArrowheads="1"/>
          </p:cNvSpPr>
          <p:nvPr/>
        </p:nvSpPr>
        <p:spPr bwMode="auto">
          <a:xfrm>
            <a:off x="1403648" y="368660"/>
            <a:ext cx="5724636" cy="7694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l-GR" sz="4400" b="1" dirty="0" smtClean="0"/>
              <a:t>Ιουδαϊσμός  	</a:t>
            </a:r>
            <a:r>
              <a:rPr lang="el-GR" sz="1400" b="1" dirty="0" smtClean="0"/>
              <a:t>Οδυσσέας Ιωάννου </a:t>
            </a:r>
            <a:endParaRPr lang="en-US" altLang="en-US" sz="1400" dirty="0"/>
          </a:p>
        </p:txBody>
      </p:sp>
      <p:sp>
        <p:nvSpPr>
          <p:cNvPr id="11275" name="Text Box 14"/>
          <p:cNvSpPr txBox="1">
            <a:spLocks noChangeArrowheads="1"/>
          </p:cNvSpPr>
          <p:nvPr/>
        </p:nvSpPr>
        <p:spPr bwMode="auto">
          <a:xfrm>
            <a:off x="4499992" y="1133356"/>
            <a:ext cx="2016224" cy="57246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r>
              <a:rPr lang="el-GR" sz="800" dirty="0" smtClean="0"/>
              <a:t>Το θέμα των </a:t>
            </a:r>
            <a:r>
              <a:rPr lang="el-GR" sz="800" u="sng" dirty="0" smtClean="0">
                <a:hlinkClick r:id="rId4" tooltip="Εβραϊκές Γραφές"/>
              </a:rPr>
              <a:t>Εβραϊκών Γραφών</a:t>
            </a:r>
            <a:r>
              <a:rPr lang="el-GR" sz="800" dirty="0" smtClean="0"/>
              <a:t> είναι η εξιστόρηση της σχέσης των </a:t>
            </a:r>
            <a:r>
              <a:rPr lang="el-GR" sz="800" u="sng" dirty="0" smtClean="0">
                <a:hlinkClick r:id="rId5" tooltip="Ισραηλίτες"/>
              </a:rPr>
              <a:t>Ισραηλιτών</a:t>
            </a:r>
            <a:r>
              <a:rPr lang="el-GR" sz="800" dirty="0" smtClean="0"/>
              <a:t> (κλάδου των Εβραίων) με τον </a:t>
            </a:r>
            <a:r>
              <a:rPr lang="el-GR" sz="800" u="sng" dirty="0" smtClean="0">
                <a:hlinkClick r:id="rId6" tooltip="Θεός"/>
              </a:rPr>
              <a:t>Θεό</a:t>
            </a:r>
            <a:r>
              <a:rPr lang="el-GR" sz="800" dirty="0" smtClean="0"/>
              <a:t> όπως αποτυπώνεται στην </a:t>
            </a:r>
            <a:r>
              <a:rPr lang="el-GR" sz="800" u="sng" dirty="0" smtClean="0">
                <a:hlinkClick r:id="rId7" tooltip="Ιστορία"/>
              </a:rPr>
              <a:t>ιστορία</a:t>
            </a:r>
            <a:r>
              <a:rPr lang="el-GR" sz="800" dirty="0" smtClean="0"/>
              <a:t> τους από την αρχή του </a:t>
            </a:r>
            <a:r>
              <a:rPr lang="el-GR" sz="800" u="sng" dirty="0" smtClean="0">
                <a:hlinkClick r:id="rId8" tooltip="Χρόνος"/>
              </a:rPr>
              <a:t>χρόνου</a:t>
            </a:r>
            <a:r>
              <a:rPr lang="el-GR" sz="800" dirty="0" smtClean="0"/>
              <a:t> έως την ανέγερση του Δεύτερου Ναού (</a:t>
            </a:r>
            <a:r>
              <a:rPr lang="el-GR" sz="800" dirty="0" err="1" smtClean="0"/>
              <a:t>περ</a:t>
            </a:r>
            <a:r>
              <a:rPr lang="el-GR" sz="800" dirty="0" smtClean="0"/>
              <a:t>. 350 </a:t>
            </a:r>
            <a:r>
              <a:rPr lang="el-GR" sz="800" u="sng" dirty="0" err="1" smtClean="0">
                <a:hlinkClick r:id="rId9" tooltip="Π.Κ.Ε."/>
              </a:rPr>
              <a:t>Π.Κ.Ε.</a:t>
            </a:r>
            <a:r>
              <a:rPr lang="el-GR" sz="800" dirty="0" err="1" smtClean="0"/>
              <a:t>/</a:t>
            </a:r>
            <a:r>
              <a:rPr lang="el-GR" sz="800" u="sng" dirty="0" err="1" smtClean="0">
                <a:hlinkClick r:id="rId10" tooltip="Π.Χ."/>
              </a:rPr>
              <a:t>π</a:t>
            </a:r>
            <a:r>
              <a:rPr lang="el-GR" sz="800" u="sng" dirty="0" smtClean="0">
                <a:hlinkClick r:id="rId10" tooltip="Π.Χ."/>
              </a:rPr>
              <a:t>.Χ.</a:t>
            </a:r>
            <a:r>
              <a:rPr lang="el-GR" sz="800" dirty="0" smtClean="0"/>
              <a:t>). Η συγκεκριμένη σχέση απεικονίζεται συχνά με όρους διαμάχης, καθώς οι Εβραίοι αγωνίζονται μεταξύ της πίστης τους στον Θεό και της έλξης τους προς άλλους θεούς, κυρίως Εβραίοι όπως ο </a:t>
            </a:r>
            <a:r>
              <a:rPr lang="el-GR" sz="800" u="sng" dirty="0" smtClean="0">
                <a:hlinkClick r:id="rId11" tooltip="Αβραάμ"/>
              </a:rPr>
              <a:t>Αβραάμ</a:t>
            </a:r>
            <a:r>
              <a:rPr lang="el-GR" sz="800" dirty="0" smtClean="0"/>
              <a:t>, ο </a:t>
            </a:r>
            <a:r>
              <a:rPr lang="el-GR" sz="800" u="sng" dirty="0" smtClean="0">
                <a:hlinkClick r:id="rId12" tooltip="Ιακώβ"/>
              </a:rPr>
              <a:t>Ιακώβ</a:t>
            </a:r>
            <a:r>
              <a:rPr lang="el-GR" sz="800" dirty="0" smtClean="0"/>
              <a:t>, ο πατέρας όλων των Ισραηλιτών -γνωστός μεταγενέστερα ως </a:t>
            </a:r>
            <a:r>
              <a:rPr lang="el-GR" sz="800" u="sng" dirty="0" smtClean="0">
                <a:hlinkClick r:id="rId13" tooltip="Ισραήλ"/>
              </a:rPr>
              <a:t>Ισραήλ</a:t>
            </a:r>
            <a:r>
              <a:rPr lang="el-GR" sz="800" dirty="0" smtClean="0"/>
              <a:t>- και ο </a:t>
            </a:r>
            <a:r>
              <a:rPr lang="el-GR" sz="800" u="sng" dirty="0" smtClean="0">
                <a:hlinkClick r:id="rId14" tooltip="Μωυσής"/>
              </a:rPr>
              <a:t>Μωυσής</a:t>
            </a:r>
            <a:r>
              <a:rPr lang="el-GR" sz="800" dirty="0" smtClean="0"/>
              <a:t>.</a:t>
            </a:r>
          </a:p>
          <a:p>
            <a:pPr algn="just"/>
            <a:r>
              <a:rPr lang="el-GR" sz="800" dirty="0" smtClean="0"/>
              <a:t>Σύμφωνα με τον </a:t>
            </a:r>
            <a:r>
              <a:rPr lang="el-GR" sz="800" u="sng" dirty="0" smtClean="0">
                <a:hlinkClick r:id="rId15" tooltip="Ορθόδοξος Ιουδαϊσμός (δεν έχει γραφτεί ακόμα)"/>
              </a:rPr>
              <a:t>Ορθόδοξο Ιουδαϊσμό</a:t>
            </a:r>
            <a:r>
              <a:rPr lang="el-GR" sz="800" dirty="0" smtClean="0"/>
              <a:t> και τους βαθιά θρησκευόμενους Εβραίους, ο βιβλικός πατριάρχης Αβραάμ ήταν ο πρώτος Εβραίος. Η </a:t>
            </a:r>
            <a:r>
              <a:rPr lang="el-GR" sz="800" u="sng" dirty="0" err="1" smtClean="0">
                <a:hlinkClick r:id="rId16" tooltip="Ραββινική φιλολογία (δεν έχει γραφτεί ακόμα)"/>
              </a:rPr>
              <a:t>ραββινική</a:t>
            </a:r>
            <a:r>
              <a:rPr lang="el-GR" sz="800" u="sng" dirty="0" smtClean="0">
                <a:hlinkClick r:id="rId16" tooltip="Ραββινική φιλολογία (δεν έχει γραφτεί ακόμα)"/>
              </a:rPr>
              <a:t> φιλολογία</a:t>
            </a:r>
            <a:r>
              <a:rPr lang="el-GR" sz="800" dirty="0" smtClean="0"/>
              <a:t> αναφέρει ότι ήταν ο πρώτος από γενεάς του </a:t>
            </a:r>
            <a:r>
              <a:rPr lang="el-GR" sz="800" u="sng" dirty="0" smtClean="0">
                <a:hlinkClick r:id="rId17" tooltip="Νώε"/>
              </a:rPr>
              <a:t>Νώε</a:t>
            </a:r>
            <a:r>
              <a:rPr lang="el-GR" sz="800" dirty="0" smtClean="0"/>
              <a:t> που αποκήρυξε δημόσια την </a:t>
            </a:r>
            <a:r>
              <a:rPr lang="el-GR" sz="800" u="sng" dirty="0" smtClean="0">
                <a:hlinkClick r:id="rId18" tooltip="Ειδωλολατρία"/>
              </a:rPr>
              <a:t>ειδωλολατρία</a:t>
            </a:r>
            <a:r>
              <a:rPr lang="el-GR" sz="800" dirty="0" smtClean="0"/>
              <a:t> και κήρυξε τον μονοθεϊσμό. Το αποτέλεσμα ήταν η υπόσχεση του Θεού ότι θα αποκτούσε τέκνα (Γένεση 15:5) και μέσω του "σπέρματός του θα ευλογούνταν όλα τα έθνη της γης" (Γένεση 22:15-18). Πρωτότοκος του Αβραάμ ήταν ο </a:t>
            </a:r>
            <a:r>
              <a:rPr lang="el-GR" sz="800" u="sng" dirty="0" smtClean="0">
                <a:hlinkClick r:id="rId19" tooltip="Ισμαήλ"/>
              </a:rPr>
              <a:t>Ισμαήλ</a:t>
            </a:r>
            <a:r>
              <a:rPr lang="el-GR" sz="800" dirty="0" smtClean="0"/>
              <a:t> και δευτερότοκος ο </a:t>
            </a:r>
            <a:r>
              <a:rPr lang="el-GR" sz="800" u="sng" dirty="0" smtClean="0">
                <a:hlinkClick r:id="rId20" tooltip="Ισαάκ"/>
              </a:rPr>
              <a:t>Ισαάκ</a:t>
            </a:r>
            <a:r>
              <a:rPr lang="el-GR" sz="800" dirty="0" smtClean="0"/>
              <a:t>, για τον οποίο ο Θεός προσδιόρισε ότι θα συνέχιζε το έργο του Αβραάμ και θα κληρονομούσε τη </a:t>
            </a:r>
            <a:r>
              <a:rPr lang="el-GR" sz="800" u="sng" dirty="0" smtClean="0">
                <a:hlinkClick r:id="rId21" tooltip="Γη του Ισραήλ"/>
              </a:rPr>
              <a:t>γη του Ισραήλ</a:t>
            </a:r>
            <a:r>
              <a:rPr lang="el-GR" sz="800" dirty="0" smtClean="0"/>
              <a:t> -επονομαζόμενη τότε </a:t>
            </a:r>
            <a:r>
              <a:rPr lang="el-GR" sz="800" u="sng" dirty="0" smtClean="0">
                <a:hlinkClick r:id="rId22" tooltip="Χαναάν"/>
              </a:rPr>
              <a:t>Χαναάν</a:t>
            </a:r>
            <a:r>
              <a:rPr lang="el-GR" sz="800" dirty="0" smtClean="0"/>
              <a:t>- μετά την εξορία και τη λύτρωσή του. Ο Θεός έστειλε τον πατριάρχη </a:t>
            </a:r>
            <a:r>
              <a:rPr lang="el-GR" sz="800" u="sng" dirty="0" smtClean="0">
                <a:hlinkClick r:id="rId12" tooltip="Ιακώβ"/>
              </a:rPr>
              <a:t>Ιακώβ</a:t>
            </a:r>
            <a:r>
              <a:rPr lang="el-GR" sz="800" dirty="0" smtClean="0"/>
              <a:t> και τα παιδιά του στην </a:t>
            </a:r>
            <a:r>
              <a:rPr lang="el-GR" sz="800" u="sng" dirty="0" smtClean="0">
                <a:hlinkClick r:id="rId23" tooltip="Αρχαία Αίγυπτος"/>
              </a:rPr>
              <a:t>Αίγυπτο</a:t>
            </a:r>
            <a:r>
              <a:rPr lang="el-GR" sz="800" dirty="0" smtClean="0"/>
              <a:t>, όπου μετά από πολλές γενεές έγιναν σκλάβοι. Τότε ο Θεός έστειλε τον </a:t>
            </a:r>
            <a:r>
              <a:rPr lang="el-GR" sz="800" u="sng" dirty="0" smtClean="0">
                <a:hlinkClick r:id="rId14" tooltip="Μωυσής"/>
              </a:rPr>
              <a:t>Μωυσή</a:t>
            </a:r>
            <a:r>
              <a:rPr lang="el-GR" sz="800" dirty="0" smtClean="0"/>
              <a:t> να απελευθερώσει τους Ισραηλίτες από τη δουλεία. Μετά την </a:t>
            </a:r>
            <a:r>
              <a:rPr lang="el-GR" sz="800" u="sng" dirty="0" smtClean="0">
                <a:hlinkClick r:id="rId24" tooltip="Έξοδος των Ισραηλιτών (δεν έχει γραφτεί ακόμα)"/>
              </a:rPr>
              <a:t>Έξοδο</a:t>
            </a:r>
            <a:r>
              <a:rPr lang="el-GR" sz="800" dirty="0" smtClean="0"/>
              <a:t> από την Αίγυπτο, ο Θεός οδήγησε τους Ισραηλίτες στο </a:t>
            </a:r>
            <a:r>
              <a:rPr lang="el-GR" sz="800" u="sng" dirty="0" smtClean="0">
                <a:hlinkClick r:id="rId25" tooltip="Όρος Σινά"/>
              </a:rPr>
              <a:t>όρος Σινά</a:t>
            </a:r>
            <a:r>
              <a:rPr lang="el-GR" sz="800" dirty="0" smtClean="0"/>
              <a:t> όπου τους έδωσε την </a:t>
            </a:r>
            <a:r>
              <a:rPr lang="el-GR" sz="800" u="sng" dirty="0" err="1" smtClean="0">
                <a:hlinkClick r:id="rId26" tooltip="Τορά"/>
              </a:rPr>
              <a:t>Τορά</a:t>
            </a:r>
            <a:r>
              <a:rPr lang="el-GR" sz="800" dirty="0" smtClean="0"/>
              <a:t>, για να καταλήξουν τελικά στη </a:t>
            </a:r>
            <a:r>
              <a:rPr lang="el-GR" sz="800" u="sng" dirty="0" smtClean="0">
                <a:hlinkClick r:id="rId21" tooltip="Γη του Ισραήλ"/>
              </a:rPr>
              <a:t>γη του Ισραήλ</a:t>
            </a:r>
            <a:r>
              <a:rPr lang="el-GR" sz="800" dirty="0" smtClean="0"/>
              <a:t>.</a:t>
            </a:r>
          </a:p>
          <a:p>
            <a:pPr algn="just">
              <a:spcBef>
                <a:spcPct val="50000"/>
              </a:spcBef>
            </a:pPr>
            <a:endParaRPr lang="el-GR" sz="1200" dirty="0" smtClean="0"/>
          </a:p>
          <a:p>
            <a:pPr>
              <a:spcBef>
                <a:spcPct val="50000"/>
              </a:spcBef>
            </a:pPr>
            <a:endParaRPr lang="en-US" altLang="en-US" b="1" dirty="0">
              <a:solidFill>
                <a:srgbClr val="4383B4"/>
              </a:solidFill>
              <a:latin typeface="Arial" panose="020B0604020202020204" pitchFamily="34" charset="0"/>
            </a:endParaRPr>
          </a:p>
        </p:txBody>
      </p:sp>
      <p:sp>
        <p:nvSpPr>
          <p:cNvPr id="11276" name="Text Box 15"/>
          <p:cNvSpPr txBox="1">
            <a:spLocks noChangeArrowheads="1"/>
          </p:cNvSpPr>
          <p:nvPr/>
        </p:nvSpPr>
        <p:spPr bwMode="auto">
          <a:xfrm>
            <a:off x="6768244" y="1196752"/>
            <a:ext cx="1822648" cy="51860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r>
              <a:rPr lang="el-GR" sz="800" dirty="0" smtClean="0"/>
              <a:t>Ο Θεός προσδιόρισε τους απογόνους του </a:t>
            </a:r>
            <a:r>
              <a:rPr lang="el-GR" sz="800" u="sng" dirty="0" smtClean="0">
                <a:hlinkClick r:id="rId27" tooltip="Ααρών"/>
              </a:rPr>
              <a:t>Ααρών</a:t>
            </a:r>
            <a:r>
              <a:rPr lang="el-GR" sz="800" dirty="0" smtClean="0"/>
              <a:t>, αδελφού του Μωυσή ως </a:t>
            </a:r>
            <a:r>
              <a:rPr lang="el-GR" sz="800" u="sng" dirty="0" smtClean="0">
                <a:hlinkClick r:id="rId28" tooltip="Κοέν (δεν έχει γραφτεί ακόμα)"/>
              </a:rPr>
              <a:t>ιερατική τάξη</a:t>
            </a:r>
            <a:r>
              <a:rPr lang="el-GR" sz="800" dirty="0" smtClean="0"/>
              <a:t> στην ισραηλιτική </a:t>
            </a:r>
            <a:r>
              <a:rPr lang="el-GR" sz="800" u="sng" dirty="0" smtClean="0">
                <a:hlinkClick r:id="rId29" tooltip="Κοινότητα"/>
              </a:rPr>
              <a:t>κοινότητα</a:t>
            </a:r>
            <a:r>
              <a:rPr lang="el-GR" sz="800" dirty="0" smtClean="0"/>
              <a:t>. Καταρχήν λάτρευαν σε σκήνωμα (</a:t>
            </a:r>
            <a:r>
              <a:rPr lang="el-GR" sz="800" u="sng" dirty="0" smtClean="0">
                <a:hlinkClick r:id="rId30" tooltip="Σκηνοπηγία"/>
              </a:rPr>
              <a:t>σκηνοπηγία</a:t>
            </a:r>
            <a:r>
              <a:rPr lang="el-GR" sz="800" dirty="0" smtClean="0"/>
              <a:t>) και μεταγενέστερα οι απόγονοί τους ήταν υπεύθυνοι της λατρείας στον </a:t>
            </a:r>
            <a:r>
              <a:rPr lang="el-GR" sz="800" u="sng" dirty="0" smtClean="0">
                <a:hlinkClick r:id="rId31" tooltip="Ναός της ιερουσαλήμ (δεν έχει γραφτεί ακόμα)"/>
              </a:rPr>
              <a:t>Ναό της Ιερουσαλήμ</a:t>
            </a:r>
            <a:r>
              <a:rPr lang="el-GR" sz="800" dirty="0" smtClean="0"/>
              <a:t>.</a:t>
            </a:r>
          </a:p>
          <a:p>
            <a:pPr algn="just"/>
            <a:r>
              <a:rPr lang="el-GR" sz="800" dirty="0" smtClean="0"/>
              <a:t>Όταν εγκαταστάθηκαν οι Ισραηλίτες στη γη του Ισραήλ, το σκήνωμα ρίζωσε στην πόλη </a:t>
            </a:r>
            <a:r>
              <a:rPr lang="el-GR" sz="800" u="sng" dirty="0" err="1" smtClean="0">
                <a:hlinkClick r:id="rId32" tooltip="Σηλώ (πόλη) (δεν έχει γραφτεί ακόμα)"/>
              </a:rPr>
              <a:t>Σηλώ</a:t>
            </a:r>
            <a:r>
              <a:rPr lang="el-GR" sz="800" dirty="0" smtClean="0"/>
              <a:t> για περισσότερο από 300 χρόνια, κατά τη διάρκεια των οποίων ο Θεός έστειλε μεγάλους άνδρες και γυναίκες να συνεγείρουν το </a:t>
            </a:r>
            <a:r>
              <a:rPr lang="el-GR" sz="800" u="sng" dirty="0" smtClean="0">
                <a:hlinkClick r:id="rId33" tooltip="Έθνος (κοινωνιολογία)"/>
              </a:rPr>
              <a:t>έθνος</a:t>
            </a:r>
            <a:r>
              <a:rPr lang="el-GR" sz="800" dirty="0" smtClean="0"/>
              <a:t> εναντίον των εχθρών του, ορισμένοι από τους οποίους στάλθηκαν ως τιμωρία για τις αμαρτίες του εβραϊκού λαού, όπως ο </a:t>
            </a:r>
            <a:r>
              <a:rPr lang="el-GR" sz="800" u="sng" dirty="0" smtClean="0">
                <a:hlinkClick r:id="rId34" tooltip="Ιησούς του Ναυή"/>
              </a:rPr>
              <a:t>Ιησούς του </a:t>
            </a:r>
            <a:r>
              <a:rPr lang="el-GR" sz="800" u="sng" dirty="0" err="1" smtClean="0">
                <a:hlinkClick r:id="rId34" tooltip="Ιησούς του Ναυή"/>
              </a:rPr>
              <a:t>Ναυή</a:t>
            </a:r>
            <a:r>
              <a:rPr lang="el-GR" sz="800" dirty="0" smtClean="0"/>
              <a:t> και οι </a:t>
            </a:r>
            <a:r>
              <a:rPr lang="el-GR" sz="800" u="sng" dirty="0" smtClean="0">
                <a:hlinkClick r:id="rId35" tooltip="Κριτές (βιβλίο)"/>
              </a:rPr>
              <a:t>Κριτές</a:t>
            </a:r>
            <a:r>
              <a:rPr lang="el-GR" sz="800" dirty="0" smtClean="0"/>
              <a:t>. Στο διάβα του χρόνου, το πνευματικό επίπεδο του έθνους έφθινε μέχρι που ο Θεός επέτρεψε στους </a:t>
            </a:r>
            <a:r>
              <a:rPr lang="el-GR" sz="800" u="sng" dirty="0" smtClean="0">
                <a:hlinkClick r:id="rId36" tooltip="Φιλισταίοι"/>
              </a:rPr>
              <a:t>Φιλισταίους</a:t>
            </a:r>
            <a:r>
              <a:rPr lang="el-GR" sz="800" dirty="0" smtClean="0"/>
              <a:t> να καταλάβουν το σκήνωμα στην </a:t>
            </a:r>
            <a:r>
              <a:rPr lang="el-GR" sz="800" dirty="0" err="1" smtClean="0"/>
              <a:t>Σηλώ</a:t>
            </a:r>
            <a:r>
              <a:rPr lang="el-GR" sz="800" dirty="0" smtClean="0"/>
              <a:t>.</a:t>
            </a:r>
          </a:p>
          <a:p>
            <a:pPr algn="just"/>
            <a:r>
              <a:rPr lang="el-GR" sz="800" dirty="0" smtClean="0"/>
              <a:t>Ο λαός του Ισραήλ είπε στον </a:t>
            </a:r>
            <a:r>
              <a:rPr lang="el-GR" sz="800" u="sng" dirty="0" smtClean="0">
                <a:hlinkClick r:id="rId37" tooltip="Σαμουήλ"/>
              </a:rPr>
              <a:t>Σαμουήλ</a:t>
            </a:r>
            <a:r>
              <a:rPr lang="el-GR" sz="800" dirty="0" smtClean="0"/>
              <a:t> τον προφήτη πως είχε φθάσει η στιγμή που χρειάζονταν τη διακυβέρνηση ενός μόνιμου βασιλέα, όπως συνέβαινε και με τα άλλα έθνη, γεγονός που περιγράφεται στα Βιβλία του Σαμουήλ. Ο Σαμουήλ όρισε βασιλέα τον </a:t>
            </a:r>
            <a:r>
              <a:rPr lang="el-GR" sz="800" u="sng" dirty="0" smtClean="0">
                <a:hlinkClick r:id="rId38" tooltip="Σαούλ (δεν έχει γραφτεί ακόμα)"/>
              </a:rPr>
              <a:t>Σαούλ</a:t>
            </a:r>
            <a:r>
              <a:rPr lang="el-GR" sz="800" dirty="0" smtClean="0"/>
              <a:t>, μεγάλο αλλά πράο άνθρωπο ως Βασιλέα. Όταν ο </a:t>
            </a:r>
            <a:r>
              <a:rPr lang="el-GR" sz="800" u="sng" dirty="0" smtClean="0">
                <a:hlinkClick r:id="rId39" tooltip="Λαός (δεν έχει γραφτεί ακόμα)"/>
              </a:rPr>
              <a:t>λαός</a:t>
            </a:r>
            <a:r>
              <a:rPr lang="el-GR" sz="800" dirty="0" smtClean="0"/>
              <a:t> πίεσε τον Σαούλ να ενεργήσει ενάντια σε μια εντολή που έδωσε μέσω του Σαμουήλ, ο Θεός είπε στον Σαμουήλ να ορίσει ως βασιλέα τον </a:t>
            </a:r>
            <a:r>
              <a:rPr lang="el-GR" sz="800" u="sng" dirty="0" smtClean="0">
                <a:hlinkClick r:id="rId40" tooltip="Δαβίδ"/>
              </a:rPr>
              <a:t>Δαβίδ</a:t>
            </a:r>
            <a:r>
              <a:rPr lang="el-GR" sz="800" dirty="0" smtClean="0"/>
              <a:t> στη θέση του.</a:t>
            </a:r>
          </a:p>
          <a:p>
            <a:pPr algn="just">
              <a:spcBef>
                <a:spcPct val="50000"/>
              </a:spcBef>
            </a:pPr>
            <a:endParaRPr lang="el-GR" sz="1000" dirty="0" smtClean="0">
              <a:latin typeface="Times New Roman" pitchFamily="18" charset="0"/>
              <a:cs typeface="Times New Roman" pitchFamily="18" charset="0"/>
            </a:endParaRPr>
          </a:p>
          <a:p>
            <a:pPr>
              <a:spcBef>
                <a:spcPct val="50000"/>
              </a:spcBef>
            </a:pPr>
            <a:endParaRPr lang="en-US" altLang="en-US" sz="1200" dirty="0">
              <a:solidFill>
                <a:srgbClr val="4C4C4C"/>
              </a:solidFill>
            </a:endParaRPr>
          </a:p>
        </p:txBody>
      </p:sp>
      <p:sp>
        <p:nvSpPr>
          <p:cNvPr id="11278" name="Rectangle 20"/>
          <p:cNvSpPr>
            <a:spLocks noGrp="1" noChangeArrowheads="1"/>
          </p:cNvSpPr>
          <p:nvPr>
            <p:ph type="body" idx="1"/>
          </p:nvPr>
        </p:nvSpPr>
        <p:spPr>
          <a:xfrm>
            <a:off x="215516" y="4149080"/>
            <a:ext cx="2988332" cy="2708920"/>
          </a:xfrm>
          <a:noFill/>
        </p:spPr>
        <p:txBody>
          <a:bodyPr/>
          <a:lstStyle/>
          <a:p>
            <a:pPr algn="just">
              <a:spcBef>
                <a:spcPct val="0"/>
              </a:spcBef>
              <a:buNone/>
            </a:pPr>
            <a:r>
              <a:rPr lang="el-GR" sz="800" dirty="0" smtClean="0">
                <a:cs typeface="Times" pitchFamily="18" charset="0"/>
              </a:rPr>
              <a:t>	Ο Ιουδαϊσμός σπανίως υπήρξε μονολιθικός στην άσκησή του (αν και ήταν πάντα μονοθεϊστικός ως προς τη </a:t>
            </a:r>
            <a:r>
              <a:rPr lang="el-GR" sz="800" dirty="0" smtClean="0">
                <a:cs typeface="Times" pitchFamily="18" charset="0"/>
                <a:hlinkClick r:id="rId41" tooltip="Θεολογία"/>
              </a:rPr>
              <a:t>θεολογία</a:t>
            </a:r>
            <a:r>
              <a:rPr lang="el-GR" sz="800" dirty="0" smtClean="0">
                <a:cs typeface="Times" pitchFamily="18" charset="0"/>
              </a:rPr>
              <a:t> του) και διαφέρει από πολλές θρησκείες ως προς το γεγονός ότι η κεντρική αυθεντία δεν αποδίδεται σε κάποιο άτομο αλλά μάλλον στις ιερές </a:t>
            </a:r>
            <a:r>
              <a:rPr lang="el-GR" sz="800" dirty="0" smtClean="0">
                <a:cs typeface="Times" pitchFamily="18" charset="0"/>
                <a:hlinkClick r:id="rId42" tooltip="Αγία Γραφή"/>
              </a:rPr>
              <a:t>Γραφές</a:t>
            </a:r>
            <a:r>
              <a:rPr lang="el-GR" sz="800" dirty="0" smtClean="0">
                <a:cs typeface="Times" pitchFamily="18" charset="0"/>
              </a:rPr>
              <a:t> (</a:t>
            </a:r>
            <a:r>
              <a:rPr lang="el-GR" sz="800" dirty="0" err="1" smtClean="0">
                <a:cs typeface="Times" pitchFamily="18" charset="0"/>
                <a:hlinkClick r:id="rId43" tooltip="Τανάκ"/>
              </a:rPr>
              <a:t>Τανάκ</a:t>
            </a:r>
            <a:r>
              <a:rPr lang="el-GR" sz="800" dirty="0" smtClean="0">
                <a:cs typeface="Times" pitchFamily="18" charset="0"/>
              </a:rPr>
              <a:t>) και στις μακραίωνες </a:t>
            </a:r>
            <a:r>
              <a:rPr lang="el-GR" sz="800" dirty="0" smtClean="0">
                <a:cs typeface="Times" pitchFamily="18" charset="0"/>
                <a:hlinkClick r:id="rId44" tooltip="Παραδόσεις (θρησκευτικές) (δεν έχει γραφτεί ακόμα)"/>
              </a:rPr>
              <a:t>παραδόσεις</a:t>
            </a:r>
            <a:r>
              <a:rPr lang="el-GR" sz="800" dirty="0" smtClean="0">
                <a:cs typeface="Times" pitchFamily="18" charset="0"/>
              </a:rPr>
              <a:t> (</a:t>
            </a:r>
            <a:r>
              <a:rPr lang="el-GR" sz="800" dirty="0" err="1" smtClean="0">
                <a:cs typeface="Times" pitchFamily="18" charset="0"/>
                <a:hlinkClick r:id="rId45" tooltip="Χαλακά (δεν έχει γραφτεί ακόμα)"/>
              </a:rPr>
              <a:t>Χαλακά</a:t>
            </a:r>
            <a:r>
              <a:rPr lang="el-GR" sz="800" dirty="0" smtClean="0">
                <a:cs typeface="Times" pitchFamily="18" charset="0"/>
              </a:rPr>
              <a:t>). Βέβαια, ο Ιουδαϊσμός σε όλες τις παραλλαγές του παρέμεινε </a:t>
            </a:r>
            <a:r>
              <a:rPr lang="el-GR" sz="800" dirty="0" err="1" smtClean="0">
                <a:cs typeface="Times" pitchFamily="18" charset="0"/>
              </a:rPr>
              <a:t>προσδεδεμένος</a:t>
            </a:r>
            <a:r>
              <a:rPr lang="el-GR" sz="800" dirty="0" smtClean="0">
                <a:cs typeface="Times" pitchFamily="18" charset="0"/>
              </a:rPr>
              <a:t> σε έναν αριθμό θρησκευτικών αρχών, η σημαντικότερη εκ των οποίων είναι η πίστη ότι υπάρχει ένας μοναδικός, </a:t>
            </a:r>
            <a:r>
              <a:rPr lang="el-GR" sz="800" dirty="0" smtClean="0">
                <a:cs typeface="Times" pitchFamily="18" charset="0"/>
                <a:hlinkClick r:id="rId46" tooltip="Παντογνωσία (δεν έχει γραφτεί ακόμα)"/>
              </a:rPr>
              <a:t>παντογνώστης</a:t>
            </a:r>
            <a:r>
              <a:rPr lang="el-GR" sz="800" dirty="0" smtClean="0">
                <a:cs typeface="Times" pitchFamily="18" charset="0"/>
              </a:rPr>
              <a:t>, </a:t>
            </a:r>
            <a:r>
              <a:rPr lang="el-GR" sz="800" dirty="0" smtClean="0">
                <a:cs typeface="Times" pitchFamily="18" charset="0"/>
                <a:hlinkClick r:id="rId47" tooltip="Παντοδυναμία (δεν έχει γραφτεί ακόμα)"/>
              </a:rPr>
              <a:t>παντοδύναμος</a:t>
            </a:r>
            <a:r>
              <a:rPr lang="el-GR" sz="800" dirty="0" smtClean="0">
                <a:cs typeface="Times" pitchFamily="18" charset="0"/>
              </a:rPr>
              <a:t>, πανάγαθος, υπερβατικός </a:t>
            </a:r>
            <a:r>
              <a:rPr lang="el-GR" sz="800" dirty="0" smtClean="0">
                <a:cs typeface="Times" pitchFamily="18" charset="0"/>
                <a:hlinkClick r:id="rId6" tooltip="Θεός"/>
              </a:rPr>
              <a:t>Θεός</a:t>
            </a:r>
            <a:r>
              <a:rPr lang="el-GR" sz="800" dirty="0" smtClean="0">
                <a:cs typeface="Times" pitchFamily="18" charset="0"/>
              </a:rPr>
              <a:t>, </a:t>
            </a:r>
            <a:r>
              <a:rPr lang="el-GR" sz="800" dirty="0" err="1" smtClean="0">
                <a:cs typeface="Times" pitchFamily="18" charset="0"/>
              </a:rPr>
              <a:t>יהוה</a:t>
            </a:r>
            <a:r>
              <a:rPr lang="el-GR" sz="800" dirty="0" smtClean="0">
                <a:cs typeface="Times" pitchFamily="18" charset="0"/>
              </a:rPr>
              <a:t> (</a:t>
            </a:r>
            <a:r>
              <a:rPr lang="el-GR" sz="800" dirty="0" smtClean="0">
                <a:cs typeface="Times" pitchFamily="18" charset="0"/>
                <a:hlinkClick r:id="rId48" tooltip="Τετραγράμματο"/>
              </a:rPr>
              <a:t>ΓΧΒΧ</a:t>
            </a:r>
            <a:r>
              <a:rPr lang="el-GR" sz="800" dirty="0" smtClean="0">
                <a:cs typeface="Times" pitchFamily="18" charset="0"/>
              </a:rPr>
              <a:t>), που αποδίδεται στα ελληνικά ως </a:t>
            </a:r>
            <a:r>
              <a:rPr lang="el-GR" sz="800" dirty="0" smtClean="0">
                <a:cs typeface="Times" pitchFamily="18" charset="0"/>
                <a:hlinkClick r:id="rId49" tooltip="Ιεχωβά"/>
              </a:rPr>
              <a:t>Ιεχωβά</a:t>
            </a:r>
            <a:r>
              <a:rPr lang="el-GR" sz="800" dirty="0" smtClean="0">
                <a:cs typeface="Times" pitchFamily="18" charset="0"/>
              </a:rPr>
              <a:t> ή </a:t>
            </a:r>
            <a:r>
              <a:rPr lang="el-GR" sz="800" dirty="0" err="1" smtClean="0">
                <a:cs typeface="Times" pitchFamily="18" charset="0"/>
                <a:hlinkClick r:id="rId50" tooltip="Γιαχβέ"/>
              </a:rPr>
              <a:t>Γιαχβέ</a:t>
            </a:r>
            <a:r>
              <a:rPr lang="el-GR" sz="800" dirty="0" smtClean="0">
                <a:cs typeface="Times" pitchFamily="18" charset="0"/>
              </a:rPr>
              <a:t>, ο οποίος </a:t>
            </a:r>
            <a:r>
              <a:rPr lang="el-GR" sz="800" dirty="0" smtClean="0">
                <a:cs typeface="Times" pitchFamily="18" charset="0"/>
                <a:hlinkClick r:id="rId51" tooltip="Γένεση (βιβλίο)"/>
              </a:rPr>
              <a:t>δημιούργησε</a:t>
            </a:r>
            <a:r>
              <a:rPr lang="el-GR" sz="800" dirty="0" smtClean="0">
                <a:cs typeface="Times" pitchFamily="18" charset="0"/>
              </a:rPr>
              <a:t> το </a:t>
            </a:r>
            <a:r>
              <a:rPr lang="el-GR" sz="800" dirty="0" smtClean="0">
                <a:cs typeface="Times" pitchFamily="18" charset="0"/>
                <a:hlinkClick r:id="rId52" tooltip="Σύμπαν"/>
              </a:rPr>
              <a:t>σύμπαν</a:t>
            </a:r>
            <a:r>
              <a:rPr lang="el-GR" sz="800" dirty="0" smtClean="0">
                <a:cs typeface="Times" pitchFamily="18" charset="0"/>
              </a:rPr>
              <a:t> και συνεχίζει να το κυβερνά. Σύμφωνα με την παραδοσιακή εβραϊκή πίστη, ο Θεός που δημιούργησε τον κόσμο, εγκαθίδρυσε μια </a:t>
            </a:r>
            <a:r>
              <a:rPr lang="el-GR" sz="800" dirty="0" smtClean="0">
                <a:cs typeface="Times" pitchFamily="18" charset="0"/>
                <a:hlinkClick r:id="rId53" tooltip="Διαθήκη (Ισραήλ) (δεν έχει γραφτεί ακόμα)"/>
              </a:rPr>
              <a:t>διαθήκη</a:t>
            </a:r>
            <a:r>
              <a:rPr lang="el-GR" sz="800" dirty="0" smtClean="0">
                <a:cs typeface="Times" pitchFamily="18" charset="0"/>
              </a:rPr>
              <a:t> με τον εβραϊκό λαό, και τού αποκάλυψε τους νόμους Του και τις εντολές Του με τη μορφή της </a:t>
            </a:r>
            <a:r>
              <a:rPr lang="el-GR" sz="800" dirty="0" err="1" smtClean="0">
                <a:cs typeface="Times" pitchFamily="18" charset="0"/>
                <a:hlinkClick r:id="rId26" tooltip="Τορά"/>
              </a:rPr>
              <a:t>Τορά</a:t>
            </a:r>
            <a:r>
              <a:rPr lang="el-GR" sz="800" dirty="0" smtClean="0">
                <a:cs typeface="Times" pitchFamily="18" charset="0"/>
              </a:rPr>
              <a:t> (συνήθως αναφέρεται και ως "Μωσαϊκός Νόμος").</a:t>
            </a:r>
          </a:p>
        </p:txBody>
      </p:sp>
      <p:sp>
        <p:nvSpPr>
          <p:cNvPr id="11279" name="Rectangle 21"/>
          <p:cNvSpPr>
            <a:spLocks noChangeArrowheads="1"/>
          </p:cNvSpPr>
          <p:nvPr/>
        </p:nvSpPr>
        <p:spPr bwMode="auto">
          <a:xfrm>
            <a:off x="3959932" y="6093296"/>
            <a:ext cx="4716524" cy="9541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r>
              <a:rPr lang="el-GR" sz="800" dirty="0" smtClean="0"/>
              <a:t>Από τη στιγμή που έγινε Βασιλέας ο Δαβίδ, είπε στον προφήτη </a:t>
            </a:r>
            <a:r>
              <a:rPr lang="el-GR" sz="800" u="sng" dirty="0" err="1" smtClean="0">
                <a:hlinkClick r:id="rId54" tooltip="Νάθαν"/>
              </a:rPr>
              <a:t>Νάθαν</a:t>
            </a:r>
            <a:r>
              <a:rPr lang="el-GR" sz="800" dirty="0" smtClean="0"/>
              <a:t> ότι επιθυμούσε να οικοδομήσει έναν μόνιμο ναό. Ως ανταπόδοση για τις πράξεις του ο Θεός υποσχέθηκε στον Δαβίδ πως θα επέτρεπε στον γιο του να οικοδομήσει έναν μόνιμο ναό και ότι οι απόγονοί του θα συνέχιζαν τη βασιλική του γραμμή. Ο ίδιος ο Δαβίδ δεν επετράπη να οικοδομήσει τον ναό, εξαιτίας του γεγονότος ότι είχε εμπλακεί σε πολεμικές συρράξεις και συνεπώς δεν ήταν κατάλληλος για την οικοδόμηση του ναού της ειρήνης. Ο γιος του Δαβίδ, ο </a:t>
            </a:r>
            <a:r>
              <a:rPr lang="el-GR" sz="800" u="sng" dirty="0" smtClean="0">
                <a:hlinkClick r:id="rId55" tooltip="Σολομών"/>
              </a:rPr>
              <a:t>Σολομών</a:t>
            </a:r>
            <a:r>
              <a:rPr lang="el-GR" sz="800" dirty="0" smtClean="0"/>
              <a:t> έκτισε τον </a:t>
            </a:r>
            <a:r>
              <a:rPr lang="el-GR" sz="800" u="sng" dirty="0" smtClean="0">
                <a:hlinkClick r:id="rId56" tooltip="Ναός του Σολομώντος (δεν έχει γραφτεί ακόμα)"/>
              </a:rPr>
              <a:t>πρώτο ναό</a:t>
            </a:r>
            <a:r>
              <a:rPr lang="el-GR" sz="800" dirty="0" smtClean="0"/>
              <a:t> σύμφωνα με τη θέληση του Θεού στην </a:t>
            </a:r>
            <a:r>
              <a:rPr lang="el-GR" sz="800" u="sng" dirty="0" smtClean="0">
                <a:hlinkClick r:id="rId57" tooltip="Ιερουσαλήμ"/>
              </a:rPr>
              <a:t>Ιερουσαλήμ</a:t>
            </a:r>
            <a:r>
              <a:rPr lang="el-GR" sz="800" dirty="0" smtClean="0"/>
              <a:t>, όπως περιγράφεται στα βιβλία των </a:t>
            </a:r>
            <a:r>
              <a:rPr lang="el-GR" sz="800" u="sng" dirty="0" smtClean="0">
                <a:hlinkClick r:id="rId58" tooltip="Βασιλέων (βιβλία) (δεν έχει γραφτεί ακόμα)"/>
              </a:rPr>
              <a:t>Βασιλέων</a:t>
            </a:r>
            <a:r>
              <a:rPr lang="en-US" altLang="en-US" sz="800" dirty="0" smtClean="0">
                <a:solidFill>
                  <a:srgbClr val="4C4C4C"/>
                </a:solidFill>
                <a:latin typeface="Arial" panose="020B0604020202020204" pitchFamily="34" charset="0"/>
              </a:rPr>
              <a:t>. </a:t>
            </a:r>
            <a:endParaRPr lang="en-US" altLang="en-US" sz="800" dirty="0">
              <a:solidFill>
                <a:srgbClr val="4C4C4C"/>
              </a:solidFill>
              <a:latin typeface="Arial" panose="020B0604020202020204" pitchFamily="34" charset="0"/>
            </a:endParaRPr>
          </a:p>
        </p:txBody>
      </p:sp>
      <p:sp>
        <p:nvSpPr>
          <p:cNvPr id="11280" name="Text Box 22"/>
          <p:cNvSpPr txBox="1">
            <a:spLocks noChangeArrowheads="1"/>
          </p:cNvSpPr>
          <p:nvPr/>
        </p:nvSpPr>
        <p:spPr bwMode="auto">
          <a:xfrm>
            <a:off x="304800" y="609600"/>
            <a:ext cx="3276600" cy="336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600" dirty="0" smtClean="0">
                <a:solidFill>
                  <a:srgbClr val="4C4C4C"/>
                </a:solidFill>
                <a:latin typeface="Arial" panose="020B0604020202020204" pitchFamily="34" charset="0"/>
              </a:rPr>
              <a:t> </a:t>
            </a:r>
            <a:r>
              <a:rPr lang="el-GR" altLang="en-US" sz="1600" dirty="0" smtClean="0">
                <a:solidFill>
                  <a:srgbClr val="4C4C4C"/>
                </a:solidFill>
                <a:latin typeface="Arial" panose="020B0604020202020204" pitchFamily="34" charset="0"/>
              </a:rPr>
              <a:t>15</a:t>
            </a:r>
            <a:r>
              <a:rPr lang="en-US" altLang="en-US" sz="1600" dirty="0" smtClean="0">
                <a:solidFill>
                  <a:srgbClr val="4C4C4C"/>
                </a:solidFill>
                <a:latin typeface="Arial" panose="020B0604020202020204" pitchFamily="34" charset="0"/>
              </a:rPr>
              <a:t>/</a:t>
            </a:r>
            <a:r>
              <a:rPr lang="el-GR" altLang="en-US" sz="1600" dirty="0" smtClean="0">
                <a:solidFill>
                  <a:srgbClr val="4C4C4C"/>
                </a:solidFill>
                <a:latin typeface="Arial" panose="020B0604020202020204" pitchFamily="34" charset="0"/>
              </a:rPr>
              <a:t>12</a:t>
            </a:r>
            <a:r>
              <a:rPr lang="en-US" altLang="en-US" sz="1600" dirty="0" smtClean="0">
                <a:solidFill>
                  <a:srgbClr val="4C4C4C"/>
                </a:solidFill>
                <a:latin typeface="Arial" panose="020B0604020202020204" pitchFamily="34" charset="0"/>
              </a:rPr>
              <a:t>/</a:t>
            </a:r>
            <a:r>
              <a:rPr lang="el-GR" altLang="en-US" sz="1600" dirty="0" smtClean="0">
                <a:solidFill>
                  <a:srgbClr val="4C4C4C"/>
                </a:solidFill>
                <a:latin typeface="Arial" panose="020B0604020202020204" pitchFamily="34" charset="0"/>
              </a:rPr>
              <a:t>17</a:t>
            </a:r>
            <a:endParaRPr lang="en-US" altLang="en-US" sz="1600" dirty="0"/>
          </a:p>
        </p:txBody>
      </p:sp>
      <p:sp>
        <p:nvSpPr>
          <p:cNvPr id="11281" name="Rectangle 23"/>
          <p:cNvSpPr>
            <a:spLocks noChangeArrowheads="1"/>
          </p:cNvSpPr>
          <p:nvPr/>
        </p:nvSpPr>
        <p:spPr bwMode="auto">
          <a:xfrm>
            <a:off x="381000" y="4473116"/>
            <a:ext cx="3962400" cy="5539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US" altLang="en-US" sz="1200" dirty="0">
              <a:solidFill>
                <a:srgbClr val="4C4C4C"/>
              </a:solidFill>
              <a:latin typeface="Arial" panose="020B0604020202020204" pitchFamily="34" charset="0"/>
            </a:endParaRPr>
          </a:p>
          <a:p>
            <a:pPr>
              <a:spcBef>
                <a:spcPct val="50000"/>
              </a:spcBef>
            </a:pPr>
            <a:endParaRPr lang="en-US" altLang="en-US" sz="1200" dirty="0">
              <a:solidFill>
                <a:srgbClr val="4C4C4C"/>
              </a:solidFill>
              <a:latin typeface="Arial" panose="020B0604020202020204" pitchFamily="34" charset="0"/>
            </a:endParaRPr>
          </a:p>
        </p:txBody>
      </p:sp>
      <p:sp>
        <p:nvSpPr>
          <p:cNvPr id="20" name="Text Box 14"/>
          <p:cNvSpPr txBox="1">
            <a:spLocks noChangeArrowheads="1"/>
          </p:cNvSpPr>
          <p:nvPr/>
        </p:nvSpPr>
        <p:spPr bwMode="auto">
          <a:xfrm>
            <a:off x="3275856" y="1196752"/>
            <a:ext cx="1125488" cy="8309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endParaRPr lang="el-GR" sz="1200" dirty="0" smtClean="0"/>
          </a:p>
          <a:p>
            <a:pPr>
              <a:spcBef>
                <a:spcPct val="50000"/>
              </a:spcBef>
            </a:pPr>
            <a:endParaRPr lang="en-US" altLang="en-US" b="1" dirty="0">
              <a:solidFill>
                <a:srgbClr val="4383B4"/>
              </a:solidFill>
              <a:latin typeface="Arial" panose="020B0604020202020204" pitchFamily="34" charset="0"/>
            </a:endParaRPr>
          </a:p>
        </p:txBody>
      </p:sp>
      <p:sp>
        <p:nvSpPr>
          <p:cNvPr id="23" name="Text Box 11"/>
          <p:cNvSpPr txBox="1">
            <a:spLocks noChangeArrowheads="1"/>
          </p:cNvSpPr>
          <p:nvPr/>
        </p:nvSpPr>
        <p:spPr bwMode="auto">
          <a:xfrm>
            <a:off x="431540" y="1196752"/>
            <a:ext cx="2331087"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000" b="1" dirty="0" smtClean="0">
                <a:solidFill>
                  <a:srgbClr val="4C4C4C"/>
                </a:solidFill>
                <a:latin typeface="Arial Black" panose="020B0A04020102020204" pitchFamily="34" charset="0"/>
              </a:rPr>
              <a:t>www.</a:t>
            </a:r>
            <a:r>
              <a:rPr lang="en-US" altLang="en-US" sz="1000" b="1" dirty="0" err="1" smtClean="0">
                <a:solidFill>
                  <a:srgbClr val="4C4C4C"/>
                </a:solidFill>
                <a:latin typeface="Arial Black" panose="020B0A04020102020204" pitchFamily="34" charset="0"/>
              </a:rPr>
              <a:t>mikroidimosiografoi</a:t>
            </a:r>
            <a:r>
              <a:rPr lang="en-GB" altLang="en-US" sz="1000" b="1" dirty="0" smtClean="0">
                <a:solidFill>
                  <a:srgbClr val="4C4C4C"/>
                </a:solidFill>
                <a:latin typeface="Arial Black" panose="020B0A04020102020204" pitchFamily="34" charset="0"/>
              </a:rPr>
              <a:t>.com</a:t>
            </a:r>
            <a:endParaRPr lang="en-GB" altLang="en-US" sz="1000" b="1" dirty="0">
              <a:solidFill>
                <a:srgbClr val="4C4C4C"/>
              </a:solidFill>
              <a:latin typeface="Arial Black" panose="020B0A04020102020204" pitchFamily="34" charset="0"/>
            </a:endParaRPr>
          </a:p>
        </p:txBody>
      </p:sp>
      <p:sp>
        <p:nvSpPr>
          <p:cNvPr id="21" name="Text Box 14"/>
          <p:cNvSpPr txBox="1">
            <a:spLocks noChangeArrowheads="1"/>
          </p:cNvSpPr>
          <p:nvPr/>
        </p:nvSpPr>
        <p:spPr bwMode="auto">
          <a:xfrm>
            <a:off x="3239852" y="1124744"/>
            <a:ext cx="1512168" cy="8309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endParaRPr lang="el-GR" sz="1200" dirty="0" smtClean="0"/>
          </a:p>
          <a:p>
            <a:pPr>
              <a:spcBef>
                <a:spcPct val="50000"/>
              </a:spcBef>
            </a:pPr>
            <a:endParaRPr lang="en-US" altLang="en-US" b="1" dirty="0">
              <a:solidFill>
                <a:srgbClr val="4383B4"/>
              </a:solidFill>
              <a:latin typeface="Arial" panose="020B0604020202020204" pitchFamily="34" charset="0"/>
            </a:endParaRPr>
          </a:p>
        </p:txBody>
      </p:sp>
      <p:pic>
        <p:nvPicPr>
          <p:cNvPr id="24" name="23 - Εικόνα" descr="Αποτέλεσμα εικόνας για ΙΟΥΔΑΙΣΜΟΣ"/>
          <p:cNvPicPr/>
          <p:nvPr/>
        </p:nvPicPr>
        <p:blipFill>
          <a:blip r:embed="rId59" cstate="print"/>
          <a:srcRect/>
          <a:stretch>
            <a:fillRect/>
          </a:stretch>
        </p:blipFill>
        <p:spPr bwMode="auto">
          <a:xfrm>
            <a:off x="431540" y="1520788"/>
            <a:ext cx="3805364" cy="259228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TotalTime>
  <Words>1962</Words>
  <Application>Microsoft Office PowerPoint</Application>
  <PresentationFormat>Προβολή στην οθόνη (4:3)</PresentationFormat>
  <Paragraphs>88</Paragraphs>
  <Slides>9</Slides>
  <Notes>9</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Blank Presentation</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vector>
  </TitlesOfParts>
  <Company>Presentation Magazine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Editable Newspapers Template</dc:title>
  <dc:creator>Presentation Magazine</dc:creator>
  <cp:lastModifiedBy>Tania Kyriakopoulou</cp:lastModifiedBy>
  <cp:revision>39</cp:revision>
  <dcterms:created xsi:type="dcterms:W3CDTF">2007-10-10T08:29:48Z</dcterms:created>
  <dcterms:modified xsi:type="dcterms:W3CDTF">2017-12-15T20:18:50Z</dcterms:modified>
</cp:coreProperties>
</file>