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60" r:id="rId7"/>
    <p:sldId id="261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85" d="100"/>
          <a:sy n="85" d="100"/>
        </p:scale>
        <p:origin x="474" y="9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9694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4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</a:pPr>
            <a:endParaRPr lang="fi-FI" sz="2400" b="1" i="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1800-luvun </a:t>
            </a:r>
            <a:endParaRPr lang="fi-FI" sz="2400" b="1" i="0" dirty="0" smtClean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kansainvälinen 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politiikka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495800"/>
          </a:xfrm>
        </p:spPr>
        <p:txBody>
          <a:bodyPr/>
          <a:lstStyle/>
          <a:p>
            <a:pPr marL="0" lvl="0" indent="-6985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None/>
            </a:pPr>
            <a:endParaRPr lang="fi-FI" dirty="0">
              <a:ea typeface="Arial"/>
              <a:cs typeface="Arial"/>
              <a:sym typeface="Arial"/>
            </a:endParaRPr>
          </a:p>
          <a:p>
            <a:pPr marL="0" indent="0">
              <a:buNone/>
              <a:defRPr/>
            </a:pPr>
            <a:endParaRPr lang="fi-FI" dirty="0" smtClean="0"/>
          </a:p>
        </p:txBody>
      </p:sp>
      <p:sp>
        <p:nvSpPr>
          <p:cNvPr id="14" name="Shape 94"/>
          <p:cNvSpPr txBox="1">
            <a:spLocks noGrp="1"/>
          </p:cNvSpPr>
          <p:nvPr>
            <p:ph type="title"/>
          </p:nvPr>
        </p:nvSpPr>
        <p:spPr>
          <a:xfrm>
            <a:off x="685800" y="601825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>
                <a:solidFill>
                  <a:schemeClr val="dk1"/>
                </a:solidFill>
              </a:rPr>
              <a:t>Wienin kongressissa luodun järjestelmän murtuminen</a:t>
            </a:r>
          </a:p>
        </p:txBody>
      </p:sp>
      <p:sp>
        <p:nvSpPr>
          <p:cNvPr id="15" name="Shape 95"/>
          <p:cNvSpPr txBox="1">
            <a:spLocks/>
          </p:cNvSpPr>
          <p:nvPr/>
        </p:nvSpPr>
        <p:spPr bwMode="auto">
          <a:xfrm>
            <a:off x="708443" y="1825222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-FI" sz="2400" b="1" i="0" dirty="0" smtClean="0">
                <a:latin typeface="Arial"/>
                <a:ea typeface="Arial"/>
                <a:cs typeface="Arial"/>
                <a:sym typeface="Arial"/>
              </a:rPr>
              <a:t>Laillisuusperiaate</a:t>
            </a:r>
          </a:p>
          <a:p>
            <a:pPr marL="288000" lvl="1" indent="-288000">
              <a:lnSpc>
                <a:spcPct val="80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fi-FI" i="0" dirty="0" smtClean="0">
                <a:latin typeface="Arial"/>
                <a:ea typeface="Arial"/>
                <a:cs typeface="Arial"/>
                <a:sym typeface="Arial"/>
              </a:rPr>
              <a:t>V</a:t>
            </a:r>
            <a:r>
              <a:rPr lang="fi-FI" sz="2400" i="0" dirty="0" smtClean="0">
                <a:latin typeface="Arial"/>
                <a:ea typeface="Arial"/>
                <a:cs typeface="Arial"/>
                <a:sym typeface="Arial"/>
              </a:rPr>
              <a:t>altaan palautetaan ennen vuotta 1789 hallinneet hallitsijasuvut.</a:t>
            </a: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-FI" sz="2400" b="1" i="0" dirty="0" smtClean="0">
                <a:latin typeface="Arial"/>
                <a:ea typeface="Arial"/>
                <a:cs typeface="Arial"/>
                <a:sym typeface="Arial"/>
              </a:rPr>
              <a:t>Turvallisuusperiaate</a:t>
            </a:r>
          </a:p>
          <a:p>
            <a:pPr marL="288000" lvl="1" indent="-288000">
              <a:lnSpc>
                <a:spcPct val="80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fi-FI" sz="2400" i="0" dirty="0" smtClean="0">
                <a:latin typeface="Arial"/>
                <a:ea typeface="Arial"/>
                <a:cs typeface="Arial"/>
                <a:sym typeface="Arial"/>
              </a:rPr>
              <a:t>Ranska ympäröidään puskurivaltioilla.</a:t>
            </a: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-FI" sz="2400" b="1" i="0" dirty="0" smtClean="0">
                <a:latin typeface="Arial"/>
                <a:ea typeface="Arial"/>
                <a:cs typeface="Arial"/>
                <a:sym typeface="Arial"/>
              </a:rPr>
              <a:t>Tasapainoperiaate</a:t>
            </a:r>
          </a:p>
          <a:p>
            <a:pPr marL="288000" lvl="1" indent="-288000">
              <a:lnSpc>
                <a:spcPct val="80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fi-FI" i="0" dirty="0">
                <a:latin typeface="Arial"/>
                <a:ea typeface="Arial"/>
                <a:cs typeface="Arial"/>
                <a:sym typeface="Arial"/>
              </a:rPr>
              <a:t>K</a:t>
            </a:r>
            <a:r>
              <a:rPr lang="fi-FI" sz="2400" i="0" dirty="0" smtClean="0">
                <a:latin typeface="Arial"/>
                <a:ea typeface="Arial"/>
                <a:cs typeface="Arial"/>
                <a:sym typeface="Arial"/>
              </a:rPr>
              <a:t>aikki suurvallat pidetään tasavahvoina.</a:t>
            </a:r>
          </a:p>
          <a:p>
            <a:pPr>
              <a:lnSpc>
                <a:spcPct val="80000"/>
              </a:lnSpc>
              <a:spcBef>
                <a:spcPts val="70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fi-FI" sz="2400" b="1" i="0" dirty="0" smtClean="0">
                <a:latin typeface="Arial"/>
                <a:ea typeface="Arial"/>
                <a:cs typeface="Arial"/>
                <a:sym typeface="Arial"/>
              </a:rPr>
              <a:t>Pyhä allianssi</a:t>
            </a:r>
          </a:p>
          <a:p>
            <a:pPr marL="288000" lvl="1" indent="-288000">
              <a:lnSpc>
                <a:spcPct val="80000"/>
              </a:lnSpc>
              <a:spcBef>
                <a:spcPts val="600"/>
              </a:spcBef>
              <a:buSzPct val="100000"/>
              <a:buFont typeface="Arial" pitchFamily="34" charset="0"/>
              <a:buChar char="•"/>
            </a:pPr>
            <a:r>
              <a:rPr lang="fi-FI" i="0" dirty="0">
                <a:latin typeface="Arial"/>
                <a:ea typeface="Arial"/>
                <a:cs typeface="Arial"/>
                <a:sym typeface="Arial"/>
              </a:rPr>
              <a:t>H</a:t>
            </a:r>
            <a:r>
              <a:rPr lang="fi-FI" sz="2400" i="0" dirty="0" smtClean="0">
                <a:latin typeface="Arial"/>
                <a:ea typeface="Arial"/>
                <a:cs typeface="Arial"/>
                <a:sym typeface="Arial"/>
              </a:rPr>
              <a:t>allitsijat tekevät keskenään liiton ja lupaavat, etteivät sodi keskenään, mutta auttavat toisiaan, jos kansalaiset kapinoivat.</a:t>
            </a:r>
          </a:p>
          <a:p>
            <a:pPr marL="457200" indent="-457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83333"/>
              <a:buFont typeface="Verdana"/>
              <a:buNone/>
            </a:pPr>
            <a:endParaRPr lang="fi-FI" sz="24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495800"/>
          </a:xfrm>
        </p:spPr>
        <p:txBody>
          <a:bodyPr/>
          <a:lstStyle/>
          <a:p>
            <a:pPr marL="0" lvl="0" indent="-6985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None/>
            </a:pPr>
            <a:endParaRPr lang="fi-FI" dirty="0">
              <a:ea typeface="Arial"/>
              <a:cs typeface="Arial"/>
              <a:sym typeface="Arial"/>
            </a:endParaRPr>
          </a:p>
          <a:p>
            <a:pPr marL="0" indent="0">
              <a:buNone/>
              <a:defRPr/>
            </a:pPr>
            <a:endParaRPr lang="fi-FI" dirty="0" smtClean="0"/>
          </a:p>
        </p:txBody>
      </p:sp>
      <p:sp>
        <p:nvSpPr>
          <p:cNvPr id="42" name="Shape 101"/>
          <p:cNvSpPr txBox="1"/>
          <p:nvPr/>
        </p:nvSpPr>
        <p:spPr>
          <a:xfrm>
            <a:off x="503568" y="409693"/>
            <a:ext cx="1643181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i-FI" sz="1800" b="1" i="0" dirty="0">
                <a:latin typeface="Verdana"/>
                <a:ea typeface="Verdana"/>
                <a:cs typeface="Verdana"/>
                <a:sym typeface="Verdana"/>
              </a:rPr>
              <a:t>Periaatteet</a:t>
            </a:r>
          </a:p>
        </p:txBody>
      </p:sp>
      <p:sp>
        <p:nvSpPr>
          <p:cNvPr id="43" name="Shape 102"/>
          <p:cNvSpPr txBox="1"/>
          <p:nvPr/>
        </p:nvSpPr>
        <p:spPr>
          <a:xfrm>
            <a:off x="140686" y="1239224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Laillisuusperiaate</a:t>
            </a:r>
          </a:p>
        </p:txBody>
      </p:sp>
      <p:sp>
        <p:nvSpPr>
          <p:cNvPr id="44" name="Shape 103"/>
          <p:cNvSpPr txBox="1"/>
          <p:nvPr/>
        </p:nvSpPr>
        <p:spPr>
          <a:xfrm>
            <a:off x="184347" y="2403611"/>
            <a:ext cx="2685728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Turvallisuusperiaate</a:t>
            </a:r>
          </a:p>
        </p:txBody>
      </p:sp>
      <p:sp>
        <p:nvSpPr>
          <p:cNvPr id="45" name="Shape 104"/>
          <p:cNvSpPr txBox="1"/>
          <p:nvPr/>
        </p:nvSpPr>
        <p:spPr>
          <a:xfrm>
            <a:off x="182711" y="3767974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Tasapainoperiaate</a:t>
            </a:r>
            <a:endParaRPr lang="fi-FI" sz="1800" i="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6" name="Shape 105"/>
          <p:cNvSpPr txBox="1"/>
          <p:nvPr/>
        </p:nvSpPr>
        <p:spPr>
          <a:xfrm>
            <a:off x="245019" y="5164855"/>
            <a:ext cx="2160278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Pyhä Allianssi</a:t>
            </a:r>
          </a:p>
        </p:txBody>
      </p:sp>
      <p:sp>
        <p:nvSpPr>
          <p:cNvPr id="47" name="Shape 106"/>
          <p:cNvSpPr txBox="1"/>
          <p:nvPr/>
        </p:nvSpPr>
        <p:spPr>
          <a:xfrm>
            <a:off x="3184500" y="325147"/>
            <a:ext cx="1643181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1800" b="1" i="0" dirty="0">
                <a:latin typeface="Verdana"/>
                <a:ea typeface="Verdana"/>
                <a:cs typeface="Verdana"/>
                <a:sym typeface="Verdana"/>
              </a:rPr>
              <a:t>Murtavia tekijöitä</a:t>
            </a:r>
          </a:p>
        </p:txBody>
      </p:sp>
      <p:sp>
        <p:nvSpPr>
          <p:cNvPr id="48" name="Shape 107"/>
          <p:cNvSpPr txBox="1"/>
          <p:nvPr/>
        </p:nvSpPr>
        <p:spPr>
          <a:xfrm>
            <a:off x="3238923" y="1010624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8000" lvl="0" indent="-288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nationalismi</a:t>
            </a:r>
          </a:p>
          <a:p>
            <a:pPr marL="288000" lvl="0" indent="-28800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kansalliskiihko</a:t>
            </a:r>
          </a:p>
        </p:txBody>
      </p:sp>
      <p:sp>
        <p:nvSpPr>
          <p:cNvPr id="49" name="Shape 108"/>
          <p:cNvSpPr txBox="1"/>
          <p:nvPr/>
        </p:nvSpPr>
        <p:spPr>
          <a:xfrm>
            <a:off x="3206564" y="1926874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8000" lvl="0" indent="-288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Ranskan-Preussin</a:t>
            </a:r>
          </a:p>
          <a:p>
            <a:pPr marL="288000" lvl="0" indent="-288000">
              <a:spcBef>
                <a:spcPts val="0"/>
              </a:spcBef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    sota </a:t>
            </a: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1870-71 ➞</a:t>
            </a:r>
          </a:p>
          <a:p>
            <a:pPr marL="288000" indent="-288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Saksan </a:t>
            </a: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yhdistyminen </a:t>
            </a:r>
            <a:r>
              <a:rPr lang="fi-FI" sz="1800" i="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➞</a:t>
            </a:r>
          </a:p>
          <a:p>
            <a:pPr marL="288000" lvl="0" indent="-288000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1800" i="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0" name="Shape 109"/>
          <p:cNvSpPr txBox="1"/>
          <p:nvPr/>
        </p:nvSpPr>
        <p:spPr>
          <a:xfrm>
            <a:off x="3272374" y="3234574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teollistuminen ➞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resurssit </a:t>
            </a:r>
            <a:r>
              <a:rPr lang="fi-FI" sz="1800" i="0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➞</a:t>
            </a:r>
            <a:endParaRPr lang="fi-FI" sz="1800" i="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kilpavarustelu </a:t>
            </a:r>
            <a:r>
              <a:rPr lang="fi-FI" sz="1800" i="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➞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1800" i="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1" name="Shape 110"/>
          <p:cNvSpPr txBox="1"/>
          <p:nvPr/>
        </p:nvSpPr>
        <p:spPr>
          <a:xfrm>
            <a:off x="3272374" y="4431874"/>
            <a:ext cx="2618726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imperialismi</a:t>
            </a:r>
          </a:p>
        </p:txBody>
      </p:sp>
      <p:sp>
        <p:nvSpPr>
          <p:cNvPr id="52" name="Shape 111"/>
          <p:cNvSpPr txBox="1"/>
          <p:nvPr/>
        </p:nvSpPr>
        <p:spPr>
          <a:xfrm>
            <a:off x="3272374" y="5275974"/>
            <a:ext cx="2883802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Krimin sota 1854-56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Ranskan-Preussin </a:t>
            </a: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sota 1870-71</a:t>
            </a:r>
          </a:p>
        </p:txBody>
      </p:sp>
      <p:sp>
        <p:nvSpPr>
          <p:cNvPr id="53" name="Shape 112"/>
          <p:cNvSpPr txBox="1"/>
          <p:nvPr/>
        </p:nvSpPr>
        <p:spPr>
          <a:xfrm>
            <a:off x="6397761" y="1419749"/>
            <a:ext cx="2465664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sz="1800" i="0" dirty="0" smtClean="0">
                <a:latin typeface="Verdana"/>
                <a:ea typeface="Verdana"/>
                <a:cs typeface="Verdana"/>
                <a:sym typeface="Verdana"/>
              </a:rPr>
              <a:t>sodat ja kiistat kasvattavat revanssihenkeä</a:t>
            </a:r>
          </a:p>
          <a:p>
            <a:pPr lvl="0" rtl="0">
              <a:spcBef>
                <a:spcPts val="0"/>
              </a:spcBef>
              <a:buNone/>
            </a:pPr>
            <a:endParaRPr sz="1800" i="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4" name="Shape 113"/>
          <p:cNvSpPr txBox="1"/>
          <p:nvPr/>
        </p:nvSpPr>
        <p:spPr>
          <a:xfrm>
            <a:off x="6771527" y="4724885"/>
            <a:ext cx="2183662" cy="60093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1800" i="0" dirty="0">
                <a:latin typeface="Verdana"/>
                <a:ea typeface="Verdana"/>
                <a:cs typeface="Verdana"/>
                <a:sym typeface="Verdana"/>
              </a:rPr>
              <a:t>pelkoja torjutaan liitoilla</a:t>
            </a:r>
          </a:p>
        </p:txBody>
      </p:sp>
      <p:cxnSp>
        <p:nvCxnSpPr>
          <p:cNvPr id="55" name="Shape 115"/>
          <p:cNvCxnSpPr/>
          <p:nvPr/>
        </p:nvCxnSpPr>
        <p:spPr>
          <a:xfrm flipV="1">
            <a:off x="2458125" y="1660475"/>
            <a:ext cx="703800" cy="8646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6" name="Shape 116"/>
          <p:cNvCxnSpPr/>
          <p:nvPr/>
        </p:nvCxnSpPr>
        <p:spPr>
          <a:xfrm flipV="1">
            <a:off x="2426325" y="1907550"/>
            <a:ext cx="689700" cy="1978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7" name="Shape 118"/>
          <p:cNvCxnSpPr/>
          <p:nvPr/>
        </p:nvCxnSpPr>
        <p:spPr>
          <a:xfrm flipV="1">
            <a:off x="2471650" y="2844350"/>
            <a:ext cx="733500" cy="1100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8" name="Shape 119"/>
          <p:cNvCxnSpPr/>
          <p:nvPr/>
        </p:nvCxnSpPr>
        <p:spPr>
          <a:xfrm flipV="1">
            <a:off x="2396775" y="3996275"/>
            <a:ext cx="826500" cy="312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59" name="Shape 120"/>
          <p:cNvCxnSpPr/>
          <p:nvPr/>
        </p:nvCxnSpPr>
        <p:spPr>
          <a:xfrm>
            <a:off x="2391000" y="4152025"/>
            <a:ext cx="793500" cy="4119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cxnSp>
        <p:nvCxnSpPr>
          <p:cNvPr id="60" name="Shape 121"/>
          <p:cNvCxnSpPr/>
          <p:nvPr/>
        </p:nvCxnSpPr>
        <p:spPr>
          <a:xfrm>
            <a:off x="2113349" y="5421938"/>
            <a:ext cx="1125574" cy="223665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61" name="Shape 122"/>
          <p:cNvSpPr/>
          <p:nvPr/>
        </p:nvSpPr>
        <p:spPr>
          <a:xfrm rot="306988">
            <a:off x="5774479" y="1635821"/>
            <a:ext cx="594365" cy="50761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123"/>
          <p:cNvSpPr/>
          <p:nvPr/>
        </p:nvSpPr>
        <p:spPr>
          <a:xfrm rot="-749861">
            <a:off x="6025022" y="5322632"/>
            <a:ext cx="922790" cy="50761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124"/>
          <p:cNvSpPr/>
          <p:nvPr/>
        </p:nvSpPr>
        <p:spPr>
          <a:xfrm rot="-805831">
            <a:off x="5344911" y="2535814"/>
            <a:ext cx="3952270" cy="2160369"/>
          </a:xfrm>
          <a:prstGeom prst="irregularSeal2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sz="1400" dirty="0">
                <a:latin typeface="Verdana"/>
                <a:ea typeface="Verdana"/>
                <a:cs typeface="Verdana"/>
                <a:sym typeface="Verdana"/>
              </a:rPr>
              <a:t>ENSIMMÄINEN MAAILMANSOTA</a:t>
            </a:r>
          </a:p>
        </p:txBody>
      </p:sp>
    </p:spTree>
    <p:extLst>
      <p:ext uri="{BB962C8B-B14F-4D97-AF65-F5344CB8AC3E}">
        <p14:creationId xmlns:p14="http://schemas.microsoft.com/office/powerpoint/2010/main" val="490160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a8d9c6b2-3655-4504-8205-749f4c2876db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188</TotalTime>
  <Words>93</Words>
  <Application>Microsoft Office PowerPoint</Application>
  <PresentationFormat>On-screen Show (4:3)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 Presentation</vt:lpstr>
      <vt:lpstr>Wienin kongressissa luodun järjestelmän murtuminen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Minna</cp:lastModifiedBy>
  <cp:revision>18</cp:revision>
  <dcterms:created xsi:type="dcterms:W3CDTF">2016-09-06T12:02:22Z</dcterms:created>
  <dcterms:modified xsi:type="dcterms:W3CDTF">2020-08-25T16:22:17Z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